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4"/>
    <p:sldMasterId id="2147483660" r:id="rId5"/>
    <p:sldMasterId id="2147483662" r:id="rId6"/>
    <p:sldMasterId id="2147483667" r:id="rId7"/>
    <p:sldMasterId id="2147483669" r:id="rId8"/>
    <p:sldMasterId id="2147483675" r:id="rId9"/>
  </p:sldMasterIdLst>
  <p:notesMasterIdLst>
    <p:notesMasterId r:id="rId16"/>
  </p:notesMasterIdLst>
  <p:handoutMasterIdLst>
    <p:handoutMasterId r:id="rId17"/>
  </p:handoutMasterIdLst>
  <p:sldIdLst>
    <p:sldId id="256" r:id="rId10"/>
    <p:sldId id="258" r:id="rId11"/>
    <p:sldId id="281" r:id="rId12"/>
    <p:sldId id="283" r:id="rId13"/>
    <p:sldId id="284" r:id="rId14"/>
    <p:sldId id="257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3142"/>
    <a:srgbClr val="EDF2F5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38" y="180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8/11/2017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5GS SBA Protocol selection -  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specs/archive/29_series/29.891/29891-030.zip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google.com/apis/design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4800" dirty="0"/>
              <a:t>5GS Service-Based Architecture</a:t>
            </a:r>
          </a:p>
          <a:p>
            <a:r>
              <a:rPr lang="en-US" sz="4000" dirty="0"/>
              <a:t>SBA Protocol Selection - Summary</a:t>
            </a:r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dirty="0">
              <a:latin typeface="+mn-lt"/>
            </a:endParaRP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3GPP TSG CT4 Meeting #79</a:t>
            </a:r>
            <a:r>
              <a:rPr lang="en-US" dirty="0"/>
              <a:t> 				C4-174013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Krakow, Poland; 21st – 25th August 2017</a:t>
            </a:r>
          </a:p>
          <a:p>
            <a:pPr marL="230400" indent="-230400">
              <a:buFont typeface="Arial" panose="020B0604020202020204" pitchFamily="34" charset="0"/>
              <a:buChar char="•"/>
            </a:pPr>
            <a:r>
              <a:rPr lang="en-GB" dirty="0"/>
              <a:t>Nokia, </a:t>
            </a:r>
            <a:r>
              <a:rPr lang="en-GB"/>
              <a:t>Alcatel-Lucent Shanghai Bell, China Mobile, AT&amp;T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5GS SBA Protocol selection -  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41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SBA protocol selection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5GS Service-Based Architecture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66994" cy="3560400"/>
          </a:xfrm>
        </p:spPr>
        <p:txBody>
          <a:bodyPr>
            <a:normAutofit/>
          </a:bodyPr>
          <a:lstStyle/>
          <a:p>
            <a:r>
              <a:rPr lang="en-US" sz="1100" b="1" dirty="0">
                <a:latin typeface="Nokia Pure Text Light" panose="020B0403020202020204" pitchFamily="34" charset="0"/>
              </a:rPr>
              <a:t>SBA key characteristics</a:t>
            </a:r>
            <a:endParaRPr lang="en-US" sz="1100" dirty="0">
              <a:latin typeface="Nokia Pure Text Light" panose="020B0403020202020204" pitchFamily="34" charset="0"/>
            </a:endParaRP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/>
              <a:t>NF interfaces are defined as services and exposed via NRF (leaning towards </a:t>
            </a:r>
            <a:r>
              <a:rPr lang="en-US" sz="1000" dirty="0">
                <a:latin typeface="Nokia Pure Text Light" panose="020B0403020202020204" pitchFamily="34" charset="0"/>
              </a:rPr>
              <a:t>API oriented design)</a:t>
            </a: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Supports open and cloud-native SW architectures (service based)</a:t>
            </a: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Facilitates telco-IT (web) integration and enables using state-of-art tools for service implementation</a:t>
            </a:r>
          </a:p>
          <a:p>
            <a:pPr marL="172800" indent="-172800">
              <a:buFont typeface="Wingdings" panose="05000000000000000000" pitchFamily="2" charset="2"/>
              <a:buChar char="ü"/>
            </a:pPr>
            <a:endParaRPr lang="en-US" sz="1000" b="1" dirty="0">
              <a:latin typeface="Nokia Pure Text Light" panose="020B0403020202020204" pitchFamily="34" charset="0"/>
            </a:endParaRPr>
          </a:p>
          <a:p>
            <a:pPr marL="0" lvl="0" indent="0">
              <a:buNone/>
            </a:pPr>
            <a:r>
              <a:rPr lang="en-US" sz="1100" b="1" dirty="0">
                <a:latin typeface="Nokia Pure Text Light" panose="020B0403020202020204" pitchFamily="34" charset="0"/>
              </a:rPr>
              <a:t>3GPP Status and Next Steps </a:t>
            </a:r>
            <a:endParaRPr lang="en-US" sz="1100" dirty="0">
              <a:latin typeface="Nokia Pure Text Light" panose="020B0403020202020204" pitchFamily="34" charset="0"/>
            </a:endParaRP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SA2: Service-based architecture agreed as a basis for 5GS in rel. 15</a:t>
            </a: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CT4/CT3 are assessing candidate protocols for SBA (see </a:t>
            </a:r>
            <a:r>
              <a:rPr lang="en-US" sz="1000" dirty="0">
                <a:latin typeface="Nokia Pure Text Light" panose="020B0403020202020204" pitchFamily="34" charset="0"/>
                <a:hlinkClick r:id="rId3"/>
              </a:rPr>
              <a:t>TR 29.891</a:t>
            </a:r>
            <a:r>
              <a:rPr lang="en-US" sz="1000" dirty="0">
                <a:latin typeface="Nokia Pure Text Light" panose="020B0403020202020204" pitchFamily="34" charset="0"/>
              </a:rPr>
              <a:t>) </a:t>
            </a:r>
          </a:p>
          <a:p>
            <a:pPr marL="401850" lvl="1" indent="-171450">
              <a:buFont typeface="Wingdings" panose="05000000000000000000" pitchFamily="2" charset="2"/>
              <a:buChar char="Ø"/>
            </a:pPr>
            <a:r>
              <a:rPr lang="en-US" sz="1000" dirty="0">
                <a:latin typeface="Nokia Pure Text Light" panose="020B0403020202020204" pitchFamily="34" charset="0"/>
              </a:rPr>
              <a:t>Evaluation of candidate protocols </a:t>
            </a:r>
            <a:r>
              <a:rPr lang="en-US" sz="1000" b="1" dirty="0">
                <a:latin typeface="Nokia Pure Text Light" panose="020B0403020202020204" pitchFamily="34" charset="0"/>
              </a:rPr>
              <a:t>Diameter and HTTP </a:t>
            </a:r>
            <a:r>
              <a:rPr lang="en-US" sz="1000" dirty="0">
                <a:latin typeface="Nokia Pure Text Light" panose="020B0403020202020204" pitchFamily="34" charset="0"/>
              </a:rPr>
              <a:t>in TR</a:t>
            </a:r>
          </a:p>
          <a:p>
            <a:pPr marL="17280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CT4 conference calls on SBA protocol – 6 and 28 July</a:t>
            </a:r>
          </a:p>
          <a:p>
            <a:pPr marL="172800" lvl="0" indent="-172800">
              <a:buFont typeface="Wingdings" panose="05000000000000000000" pitchFamily="2" charset="2"/>
              <a:buChar char="ü"/>
            </a:pPr>
            <a:r>
              <a:rPr lang="en-US" sz="1000" dirty="0">
                <a:latin typeface="Nokia Pure Text Light" panose="020B0403020202020204" pitchFamily="34" charset="0"/>
              </a:rPr>
              <a:t>Further analysis and </a:t>
            </a:r>
            <a:r>
              <a:rPr lang="en-US" sz="1000" b="1" dirty="0">
                <a:latin typeface="Nokia Pure Text Light" panose="020B0403020202020204" pitchFamily="34" charset="0"/>
              </a:rPr>
              <a:t>decision on the protocol to retain for all 5GS interfaces expected at CT4/CT3 meetings in August</a:t>
            </a:r>
          </a:p>
          <a:p>
            <a:pPr marL="401850" lvl="1" indent="-171450">
              <a:buFont typeface="Wingdings" panose="05000000000000000000" pitchFamily="2" charset="2"/>
              <a:buChar char="Ø"/>
            </a:pPr>
            <a:r>
              <a:rPr lang="en-US" sz="1000" dirty="0">
                <a:latin typeface="Nokia Pure Text Light" panose="020B0403020202020204" pitchFamily="34" charset="0"/>
              </a:rPr>
              <a:t>Start stage 3 work after CT4#79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716000" y="1076400"/>
            <a:ext cx="4010400" cy="3564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1000" b="1" dirty="0">
                <a:latin typeface="Nokia Pure Text Light" panose="020B0403020202020204" pitchFamily="34" charset="0"/>
              </a:rPr>
              <a:t>                  5G System Service Based Architecture (SBA)</a:t>
            </a:r>
            <a:br>
              <a:rPr lang="en-US" sz="1000" dirty="0">
                <a:latin typeface="Nokia Pure Text Light" panose="020B0403020202020204" pitchFamily="34" charset="0"/>
              </a:rPr>
            </a:b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en-US" sz="1000" dirty="0">
              <a:latin typeface="Nokia Pure Text Light" panose="020B0403020202020204" pitchFamily="34" charset="0"/>
              <a:cs typeface="Arial" panose="020B0604020202020204" pitchFamily="34" charset="0"/>
            </a:endParaRPr>
          </a:p>
          <a:p>
            <a:pPr marL="0" lvl="0" indent="0" algn="ctr">
              <a:buNone/>
            </a:pPr>
            <a:r>
              <a:rPr lang="en-US" sz="1100" b="1" dirty="0">
                <a:latin typeface="Nokia Pure Text Light" panose="020B0403020202020204" pitchFamily="34" charset="0"/>
              </a:rPr>
              <a:t>All</a:t>
            </a:r>
            <a:r>
              <a:rPr lang="en-US" sz="1100" dirty="0">
                <a:latin typeface="Nokia Pure Text Light" panose="020B0403020202020204" pitchFamily="34" charset="0"/>
              </a:rPr>
              <a:t> 5GS interfaces are realized by </a:t>
            </a:r>
            <a:r>
              <a:rPr lang="en-US" sz="1100" b="1" dirty="0">
                <a:latin typeface="Nokia Pure Text Light" panose="020B0403020202020204" pitchFamily="34" charset="0"/>
              </a:rPr>
              <a:t>Service Based Interfaces</a:t>
            </a:r>
            <a:r>
              <a:rPr lang="en-US" sz="1100" dirty="0">
                <a:latin typeface="Nokia Pure Text Light" panose="020B0403020202020204" pitchFamily="34" charset="0"/>
              </a:rPr>
              <a:t>, </a:t>
            </a:r>
            <a:r>
              <a:rPr lang="en-US" sz="1100" b="1" dirty="0">
                <a:latin typeface="Nokia Pure Text Light" panose="020B0403020202020204" pitchFamily="34" charset="0"/>
              </a:rPr>
              <a:t>except</a:t>
            </a:r>
            <a:r>
              <a:rPr lang="en-US" sz="1100" dirty="0">
                <a:latin typeface="Nokia Pure Text Light" panose="020B0403020202020204" pitchFamily="34" charset="0"/>
              </a:rPr>
              <a:t> N1, N2, N3, N4, N6, N9 and possibly N26.</a:t>
            </a:r>
          </a:p>
          <a:p>
            <a:pPr marL="171450" lvl="0" indent="-171450" algn="ctr">
              <a:buFont typeface="Symbol" panose="05050102010706020507" pitchFamily="18" charset="2"/>
              <a:buChar char="Þ"/>
            </a:pPr>
            <a:r>
              <a:rPr lang="en-US" sz="1100" b="1" dirty="0">
                <a:latin typeface="Nokia Pure Text Light" panose="020B0403020202020204" pitchFamily="34" charset="0"/>
              </a:rPr>
              <a:t>AMF, SMF, UDM, AUSF, PCF, NRF, NEF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5GS SBA Protocol selection -  Public</a:t>
            </a:r>
            <a:endParaRPr lang="en-US" dirty="0">
              <a:cs typeface="Arial" panose="020B0604020202020204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150856"/>
              </p:ext>
            </p:extLst>
          </p:nvPr>
        </p:nvGraphicFramePr>
        <p:xfrm>
          <a:off x="4716000" y="1423489"/>
          <a:ext cx="4093660" cy="185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4" imgW="3914688" imgH="1774546" progId="Visio.Drawing.11">
                  <p:embed/>
                </p:oleObj>
              </mc:Choice>
              <mc:Fallback>
                <p:oleObj name="Visio" r:id="rId4" imgW="3914688" imgH="1774546" progId="Visio.Drawing.11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00" y="1423489"/>
                        <a:ext cx="4093660" cy="185260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29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Diameter vs. HTTP comparison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5GS SBA Protocol selection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1000" b="1" dirty="0">
                <a:latin typeface="Nokia Pure Text Light" panose="020B0403020202020204" pitchFamily="34" charset="0"/>
              </a:rPr>
              <a:t>Diameter (over SCTP)</a:t>
            </a:r>
            <a:br>
              <a:rPr lang="en-US" sz="1000" dirty="0">
                <a:latin typeface="Nokia Pure Text Light" panose="020B0403020202020204" pitchFamily="34" charset="0"/>
              </a:rPr>
            </a:br>
            <a:endParaRPr lang="en-US" sz="1000" dirty="0">
              <a:latin typeface="Nokia Pure Text Light" panose="020B0403020202020204" pitchFamily="34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000" dirty="0">
                <a:latin typeface="Nokia Pure Text Light" panose="020B0403020202020204" pitchFamily="34" charset="0"/>
              </a:rPr>
              <a:t>Maturity and performance proven </a:t>
            </a:r>
            <a:endParaRPr lang="en-US" sz="1000" dirty="0">
              <a:solidFill>
                <a:schemeClr val="accent6">
                  <a:lumMod val="50000"/>
                </a:schemeClr>
              </a:solidFill>
              <a:latin typeface="Nokia Pure Text Light" panose="020B0403020202020204" pitchFamily="34" charset="0"/>
            </a:endParaRP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Diameter is 10+ years matured within mobile networks (WLAN, IMS, EPC, …).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Diameter is high-performant (SCTP, binary encoding), highly reliable and has features related to load control, feed-back and priority based overload control which aren‘t available with http.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Roaming and non-roaming interfaces</a:t>
            </a:r>
          </a:p>
          <a:p>
            <a:pPr lvl="1"/>
            <a:endParaRPr lang="en-US" sz="800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</a:pPr>
            <a:r>
              <a:rPr lang="en-US" sz="1000" dirty="0">
                <a:latin typeface="Nokia Pure Text Light" panose="020B0403020202020204" pitchFamily="34" charset="0"/>
              </a:rPr>
              <a:t>Reusability of existing 3GPP implementations/deployments</a:t>
            </a:r>
          </a:p>
          <a:p>
            <a:pPr marL="403200" lvl="1" indent="-172800">
              <a:buFont typeface="+mj-lt"/>
              <a:buAutoNum type="arabicPeriod"/>
            </a:pPr>
            <a:r>
              <a:rPr lang="en-US" sz="800" dirty="0">
                <a:latin typeface="Nokia Pure Text Light" panose="020B0403020202020204" pitchFamily="34" charset="0"/>
              </a:rPr>
              <a:t>But mainly 3GPP user community (“telco </a:t>
            </a:r>
            <a:r>
              <a:rPr lang="en-US" sz="800" dirty="0" err="1">
                <a:latin typeface="Nokia Pure Text Light" panose="020B0403020202020204" pitchFamily="34" charset="0"/>
              </a:rPr>
              <a:t>sillo</a:t>
            </a:r>
            <a:r>
              <a:rPr lang="en-US" sz="800" dirty="0">
                <a:latin typeface="Nokia Pure Text Light" panose="020B0403020202020204" pitchFamily="34" charset="0"/>
              </a:rPr>
              <a:t>”)</a:t>
            </a:r>
          </a:p>
          <a:p>
            <a:pPr marL="403200" lvl="1" indent="-172800">
              <a:buFont typeface="+mj-lt"/>
              <a:buAutoNum type="arabicPeriod"/>
            </a:pPr>
            <a:endParaRPr lang="en-US" sz="800" dirty="0">
              <a:latin typeface="Nokia Pure Text Light" panose="020B0403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1000" b="1" dirty="0">
                <a:latin typeface="Nokia Pure Text Light" panose="020B0403020202020204" pitchFamily="34" charset="0"/>
              </a:rPr>
              <a:t>HTTP/2 (over TLS/TCP)</a:t>
            </a:r>
            <a:endParaRPr lang="en-US" sz="1000" dirty="0">
              <a:latin typeface="Nokia Pure Text Light" panose="020B0403020202020204" pitchFamily="34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000" dirty="0">
                <a:latin typeface="Nokia Pure Text Light" panose="020B0403020202020204" pitchFamily="34" charset="0"/>
              </a:rPr>
              <a:t>Cloud-native and Service Based Architecture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http based API’s are cloud-friendly, easy to deploy and open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http is native to service based architecture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http REST APIs supported on northbound NEF interfaces &amp; in MEC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endParaRPr lang="en-US" sz="800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</a:pPr>
            <a:r>
              <a:rPr lang="en-US" sz="1000" dirty="0">
                <a:latin typeface="Nokia Pure Text Light" panose="020B0403020202020204" pitchFamily="34" charset="0"/>
              </a:rPr>
              <a:t>Future-proof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http is used in large non-telecom ecosystem. 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Largest user community for Web services. Rich landscape of frameworks, tools and SW libraries. Large SW developer communities with required competence.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Majority of the telecommunication companies align to re-use common IT technique for 5GCN</a:t>
            </a:r>
          </a:p>
          <a:p>
            <a:pPr marL="228600" lvl="1" indent="-228600">
              <a:buFont typeface="+mj-lt"/>
              <a:buAutoNum type="arabicPeriod" startAt="3"/>
            </a:pPr>
            <a:endParaRPr lang="en-US" sz="1000" dirty="0">
              <a:latin typeface="Nokia Pure Text Light" panose="020B0403020202020204" pitchFamily="34" charset="0"/>
            </a:endParaRPr>
          </a:p>
          <a:p>
            <a:pPr marL="228600" lvl="1" indent="-228600">
              <a:buFont typeface="+mj-lt"/>
              <a:buAutoNum type="arabicPeriod" startAt="3"/>
            </a:pPr>
            <a:r>
              <a:rPr lang="en-US" sz="1000" dirty="0">
                <a:latin typeface="Nokia Pure Text Light" panose="020B0403020202020204" pitchFamily="34" charset="0"/>
              </a:rPr>
              <a:t>Industry dynamics in favor of HTTP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800" dirty="0">
                <a:latin typeface="Nokia Pure Text Light" panose="020B0403020202020204" pitchFamily="34" charset="0"/>
              </a:rPr>
              <a:t>Preference for HTTP expressed by several operators &amp; majority of companies 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endParaRPr lang="en-US" sz="800" dirty="0">
              <a:latin typeface="Nokia Pure Text Light" panose="020B0403020202020204" pitchFamily="34" charset="0"/>
            </a:endParaRPr>
          </a:p>
          <a:p>
            <a:pPr lvl="1"/>
            <a:r>
              <a:rPr lang="en-US" sz="1000" b="1" dirty="0">
                <a:latin typeface="Nokia Pure Text Light" panose="020B0403020202020204" pitchFamily="34" charset="0"/>
              </a:rPr>
              <a:t>HTTP/2 favored from cloud transformation &amp; SBA perspectives and Industry dynamics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endParaRPr lang="en-US" sz="800" dirty="0">
              <a:latin typeface="Nokia Pure Text Light" panose="020B0403020202020204" pitchFamily="34" charset="0"/>
            </a:endParaRPr>
          </a:p>
          <a:p>
            <a:pPr marL="403200" lvl="1" indent="-172800">
              <a:buFont typeface="Wingdings" panose="05000000000000000000" pitchFamily="2" charset="2"/>
              <a:buChar char="ü"/>
            </a:pPr>
            <a:endParaRPr lang="en-US" sz="800" dirty="0">
              <a:latin typeface="Nokia Pure Text Light" panose="020B0403020202020204" pitchFamily="34" charset="0"/>
            </a:endParaRPr>
          </a:p>
          <a:p>
            <a:pPr marL="403200" lvl="1" indent="-172800">
              <a:buFont typeface="+mj-lt"/>
              <a:buAutoNum type="arabicPeriod"/>
            </a:pPr>
            <a:endParaRPr lang="en-US" sz="800" dirty="0">
              <a:latin typeface="Nokia Pure Text Light" panose="020B0403020202020204" pitchFamily="34" charset="0"/>
            </a:endParaRPr>
          </a:p>
          <a:p>
            <a:pPr marL="0" indent="0">
              <a:buNone/>
            </a:pPr>
            <a:endParaRPr lang="en-US" sz="1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5GS SBA Protocol selection -  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160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Recommendations going forward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5GS SBA Protocol selection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599" y="1080000"/>
            <a:ext cx="8331113" cy="3560400"/>
          </a:xfrm>
        </p:spPr>
        <p:txBody>
          <a:bodyPr>
            <a:noAutofit/>
          </a:bodyPr>
          <a:lstStyle/>
          <a:p>
            <a:pPr lvl="0"/>
            <a:r>
              <a:rPr lang="en-US" sz="1400" b="1" dirty="0">
                <a:latin typeface="Nokia Pure Text Light" panose="020B0403020202020204" pitchFamily="34" charset="0"/>
              </a:rPr>
              <a:t>SBA protocol solution</a:t>
            </a:r>
            <a:endParaRPr lang="en-US" sz="1400" dirty="0">
              <a:latin typeface="Nokia Pure Text Light" panose="020B0403020202020204" pitchFamily="34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400" dirty="0">
                <a:latin typeface="Nokia Pure Text Light" panose="020B0403020202020204" pitchFamily="34" charset="0"/>
              </a:rPr>
              <a:t>SBA protocol: </a:t>
            </a:r>
            <a:r>
              <a:rPr lang="en-US" sz="1400" b="1" dirty="0">
                <a:latin typeface="Nokia Pure Text Light" panose="020B0403020202020204" pitchFamily="34" charset="0"/>
              </a:rPr>
              <a:t>HTTP/2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US" sz="1400" dirty="0">
                <a:latin typeface="Nokia Pure Text Light" panose="020B0403020202020204" pitchFamily="34" charset="0"/>
              </a:rPr>
              <a:t>Transport:</a:t>
            </a:r>
            <a:r>
              <a:rPr lang="en-US" sz="1400" b="1" dirty="0">
                <a:latin typeface="Nokia Pure Text Light" panose="020B0403020202020204" pitchFamily="34" charset="0"/>
              </a:rPr>
              <a:t> TCP</a:t>
            </a:r>
            <a:r>
              <a:rPr lang="en-US" sz="1400" dirty="0">
                <a:latin typeface="Nokia Pure Text Light" panose="020B0403020202020204" pitchFamily="34" charset="0"/>
              </a:rPr>
              <a:t> (</a:t>
            </a:r>
            <a:r>
              <a:rPr lang="en-US" sz="1100" dirty="0">
                <a:latin typeface="Nokia Pure Text Light" panose="020B0403020202020204" pitchFamily="34" charset="0"/>
              </a:rPr>
              <a:t>with a possible evolution path to HTTP/2 over QUIC/UDP in Rel-16 for further study)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US" sz="1400" dirty="0">
                <a:latin typeface="Nokia Pure Text Light" panose="020B0403020202020204" pitchFamily="34" charset="0"/>
              </a:rPr>
              <a:t>Serialization protocol: </a:t>
            </a:r>
            <a:r>
              <a:rPr lang="en-US" sz="1400" b="1" dirty="0">
                <a:latin typeface="Nokia Pure Text Light" panose="020B0403020202020204" pitchFamily="34" charset="0"/>
              </a:rPr>
              <a:t>JSON</a:t>
            </a:r>
            <a:endParaRPr lang="en-US" sz="1400" dirty="0">
              <a:latin typeface="Nokia Pure Text Light" panose="020B0403020202020204" pitchFamily="34" charset="0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US" sz="1400" dirty="0">
                <a:latin typeface="Nokia Pure Text Light" panose="020B0403020202020204" pitchFamily="34" charset="0"/>
              </a:rPr>
              <a:t>API design style: </a:t>
            </a:r>
            <a:r>
              <a:rPr lang="en-US" sz="1400" b="1" dirty="0">
                <a:latin typeface="Nokia Pure Text Light" panose="020B0403020202020204" pitchFamily="34" charset="0"/>
              </a:rPr>
              <a:t>RESTful APIs</a:t>
            </a:r>
            <a:r>
              <a:rPr lang="en-US" sz="1400" dirty="0">
                <a:latin typeface="Nokia Pure Text Light" panose="020B0403020202020204" pitchFamily="34" charset="0"/>
              </a:rPr>
              <a:t> whenever possible, </a:t>
            </a:r>
            <a:r>
              <a:rPr lang="en-US" sz="1400" b="1" dirty="0">
                <a:latin typeface="Nokia Pure Text Light" panose="020B0403020202020204" pitchFamily="34" charset="0"/>
              </a:rPr>
              <a:t>complemented by custom methods </a:t>
            </a:r>
            <a:r>
              <a:rPr lang="en-US" sz="1400" dirty="0">
                <a:latin typeface="Nokia Pure Text Light" panose="020B0403020202020204" pitchFamily="34" charset="0"/>
              </a:rPr>
              <a:t>for service operations that cannot be designed as CRUD operations </a:t>
            </a:r>
            <a:r>
              <a:rPr lang="en-US" sz="1200" dirty="0">
                <a:latin typeface="Nokia Pure Text Light" panose="020B0403020202020204" pitchFamily="34" charset="0"/>
              </a:rPr>
              <a:t>(like </a:t>
            </a:r>
            <a:r>
              <a:rPr lang="en-US" sz="1200" dirty="0">
                <a:latin typeface="Nokia Pure Text Light" panose="020B0403020202020204" pitchFamily="34" charset="0"/>
                <a:hlinkClick r:id="rId2"/>
              </a:rPr>
              <a:t>API design guidelines from Google</a:t>
            </a:r>
            <a:r>
              <a:rPr lang="en-US" sz="1200" dirty="0">
                <a:latin typeface="Nokia Pure Text Light" panose="020B0403020202020204" pitchFamily="34" charset="0"/>
              </a:rPr>
              <a:t>)</a:t>
            </a:r>
          </a:p>
          <a:p>
            <a:pPr lvl="0" defTabSz="180000">
              <a:tabLst>
                <a:tab pos="180000" algn="l"/>
              </a:tabLst>
            </a:pPr>
            <a:r>
              <a:rPr lang="en-US" sz="1400" dirty="0">
                <a:latin typeface="Nokia Pure Text Light" panose="020B0403020202020204" pitchFamily="34" charset="0"/>
              </a:rPr>
              <a:t>5. </a:t>
            </a:r>
            <a:r>
              <a:rPr lang="en-US" sz="1400" b="1" dirty="0">
                <a:latin typeface="Nokia Pure Text Light" panose="020B0403020202020204" pitchFamily="34" charset="0"/>
              </a:rPr>
              <a:t>Uniform solution</a:t>
            </a:r>
            <a:r>
              <a:rPr lang="en-US" sz="1400" dirty="0">
                <a:latin typeface="Nokia Pure Text Light" panose="020B0403020202020204" pitchFamily="34" charset="0"/>
              </a:rPr>
              <a:t> for all 5G Service-Based Interfaces </a:t>
            </a:r>
          </a:p>
          <a:p>
            <a:r>
              <a:rPr lang="en-US" sz="1400" dirty="0">
                <a:latin typeface="Nokia Pure Text Light" panose="020B0403020202020204" pitchFamily="34" charset="0"/>
              </a:rPr>
              <a:t>6. Support of notifications with HTTP: with </a:t>
            </a:r>
            <a:r>
              <a:rPr lang="en-US" sz="1400" b="1" dirty="0">
                <a:latin typeface="Nokia Pure Text Light" panose="020B0403020202020204" pitchFamily="34" charset="0"/>
              </a:rPr>
              <a:t>2 client-server pairs </a:t>
            </a:r>
            <a:r>
              <a:rPr lang="en-US" sz="1400" dirty="0">
                <a:latin typeface="Nokia Pure Text Light" panose="020B0403020202020204" pitchFamily="34" charset="0"/>
              </a:rPr>
              <a:t>(no use of HTTP/2 Server Push)</a:t>
            </a:r>
          </a:p>
          <a:p>
            <a:r>
              <a:rPr lang="en-US" sz="1400" dirty="0">
                <a:latin typeface="Nokia Pure Text Light" panose="020B0403020202020204" pitchFamily="34" charset="0"/>
              </a:rPr>
              <a:t>7. HTTP features gap: 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900" dirty="0">
                <a:latin typeface="Nokia Pure Text Light" panose="020B0403020202020204" pitchFamily="34" charset="0"/>
              </a:rPr>
              <a:t>Missing features: Load control, Overload Control, Message Priority </a:t>
            </a:r>
          </a:p>
          <a:p>
            <a:pPr marL="403200" lvl="1" indent="-172800">
              <a:buFont typeface="Wingdings" panose="05000000000000000000" pitchFamily="2" charset="2"/>
              <a:buChar char="ü"/>
            </a:pPr>
            <a:r>
              <a:rPr lang="en-US" sz="900" dirty="0">
                <a:latin typeface="Nokia Pure Text Light" panose="020B0403020202020204" pitchFamily="34" charset="0"/>
              </a:rPr>
              <a:t>Proposed way forward being assessed and prepared for CT4#79</a:t>
            </a:r>
          </a:p>
          <a:p>
            <a:pPr defTabSz="180000">
              <a:tabLst>
                <a:tab pos="180000" algn="l"/>
              </a:tabLst>
            </a:pPr>
            <a:r>
              <a:rPr lang="en-US" sz="1400" dirty="0">
                <a:latin typeface="Nokia Pure Text Light" panose="020B0403020202020204" pitchFamily="34" charset="0"/>
              </a:rPr>
              <a:t>8. IDL: normative specification of the data model in 3GPP TSs, with </a:t>
            </a:r>
            <a:r>
              <a:rPr lang="en-US" sz="1400" b="1" dirty="0">
                <a:latin typeface="Nokia Pure Text Light" panose="020B0403020202020204" pitchFamily="34" charset="0"/>
              </a:rPr>
              <a:t>SWAGGER (</a:t>
            </a:r>
            <a:r>
              <a:rPr lang="en-US" sz="1400" b="1" dirty="0" err="1">
                <a:latin typeface="Nokia Pure Text Light" panose="020B0403020202020204" pitchFamily="34" charset="0"/>
              </a:rPr>
              <a:t>OpenAPI</a:t>
            </a:r>
            <a:r>
              <a:rPr lang="en-US" sz="1400" b="1">
                <a:latin typeface="Nokia Pure Text Light" panose="020B0403020202020204" pitchFamily="34" charset="0"/>
              </a:rPr>
              <a:t> 3.0</a:t>
            </a:r>
            <a:r>
              <a:rPr lang="en-US" sz="1400" b="1" dirty="0">
                <a:latin typeface="Nokia Pure Text Light" panose="020B0403020202020204" pitchFamily="34" charset="0"/>
              </a:rPr>
              <a:t>) file in </a:t>
            </a:r>
            <a:br>
              <a:rPr lang="en-US" sz="1400" b="1" dirty="0">
                <a:latin typeface="Nokia Pure Text Light" panose="020B0403020202020204" pitchFamily="34" charset="0"/>
              </a:rPr>
            </a:br>
            <a:r>
              <a:rPr lang="en-US" sz="1400" b="1" dirty="0">
                <a:latin typeface="Nokia Pure Text Light" panose="020B0403020202020204" pitchFamily="34" charset="0"/>
              </a:rPr>
              <a:t>     informative Annex </a:t>
            </a:r>
            <a:r>
              <a:rPr lang="en-US" sz="1400" dirty="0">
                <a:latin typeface="Nokia Pure Text Light" panose="020B0403020202020204" pitchFamily="34" charset="0"/>
              </a:rPr>
              <a:t>(similar to the approach retained by ETSI for the MEC specifications)</a:t>
            </a:r>
          </a:p>
          <a:p>
            <a:pPr lvl="0" defTabSz="180000"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  <a:p>
            <a:pPr lvl="0" defTabSz="180000"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5GS SBA Protocol selection -  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71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 Nokia contributions</a:t>
            </a: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5GS SBA Protocol selection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7599" y="1080000"/>
            <a:ext cx="8331113" cy="3560400"/>
          </a:xfrm>
        </p:spPr>
        <p:txBody>
          <a:bodyPr>
            <a:noAutofit/>
          </a:bodyPr>
          <a:lstStyle/>
          <a:p>
            <a:pPr marL="172800" lvl="0" indent="-172800">
              <a:buFont typeface="+mj-lt"/>
              <a:buAutoNum type="arabicPeriod"/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HTTP/2 vs. HTTP/1.1 (C4-174014)</a:t>
            </a:r>
            <a:endParaRPr lang="en-US" sz="1400" b="1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Support of Notifications with HTTP (C4-174015)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HTTP Extensibility mechanisms (C4-174058)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HTTP Load/</a:t>
            </a:r>
            <a:r>
              <a:rPr lang="en-US" sz="1400">
                <a:latin typeface="Nokia Pure Text Light" panose="020B0403020202020204" pitchFamily="34" charset="0"/>
              </a:rPr>
              <a:t>Overload Control </a:t>
            </a:r>
            <a:r>
              <a:rPr lang="en-US" sz="1400" dirty="0">
                <a:latin typeface="Nokia Pure Text Light" panose="020B0403020202020204" pitchFamily="34" charset="0"/>
              </a:rPr>
              <a:t>(C4-174079)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HTTP Message Priority (C4-174080)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Completion of Protocol Evaluation (C4-174016)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Comparison of RESTful and RPC protocol design (C4-174017)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SBA protocol: Interface Definition Language (C4-174054)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Conclusions for SBA protocol solution (C4-174055)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Requirements for Interworking with E-UTRAN connected to EPC (C4-174021)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Solutions for Interworking with E-UTRAN connected to EPC (C4-174022)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r>
              <a:rPr lang="en-US" sz="1400" dirty="0" err="1">
                <a:latin typeface="Nokia Pure Text Light" panose="020B0403020202020204" pitchFamily="34" charset="0"/>
              </a:rPr>
              <a:t>pCR</a:t>
            </a:r>
            <a:r>
              <a:rPr lang="en-US" sz="1400" dirty="0">
                <a:latin typeface="Nokia Pure Text Light" panose="020B0403020202020204" pitchFamily="34" charset="0"/>
              </a:rPr>
              <a:t> 29.891 on Conclusions for Interworking with E-UTRAN connected to EPC (C4-174023)</a:t>
            </a: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  <a:p>
            <a:pPr marL="172800" indent="-172800">
              <a:buFont typeface="+mj-lt"/>
              <a:buAutoNum type="arabicPeriod"/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  <a:p>
            <a:pPr lvl="0" defTabSz="180000">
              <a:tabLst>
                <a:tab pos="180000" algn="l"/>
              </a:tabLst>
            </a:pPr>
            <a:endParaRPr lang="en-US" sz="1400" dirty="0">
              <a:latin typeface="Nokia Pure Text Light" panose="020B0403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</p:spPr>
        <p:txBody>
          <a:bodyPr/>
          <a:lstStyle/>
          <a:p>
            <a:r>
              <a:rPr lang="en-US">
                <a:cs typeface="Arial" panose="020B0604020202020204" pitchFamily="34" charset="0"/>
              </a:rPr>
              <a:t>5GS SBA Protocol selection -  Public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699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295784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EF96A764-DD67-4439-8BD0-91AD32E03C73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5BD2CFCB-9E62-4476-9210-EFA2FE0307DA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BFE34C65-9FE2-43C2-902F-78A546ABCB0F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41F6F3AF-B431-4FA5-ADA8-DB4FA13316FE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Corp_V3" id="{EBFA465A-F99A-440C-9EAF-9E2AFF539F79}" vid="{D57EE24C-CEB0-4D68-B45F-8B71933AF2C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175468-F2E3-4F4F-976E-6960CB0EA4F9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258408C-6558-4A29-B20D-EB31474E8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4A2BC26-AB38-4301-8A3B-DAA39ACBD2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5GS%20SBA%20Protocol</Template>
  <TotalTime>0</TotalTime>
  <Words>640</Words>
  <Application>Microsoft Office PowerPoint</Application>
  <PresentationFormat>On-screen Show (16:9)</PresentationFormat>
  <Paragraphs>95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Symbol</vt:lpstr>
      <vt:lpstr>Wingdings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2017-06-26T15:51:21Z</dcterms:created>
  <dcterms:modified xsi:type="dcterms:W3CDTF">2017-08-11T12:40:58Z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0x01010044F46A49E79AD742B3172523306D5317</vt:lpwstr>
  </property>
  <property fmtid="{D5CDD505-2E9C-101B-9397-08002B2CF9AE}" pid="4" name="_NewReviewCycle">
    <vt:lpwstr/>
  </property>
</Properties>
</file>