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4"/>
    <p:sldMasterId id="2147483660" r:id="rId5"/>
    <p:sldMasterId id="2147483662" r:id="rId6"/>
    <p:sldMasterId id="2147483667" r:id="rId7"/>
    <p:sldMasterId id="2147483669" r:id="rId8"/>
    <p:sldMasterId id="2147483675" r:id="rId9"/>
  </p:sldMasterIdLst>
  <p:notesMasterIdLst>
    <p:notesMasterId r:id="rId23"/>
  </p:notesMasterIdLst>
  <p:handoutMasterIdLst>
    <p:handoutMasterId r:id="rId24"/>
  </p:handoutMasterIdLst>
  <p:sldIdLst>
    <p:sldId id="256" r:id="rId10"/>
    <p:sldId id="281" r:id="rId11"/>
    <p:sldId id="282" r:id="rId12"/>
    <p:sldId id="285" r:id="rId13"/>
    <p:sldId id="286" r:id="rId14"/>
    <p:sldId id="284" r:id="rId15"/>
    <p:sldId id="288" r:id="rId16"/>
    <p:sldId id="289" r:id="rId17"/>
    <p:sldId id="290" r:id="rId18"/>
    <p:sldId id="293" r:id="rId19"/>
    <p:sldId id="292" r:id="rId20"/>
    <p:sldId id="291" r:id="rId21"/>
    <p:sldId id="257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142"/>
    <a:srgbClr val="EDF2F5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126" y="228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>
                <a:latin typeface="Arial" panose="020B0604020202020204" pitchFamily="34" charset="0"/>
              </a:rPr>
              <a:t>8/11/2017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E606B7A-D931-4D98-BBAC-7D170C3BA55E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2FE8580-4ED0-43D7-A417-589F979536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884002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856041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427526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4060282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967314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548726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746086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102604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151153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301220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044058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22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  <p:sldLayoutId id="2147483682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800" dirty="0"/>
              <a:t>Discussion on N2/N3 Stage 3 for Non-3GPP Access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+mn-lt"/>
              </a:rPr>
              <a:t> 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3GPP TSG CT4 Meeting #79</a:t>
            </a:r>
            <a:r>
              <a:rPr lang="en-US" dirty="0"/>
              <a:t> 					C4-174011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Krakow, Poland; 21st – 25th August 2017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414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1">
              <a:buFontTx/>
              <a:buChar char="-"/>
            </a:pP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Example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: </a:t>
            </a:r>
          </a:p>
          <a:p>
            <a:pPr marL="685800" lvl="2">
              <a:buFontTx/>
              <a:buChar char="-"/>
            </a:pP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assuming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that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CT4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needs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 N3GA IE in the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message INITIAL UE MESSAGE. 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sends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 LS to RAN3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asking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 N3GA IE in INITIAL UE MESSAGE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following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changes to TS 38.413</a:t>
            </a: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following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changes to TS 29.xxx</a:t>
            </a: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28600" lvl="1" indent="0">
              <a:buNone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NGAP definition for N3GA – Proposal of work split between RAN3 &amp; CT4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9" y="1903805"/>
            <a:ext cx="4190333" cy="18569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052" y="2148571"/>
            <a:ext cx="4353808" cy="1563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121" y="4069228"/>
            <a:ext cx="4789404" cy="9084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6435" y="4069228"/>
            <a:ext cx="1810657" cy="85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21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5G extensions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required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for 3GA and/or N3GA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individual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GTP-U Extension Headers or in a (R)AN Container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as a new single GTP-U Extension Header</a:t>
            </a:r>
          </a:p>
          <a:p>
            <a:pPr marL="685800" lvl="2">
              <a:buFontTx/>
              <a:buChar char="-"/>
            </a:pP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subclause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5.2.1.1 of TR 29.891. The contents of the (R)AN Container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would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by RAN3.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 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single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approach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shall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selected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, in coordination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with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RAN3</a:t>
            </a: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NG Data Transport Stage 3 in TS 38.414</a:t>
            </a: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GTP-U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protocol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/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TS 29.281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GTP-U Extensions/(R)AN Container:</a:t>
            </a:r>
            <a:r>
              <a:rPr lang="fr-FR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5143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5G extensions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may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3GA &amp; N3GA or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access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5143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N3GA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extensions, if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any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,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can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different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container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(R)AN Container,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with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3GA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identifies the extensions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from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(R)AN Container applicable to N3GA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defines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N3GA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extensions, if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any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(R)AN Container in RAN3 TS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includes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 « extension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field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for N3GA »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whose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content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by CT4 (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otherwise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N3GA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could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a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separate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GTP-U extension header)</a:t>
            </a:r>
          </a:p>
          <a:p>
            <a:pPr marL="285750" indent="-285750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N3 definition for N3GA – Proposal of work split between RAN3 &amp; CT4 </a:t>
            </a:r>
          </a:p>
        </p:txBody>
      </p:sp>
    </p:spTree>
    <p:extLst>
      <p:ext uri="{BB962C8B-B14F-4D97-AF65-F5344CB8AC3E}">
        <p14:creationId xmlns:p14="http://schemas.microsoft.com/office/powerpoint/2010/main" val="3552433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Goal is to define a single NGAP protocol for 3GA and N3GA, as required by stage 2</a:t>
            </a:r>
          </a:p>
          <a:p>
            <a:pPr marL="285750" lvl="0" indent="-285750">
              <a:buFontTx/>
              <a:buChar char="-"/>
            </a:pPr>
            <a:r>
              <a:rPr lang="en-US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whether and how CT4 is involved in this work needs to be clarified urgently</a:t>
            </a:r>
          </a:p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proposed to discuss the proposed RAN3/CT4 work split for N2 and N3</a:t>
            </a:r>
          </a:p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</a:t>
            </a:r>
            <a:r>
              <a:rPr lang="en-US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proposed to send an LS to RAN3 to clarify the possible CT4 involvement in this work and the work split with RAN3</a:t>
            </a: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</a:t>
            </a: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76111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295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Stage 2 requires to use common N2 and N3 reference points for 3GPP and N3GPP accesses (further referenced as 3GA and N3GA). 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objective is to define a </a:t>
            </a: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single protocol 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for each reference point applicable to both 3GA and N3GA</a:t>
            </a: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Definition of N2 (NGAP) and N3 is on-going in RAN3 for 3GA</a:t>
            </a:r>
          </a:p>
          <a:p>
            <a:pPr marL="285750" lvl="0" indent="-285750">
              <a:buFontTx/>
              <a:buChar char="-"/>
            </a:pPr>
            <a:endParaRPr lang="en-US" sz="1600" b="1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en-US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Possible CT4 involvement and work split with RAN3 for the N3GA specific aspects of N2 and N3 need to be clarified urgently</a:t>
            </a: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This contribution analyzes the work split between RAN3 and CT4, and proposes a way forward</a:t>
            </a: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03381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SA2 LS on N2 and N3 reference points for 5G System (S2-17611)</a:t>
            </a:r>
          </a:p>
          <a:p>
            <a:r>
              <a:rPr lang="fr-FR" sz="900" dirty="0"/>
              <a:t>	</a:t>
            </a:r>
          </a:p>
          <a:p>
            <a:r>
              <a:rPr lang="fr-FR" sz="900" dirty="0"/>
              <a:t>	</a:t>
            </a:r>
            <a:r>
              <a:rPr lang="x-none" sz="1100" dirty="0"/>
              <a:t>SA2 would like to inform TSG RAN, TSG SA, RAN WG3, CT WG1, CT WG4 that </a:t>
            </a:r>
            <a:r>
              <a:rPr lang="x-none" sz="1100" dirty="0">
                <a:solidFill>
                  <a:srgbClr val="FF0000"/>
                </a:solidFill>
              </a:rPr>
              <a:t>SA2 is defining an access agnostic architecture </a:t>
            </a:r>
            <a:r>
              <a:rPr lang="x-none" sz="1100" dirty="0"/>
              <a:t>wherein the </a:t>
            </a:r>
            <a:r>
              <a:rPr lang="x-none" sz="1100" dirty="0">
                <a:solidFill>
                  <a:srgbClr val="FF0000"/>
                </a:solidFill>
              </a:rPr>
              <a:t>5G Core interfaces the 5G-AN with  common interface (N2/N3)</a:t>
            </a:r>
            <a:r>
              <a:rPr lang="x-none" sz="1100" dirty="0"/>
              <a:t>. In other words, SA2 assumes that </a:t>
            </a:r>
            <a:r>
              <a:rPr lang="x-none" sz="1100" dirty="0">
                <a:solidFill>
                  <a:srgbClr val="FF0000"/>
                </a:solidFill>
              </a:rPr>
              <a:t>N2 and N3 defined between 5G-RAN and the 5G Core are also used to connect standalone non-3GPP Access Networks </a:t>
            </a:r>
            <a:r>
              <a:rPr lang="x-none" sz="1100" dirty="0"/>
              <a:t>to 5G core network control-plane functions and user-plane functions respectively. </a:t>
            </a:r>
            <a:endParaRPr lang="fr-FR" sz="1100" dirty="0"/>
          </a:p>
          <a:p>
            <a:r>
              <a:rPr lang="x-none" sz="1100" dirty="0"/>
              <a:t> </a:t>
            </a:r>
            <a:endParaRPr lang="fr-FR" sz="1100" dirty="0"/>
          </a:p>
          <a:p>
            <a:r>
              <a:rPr lang="fr-FR" sz="1100" dirty="0"/>
              <a:t>	</a:t>
            </a:r>
            <a:r>
              <a:rPr lang="x-none" sz="1100" dirty="0"/>
              <a:t>SA2 is currently defining common procedures for 5G-RAN and non 3GPP Access Network, and therefore assumes that </a:t>
            </a:r>
            <a:br>
              <a:rPr lang="fr-FR" sz="1100" dirty="0"/>
            </a:br>
            <a:r>
              <a:rPr lang="fr-FR" sz="1100" dirty="0">
                <a:solidFill>
                  <a:srgbClr val="FF0000"/>
                </a:solidFill>
              </a:rPr>
              <a:t>- </a:t>
            </a:r>
            <a:r>
              <a:rPr lang="en-GB" sz="1100" dirty="0">
                <a:solidFill>
                  <a:srgbClr val="FF0000"/>
                </a:solidFill>
              </a:rPr>
              <a:t>a single control plane protocol </a:t>
            </a:r>
            <a:r>
              <a:rPr lang="en-US" sz="1100" dirty="0">
                <a:solidFill>
                  <a:srgbClr val="FF0000"/>
                </a:solidFill>
              </a:rPr>
              <a:t>is</a:t>
            </a:r>
            <a:r>
              <a:rPr lang="en-GB" sz="1100" dirty="0">
                <a:solidFill>
                  <a:srgbClr val="FF0000"/>
                </a:solidFill>
              </a:rPr>
              <a:t> defined for N2. </a:t>
            </a:r>
          </a:p>
          <a:p>
            <a:r>
              <a:rPr lang="en-GB" sz="1100" dirty="0"/>
              <a:t>	</a:t>
            </a:r>
            <a:r>
              <a:rPr lang="en-GB" sz="1100" dirty="0">
                <a:solidFill>
                  <a:srgbClr val="FF0000"/>
                </a:solidFill>
              </a:rPr>
              <a:t>- a single user plane protocol  </a:t>
            </a:r>
            <a:r>
              <a:rPr lang="en-GB" sz="1100" dirty="0"/>
              <a:t>is  used for 5G-RAN and non 3GPP Access Network as well as over N9.</a:t>
            </a:r>
            <a:br>
              <a:rPr lang="en-GB" sz="1100" dirty="0"/>
            </a:br>
            <a:r>
              <a:rPr lang="en-GB" sz="1100" dirty="0"/>
              <a:t>- The single protocols mentioned above may have access dependent features</a:t>
            </a:r>
            <a:endParaRPr lang="fr-FR" sz="1100" dirty="0"/>
          </a:p>
          <a:p>
            <a:r>
              <a:rPr lang="x-none" sz="1100" dirty="0"/>
              <a:t> </a:t>
            </a:r>
            <a:endParaRPr lang="fr-FR" sz="1100" dirty="0"/>
          </a:p>
          <a:p>
            <a:r>
              <a:rPr lang="fr-FR" sz="1100" dirty="0"/>
              <a:t>	</a:t>
            </a:r>
            <a:r>
              <a:rPr lang="x-none" sz="1100" dirty="0"/>
              <a:t>SA2 </a:t>
            </a:r>
            <a:r>
              <a:rPr lang="en-US" sz="1100" dirty="0"/>
              <a:t>understands</a:t>
            </a:r>
            <a:r>
              <a:rPr lang="x-none" sz="1100" dirty="0"/>
              <a:t> the </a:t>
            </a:r>
            <a:r>
              <a:rPr lang="en-US" sz="1100" dirty="0"/>
              <a:t>current </a:t>
            </a:r>
            <a:r>
              <a:rPr lang="x-none" sz="1100" dirty="0"/>
              <a:t>terms of reference for RAN WG3</a:t>
            </a:r>
            <a:r>
              <a:rPr lang="en-US" sz="1100" dirty="0"/>
              <a:t> are</a:t>
            </a:r>
            <a:r>
              <a:rPr lang="x-none" sz="1100" dirty="0"/>
              <a:t> focused on providing the specifications for protocols on the 5G-RAN - 5G Core Network interfaces.</a:t>
            </a:r>
            <a:endParaRPr lang="fr-FR" sz="1100" dirty="0"/>
          </a:p>
          <a:p>
            <a:r>
              <a:rPr lang="fr-FR" sz="1100" dirty="0"/>
              <a:t>	</a:t>
            </a:r>
            <a:r>
              <a:rPr lang="x-none" sz="1100" dirty="0"/>
              <a:t>SA2 would like to maximise the chances that the RAN 3 specifications can be reused for other </a:t>
            </a:r>
            <a:r>
              <a:rPr lang="en-US" sz="1100" dirty="0"/>
              <a:t>A</a:t>
            </a:r>
            <a:r>
              <a:rPr lang="x-none" sz="1100" dirty="0"/>
              <a:t>ccess </a:t>
            </a:r>
            <a:r>
              <a:rPr lang="en-US" sz="1100" dirty="0"/>
              <a:t>N</a:t>
            </a:r>
            <a:r>
              <a:rPr lang="x-none" sz="1100" dirty="0"/>
              <a:t>etworks without delaying </a:t>
            </a:r>
            <a:r>
              <a:rPr lang="en-US" sz="1100" dirty="0"/>
              <a:t>3GPP </a:t>
            </a:r>
            <a:r>
              <a:rPr lang="x-none" sz="1100" dirty="0"/>
              <a:t>RAN work or creating any new dependencies</a:t>
            </a:r>
            <a:r>
              <a:rPr lang="en-US" sz="1100" dirty="0"/>
              <a:t>  for 3GPP RAN groups</a:t>
            </a:r>
            <a:r>
              <a:rPr lang="x-none" sz="1100" dirty="0"/>
              <a:t>. </a:t>
            </a:r>
            <a:endParaRPr lang="fr-FR" sz="1100" dirty="0"/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Stage 2 requirements (1/3)</a:t>
            </a:r>
          </a:p>
        </p:txBody>
      </p:sp>
    </p:spTree>
    <p:extLst>
      <p:ext uri="{BB962C8B-B14F-4D97-AF65-F5344CB8AC3E}">
        <p14:creationId xmlns:p14="http://schemas.microsoft.com/office/powerpoint/2010/main" val="306672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TS 23.501 </a:t>
            </a:r>
            <a:r>
              <a:rPr lang="en-US" sz="16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subclause</a:t>
            </a: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8.2 define the following procedures over N2</a:t>
            </a:r>
            <a:b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</a:b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Excerpts from stage 2: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related with </a:t>
            </a: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N2 Interface Management 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that are not related to an individual UE, such as for Configuration or Reset of the N2 interface </a:t>
            </a:r>
          </a:p>
          <a:p>
            <a:pPr marL="914400" lvl="2">
              <a:buFontTx/>
              <a:buChar char="-"/>
            </a:pPr>
            <a:r>
              <a:rPr lang="en-US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These procedures are intended to be </a:t>
            </a:r>
            <a:r>
              <a:rPr lang="en-US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applicable to any access </a:t>
            </a:r>
            <a:r>
              <a:rPr lang="en-US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but may correspond to messages that carry some information only on some access (such as information on the default Paging DRX used only for 3GPP access). 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</a:t>
            </a: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related with an individual UE</a:t>
            </a:r>
          </a:p>
          <a:p>
            <a:pPr marL="914400" lvl="2">
              <a:buFontTx/>
              <a:buChar char="-"/>
            </a:pPr>
            <a:r>
              <a:rPr lang="en-GB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related with NAS Transport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These procedures are intended to be </a:t>
            </a: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applicable to any access 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but may correspond to messages that for UL NAS transport carry some access dependent information such as User Location Information ( e.g. Cell-Id over 3GPP access or other kind of User Location Information  for Untrusted Non 3GPP access).</a:t>
            </a:r>
          </a:p>
          <a:p>
            <a:pPr marL="914400" lvl="2">
              <a:buFontTx/>
              <a:buChar char="-"/>
            </a:pPr>
            <a:r>
              <a:rPr lang="en-GB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related with UE context management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These procedures are intended to be </a:t>
            </a: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applicable to any access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The corresponding messages may carry: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 indent="0">
              <a:buNone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	- some information only on some access (such as Handover Restriction List used only for 3GPP access).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 indent="0">
              <a:buNone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	- some information (related e.g. with N3 addressing and with </a:t>
            </a:r>
            <a:r>
              <a:rPr lang="en-GB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QoS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requirements) that is to be 	transparently forwarded by AMF between the (R)AN and the SMF.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9144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914400" lvl="2">
              <a:buFontTx/>
              <a:buChar char="-"/>
            </a:pPr>
            <a:endParaRPr lang="en-US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Stage 2 requirements (2/3)</a:t>
            </a:r>
          </a:p>
        </p:txBody>
      </p:sp>
    </p:spTree>
    <p:extLst>
      <p:ext uri="{BB962C8B-B14F-4D97-AF65-F5344CB8AC3E}">
        <p14:creationId xmlns:p14="http://schemas.microsoft.com/office/powerpoint/2010/main" val="175135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42540"/>
            <a:ext cx="8308800" cy="3989511"/>
          </a:xfrm>
        </p:spPr>
        <p:txBody>
          <a:bodyPr/>
          <a:lstStyle/>
          <a:p>
            <a:pPr marL="514350" lvl="1">
              <a:buFontTx/>
              <a:buChar char="-"/>
            </a:pPr>
            <a:r>
              <a:rPr lang="en-GB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</a:t>
            </a:r>
            <a:r>
              <a:rPr lang="en-GB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related with resources for PDU sessions</a:t>
            </a:r>
            <a:r>
              <a:rPr lang="en-GB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</a:t>
            </a:r>
          </a:p>
          <a:p>
            <a:pPr marL="914400" lvl="2">
              <a:buFontTx/>
              <a:buChar char="-"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“These procedures are intended to be </a:t>
            </a: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applicable to any access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 They may correspond to messages that carry information (related e.g. with N3 addressing and with </a:t>
            </a:r>
            <a:r>
              <a:rPr lang="en-GB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QoS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requirements) that is to be transparently forwarded by AMF between the (R)AN and the SMF.”</a:t>
            </a:r>
            <a:endParaRPr lang="en-US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r>
              <a:rPr lang="en-GB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 related with Hand-Over management. </a:t>
            </a:r>
          </a:p>
          <a:p>
            <a:pPr marL="914400" lvl="2">
              <a:buFontTx/>
              <a:buChar char="-"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These procedures are intended </a:t>
            </a: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for 3GPP access only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</a:t>
            </a:r>
          </a:p>
          <a:p>
            <a:pPr marL="514350" lvl="1">
              <a:buFontTx/>
              <a:buChar char="-"/>
            </a:pPr>
            <a:r>
              <a:rPr lang="en-GB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Control Plane interface between the AN and the 5G Core supports:</a:t>
            </a:r>
          </a:p>
          <a:p>
            <a:pPr marL="914400" lvl="2">
              <a:buFontTx/>
              <a:buChar char="-"/>
            </a:pP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connection of multiple different kinds of AN (e.g. 3GPP RAN, N3IWF for Un-trusted access to 5GC) to the 5CG via an unique Control Plane protocol: A single N2 AP protocol is used for both the 3GPP access and non-3GPP access</a:t>
            </a: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.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 indent="0">
              <a:buNone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	- The decoupling between AMF and other functions such as SMF that may need to control the services supported by AN(s) (e.g. control of the UP resources in the AN for a PDU session).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685800" lvl="2" indent="0">
              <a:buNone/>
            </a:pPr>
            <a:r>
              <a:rPr lang="en-GB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	- For this purpose, N2-AP may support a subset of messages and Information that the AMF is just responsible to relay between N2 and the SMF. This subset of N2-AP is called N2-AP-SM for the SMF.</a:t>
            </a: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9144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914400" lvl="2">
              <a:buFontTx/>
              <a:buChar char="-"/>
            </a:pPr>
            <a:endParaRPr lang="en-US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Stage 2 requirements (3/3)</a:t>
            </a:r>
          </a:p>
        </p:txBody>
      </p:sp>
    </p:spTree>
    <p:extLst>
      <p:ext uri="{BB962C8B-B14F-4D97-AF65-F5344CB8AC3E}">
        <p14:creationId xmlns:p14="http://schemas.microsoft.com/office/powerpoint/2010/main" val="262397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NGAP specifications under definition in RAN3</a:t>
            </a:r>
          </a:p>
          <a:p>
            <a:pPr marL="514350" lvl="1" indent="-285750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38.410 NG General Aspects and Principles</a:t>
            </a:r>
          </a:p>
          <a:p>
            <a:pPr marL="514350" lvl="1" indent="-285750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38.411 NG Layer 1</a:t>
            </a:r>
          </a:p>
          <a:p>
            <a:pPr marL="514350" lvl="1" indent="-285750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38.412 NG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Signalling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Transport</a:t>
            </a:r>
          </a:p>
          <a:p>
            <a:pPr marL="514350" lvl="1" indent="-285750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38.413 NG Application Protocol (NGAP)</a:t>
            </a:r>
          </a:p>
          <a:p>
            <a:pPr marL="514350" lvl="1" indent="-285750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38.414 NG Data Transport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Reply LS on N2 and N3 reference points for 5G system (R3-171401)</a:t>
            </a:r>
          </a:p>
          <a:p>
            <a:r>
              <a:rPr lang="en-GB" sz="1000" dirty="0"/>
              <a:t>	RAN3 has analysed the implications for the design of the NG interface (associated with the above mentioned reference points), and has agreed on the following principles:</a:t>
            </a:r>
            <a:endParaRPr lang="fr-FR" sz="1000" dirty="0"/>
          </a:p>
          <a:p>
            <a:r>
              <a:rPr lang="en-GB" sz="1000" dirty="0"/>
              <a:t> 		- NG Interface is designed targeting </a:t>
            </a:r>
            <a:r>
              <a:rPr lang="en-GB" sz="1000" dirty="0" err="1"/>
              <a:t>gNB</a:t>
            </a:r>
            <a:r>
              <a:rPr lang="en-GB" sz="1000" dirty="0"/>
              <a:t> as the RAN endpoint</a:t>
            </a:r>
            <a:endParaRPr lang="fr-FR" sz="1000" dirty="0"/>
          </a:p>
          <a:p>
            <a:pPr lvl="0"/>
            <a:r>
              <a:rPr lang="en-GB" sz="1000" dirty="0"/>
              <a:t>		- Other possible nodes are assumed to support “NG terminating functionality” </a:t>
            </a:r>
            <a:endParaRPr lang="fr-FR" sz="1000" dirty="0"/>
          </a:p>
          <a:p>
            <a:pPr lvl="0"/>
            <a:r>
              <a:rPr lang="en-GB" sz="1000" dirty="0"/>
              <a:t>		- AMF is assumed to be access aware via e.g. TAI </a:t>
            </a:r>
            <a:endParaRPr lang="fr-FR" sz="1000" dirty="0"/>
          </a:p>
          <a:p>
            <a:pPr lvl="0"/>
            <a:r>
              <a:rPr lang="en-GB" sz="1000" dirty="0"/>
              <a:t>		- Messages may include access-specific optional IEs as needed (whether these are simply added in a flat manner, or whether 	optional access-specific IE groups are defined is FFS).</a:t>
            </a:r>
            <a:endParaRPr lang="fr-FR" sz="1000" dirty="0"/>
          </a:p>
          <a:p>
            <a:r>
              <a:rPr lang="en-GB" sz="1000" dirty="0"/>
              <a:t> 	In agreeing this approach, RAN3 assumes that SA2 will as far as possible attempt to maximise the procedure commonality in stage 2, while simultaneously minimizing the number of access-specific elements that are visible in the interface signalling.</a:t>
            </a:r>
            <a:endParaRPr lang="fr-FR" sz="1000" dirty="0"/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NGAP definition in RAN3 (1/2)</a:t>
            </a:r>
          </a:p>
        </p:txBody>
      </p:sp>
    </p:spTree>
    <p:extLst>
      <p:ext uri="{BB962C8B-B14F-4D97-AF65-F5344CB8AC3E}">
        <p14:creationId xmlns:p14="http://schemas.microsoft.com/office/powerpoint/2010/main" val="701615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 decision yet on which WG should be responsible for specifying N3GA part.</a:t>
            </a: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r>
              <a:rPr lang="en-US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Some companies consider this to be out of RAN3 scope and not possible for RAN3 to analyze N3GA aspects (e.g. lack of expertise, unwillingness to delay work for 3GA)</a:t>
            </a:r>
            <a:endParaRPr lang="en-US" sz="14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Some companies commented in RAN3 that </a:t>
            </a: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could address the N3GA specific parts 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of NGAP.</a:t>
            </a: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analysis in R3-171473 shows that all mandatory IEs in the applicable NGAP messages are also applicable for N3GA, except two IEs.</a:t>
            </a:r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NGAP definition in RAN3 (2/2) </a:t>
            </a:r>
          </a:p>
        </p:txBody>
      </p:sp>
    </p:spTree>
    <p:extLst>
      <p:ext uri="{BB962C8B-B14F-4D97-AF65-F5344CB8AC3E}">
        <p14:creationId xmlns:p14="http://schemas.microsoft.com/office/powerpoint/2010/main" val="3578948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is responsible for stage 3 for CN internal interfaces for N3GA in EPC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Interface between TWAN /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ePDG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PGW (S2a and S2b)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Interface between TWAN /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ePDG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3GPP AAA Server (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STa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SWm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)</a:t>
            </a: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some commonalities between N3IWF and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ePDG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functions</a:t>
            </a: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has the expertise to support the N3GA specific parts of NGAP</a:t>
            </a: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but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worksplit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coordination between CT4/RAN3 would need to be well defined</a:t>
            </a: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NGAP definition for N3GA – responsible WG ?   </a:t>
            </a:r>
          </a:p>
        </p:txBody>
      </p:sp>
    </p:spTree>
    <p:extLst>
      <p:ext uri="{BB962C8B-B14F-4D97-AF65-F5344CB8AC3E}">
        <p14:creationId xmlns:p14="http://schemas.microsoft.com/office/powerpoint/2010/main" val="2535958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1">
              <a:buFontTx/>
              <a:buChar char="-"/>
            </a:pP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specifies all common and 3GA specific procedures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TS 38.413.</a:t>
            </a:r>
          </a:p>
          <a:p>
            <a:pPr marL="685800" lvl="2">
              <a:buFontTx/>
              <a:buChar char="-"/>
            </a:pPr>
            <a:r>
              <a:rPr lang="en-US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3GA specific </a:t>
            </a:r>
            <a:r>
              <a:rPr lang="en-US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behaviour</a:t>
            </a:r>
            <a:r>
              <a:rPr lang="en-US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should be clearly identified in common procedures</a:t>
            </a:r>
          </a:p>
          <a:p>
            <a:pPr marL="285750" indent="-285750">
              <a:buFontTx/>
              <a:buChar char="-"/>
            </a:pPr>
            <a:r>
              <a:rPr lang="en-US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specifies how NGAP is used for N3GA </a:t>
            </a: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 a new TS 29.xxx 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identifies the list of stage 3 procedures applicable to N3GA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references 38.413 for common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behaviour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messages (no duplication of spec)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N3GA specific </a:t>
            </a:r>
            <a:r>
              <a:rPr lang="en-US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behaviour</a:t>
            </a: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these procedures, if any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N3GA specific IEs in NGAP messages, if any 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ASN.1 of N3GA specific extensions, if any</a:t>
            </a:r>
          </a:p>
          <a:p>
            <a:pPr marL="285750" lvl="1">
              <a:buFontTx/>
              <a:buChar char="-"/>
            </a:pPr>
            <a:r>
              <a:rPr lang="en-US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 case CT4 needs to add N3GA specific IEs in a common message/IE, CT4 sends an LS to RAN3 to ask RAN3 to 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Extend the common message/IE with a container for N3GA IEs, with contents defined as Octet String « encoded according to TS 29.xxx» (i.e. like existing S1AP IEs whose encoding is defined elsewhere)</a:t>
            </a:r>
          </a:p>
          <a:p>
            <a:pPr marL="5143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 LS needed for common message/IE that already has an extension container</a:t>
            </a:r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NGAP definition for N3GA – Proposal of work split between RAN3 &amp; CT4</a:t>
            </a:r>
          </a:p>
        </p:txBody>
      </p:sp>
    </p:spTree>
    <p:extLst>
      <p:ext uri="{BB962C8B-B14F-4D97-AF65-F5344CB8AC3E}">
        <p14:creationId xmlns:p14="http://schemas.microsoft.com/office/powerpoint/2010/main" val="320270699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C7B0C472-D938-464B-996D-292DBA541520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tlCol="0" anchor="t"/>
      <a:lstStyle>
        <a:defPPr algn="l"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8EB8CD5E-55A8-47A6-968A-A6040D55259A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06AAE512-0224-47C0-B25E-A6EF1ED64957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91426FE9-18D3-489C-9C48-009BB162A08D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464B52C3-138A-45C5-9352-5FC3A108FCD4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solidFill>
            <a:schemeClr val="bg2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1366F945-CD9A-4F39-A342-B7BA343D497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5C6BA4-CD16-4037-8C5B-AA0381533275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E9D1FAA-E5F1-4110-90A5-BDD25CE8C7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67814D8-F091-43DB-8B50-931B0C84C0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Nokia_Arial_PPT_Nokia_V3</Template>
  <TotalTime>0</TotalTime>
  <Words>1005</Words>
  <Application>Microsoft Office PowerPoint</Application>
  <PresentationFormat>On-screen Show (16:9)</PresentationFormat>
  <Paragraphs>139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Nokia Pure Headline Light</vt:lpstr>
      <vt:lpstr>Nokia Pure Text</vt:lpstr>
      <vt:lpstr>Nokia Pure Text Light</vt:lpstr>
      <vt:lpstr>ヒラギノ角ゴ Pro W3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PowerPoint Presentation</vt:lpstr>
      <vt:lpstr>Introduction</vt:lpstr>
      <vt:lpstr>Stage 2 requirements (1/3)</vt:lpstr>
      <vt:lpstr>Stage 2 requirements (2/3)</vt:lpstr>
      <vt:lpstr>Stage 2 requirements (3/3)</vt:lpstr>
      <vt:lpstr>NGAP definition in RAN3 (1/2)</vt:lpstr>
      <vt:lpstr>NGAP definition in RAN3 (2/2) </vt:lpstr>
      <vt:lpstr>NGAP definition for N3GA – responsible WG ?   </vt:lpstr>
      <vt:lpstr>NGAP definition for N3GA – Proposal of work split between RAN3 &amp; CT4</vt:lpstr>
      <vt:lpstr>NGAP definition for N3GA – Proposal of work split between RAN3 &amp; CT4</vt:lpstr>
      <vt:lpstr>N3 definition for N3GA – Proposal of work split between RAN3 &amp; CT4 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2017-06-16T12:02:21Z</dcterms:created>
  <dcterms:modified xsi:type="dcterms:W3CDTF">2017-08-11T07:41:53Z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0x01010044F46A49E79AD742B3172523306D5317</vt:lpwstr>
  </property>
  <property fmtid="{D5CDD505-2E9C-101B-9397-08002B2CF9AE}" pid="4" name="_NewReviewCycle">
    <vt:lpwstr/>
  </property>
</Properties>
</file>