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30" r:id="rId2"/>
    <p:sldMasterId id="2147484385" r:id="rId3"/>
  </p:sldMasterIdLst>
  <p:notesMasterIdLst>
    <p:notesMasterId r:id="rId20"/>
  </p:notesMasterIdLst>
  <p:handoutMasterIdLst>
    <p:handoutMasterId r:id="rId21"/>
  </p:handoutMasterIdLst>
  <p:sldIdLst>
    <p:sldId id="337" r:id="rId4"/>
    <p:sldId id="505" r:id="rId5"/>
    <p:sldId id="489" r:id="rId6"/>
    <p:sldId id="490" r:id="rId7"/>
    <p:sldId id="536" r:id="rId8"/>
    <p:sldId id="537" r:id="rId9"/>
    <p:sldId id="538" r:id="rId10"/>
    <p:sldId id="539" r:id="rId11"/>
    <p:sldId id="540" r:id="rId12"/>
    <p:sldId id="541" r:id="rId13"/>
    <p:sldId id="496" r:id="rId14"/>
    <p:sldId id="542" r:id="rId15"/>
    <p:sldId id="543" r:id="rId16"/>
    <p:sldId id="544" r:id="rId17"/>
    <p:sldId id="506" r:id="rId18"/>
    <p:sldId id="534" r:id="rId19"/>
  </p:sldIdLst>
  <p:sldSz cx="9144000" cy="6858000" type="screen4x3"/>
  <p:notesSz cx="6797675" cy="9928225"/>
  <p:defaultTextStyle>
    <a:defPPr>
      <a:defRPr lang="en-US"/>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3399FF"/>
    <a:srgbClr val="72AF2F"/>
    <a:srgbClr val="999999"/>
    <a:srgbClr val="72732F"/>
    <a:srgbClr val="B1D254"/>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17647" autoAdjust="0"/>
    <p:restoredTop sz="94660"/>
  </p:normalViewPr>
  <p:slideViewPr>
    <p:cSldViewPr snapToGrid="0">
      <p:cViewPr varScale="1">
        <p:scale>
          <a:sx n="65" d="100"/>
          <a:sy n="65" d="100"/>
        </p:scale>
        <p:origin x="-950" y="-8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45" d="100"/>
          <a:sy n="45" d="100"/>
        </p:scale>
        <p:origin x="-2789" y="-91"/>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B05324B0-B21C-4180-A49F-47E63A192B2D}" type="slidenum">
              <a:rPr lang="en-GB"/>
              <a:pPr>
                <a:defRPr/>
              </a:pPr>
              <a:t>‹N°›</a:t>
            </a:fld>
            <a:endParaRPr lang="en-GB"/>
          </a:p>
        </p:txBody>
      </p:sp>
    </p:spTree>
    <p:extLst>
      <p:ext uri="{BB962C8B-B14F-4D97-AF65-F5344CB8AC3E}">
        <p14:creationId xmlns:p14="http://schemas.microsoft.com/office/powerpoint/2010/main" val="26654391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5120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68AC1C94-CDB4-4B40-B394-58C67C32F446}" type="slidenum">
              <a:rPr lang="en-GB"/>
              <a:pPr>
                <a:defRPr/>
              </a:pPr>
              <a:t>‹N°›</a:t>
            </a:fld>
            <a:endParaRPr lang="en-GB"/>
          </a:p>
        </p:txBody>
      </p:sp>
    </p:spTree>
    <p:extLst>
      <p:ext uri="{BB962C8B-B14F-4D97-AF65-F5344CB8AC3E}">
        <p14:creationId xmlns:p14="http://schemas.microsoft.com/office/powerpoint/2010/main" val="2237750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eaLnBrk="1" hangingPunct="1"/>
            <a:endParaRPr lang="en-US" altLang="ja-JP" smtClean="0"/>
          </a:p>
          <a:p>
            <a:pPr eaLnBrk="1" hangingPunct="1"/>
            <a:endParaRPr lang="en-US" altLang="ja-JP" smtClean="0"/>
          </a:p>
        </p:txBody>
      </p:sp>
      <p:sp>
        <p:nvSpPr>
          <p:cNvPr id="28676" name="Slide Number Placeholder 3"/>
          <p:cNvSpPr txBox="1">
            <a:spLocks noGrp="1"/>
          </p:cNvSpPr>
          <p:nvPr/>
        </p:nvSpPr>
        <p:spPr bwMode="auto">
          <a:xfrm>
            <a:off x="3851275" y="9431338"/>
            <a:ext cx="2946400" cy="496887"/>
          </a:xfrm>
          <a:prstGeom prst="rect">
            <a:avLst/>
          </a:prstGeom>
          <a:noFill/>
          <a:ln w="9525">
            <a:noFill/>
            <a:miter lim="800000"/>
            <a:headEnd/>
            <a:tailEnd/>
          </a:ln>
        </p:spPr>
        <p:txBody>
          <a:bodyPr lIns="92859" tIns="46430" rIns="92859" bIns="46430" anchor="b"/>
          <a:lstStyle/>
          <a:p>
            <a:pPr algn="r" defTabSz="930275" eaLnBrk="1" hangingPunct="1"/>
            <a:fld id="{FC008D68-B281-4838-BD09-AB017C953860}" type="slidenum">
              <a:rPr lang="en-GB" altLang="ja-JP" sz="1200">
                <a:latin typeface="Times New Roman" pitchFamily="18" charset="0"/>
              </a:rPr>
              <a:pPr algn="r" defTabSz="930275" eaLnBrk="1" hangingPunct="1"/>
              <a:t>3</a:t>
            </a:fld>
            <a:endParaRPr lang="en-GB" altLang="ja-JP" sz="120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1821769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0681471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3881523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50963983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Slide">
    <p:spTree>
      <p:nvGrpSpPr>
        <p:cNvPr id="1" name=""/>
        <p:cNvGrpSpPr/>
        <p:nvPr/>
      </p:nvGrpSpPr>
      <p:grpSpPr>
        <a:xfrm>
          <a:off x="0" y="0"/>
          <a:ext cx="0" cy="0"/>
          <a:chOff x="0" y="0"/>
          <a:chExt cx="0" cy="0"/>
        </a:xfrm>
      </p:grpSpPr>
      <p:sp>
        <p:nvSpPr>
          <p:cNvPr id="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‹N°›</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22763507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28CAE33-E1A8-4B32-8C65-489B241130DF}" type="datetimeFigureOut">
              <a:rPr lang="en-US"/>
              <a:pPr>
                <a:defRPr/>
              </a:pPr>
              <a:t>8/20/2017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FD3F404-A207-4201-A772-67413AA32302}" type="slidenum">
              <a:rPr lang="en-US"/>
              <a:pPr>
                <a:defRPr/>
              </a:pPr>
              <a:t>‹N°›</a:t>
            </a:fld>
            <a:endParaRPr lang="en-US"/>
          </a:p>
        </p:txBody>
      </p:sp>
    </p:spTree>
    <p:extLst>
      <p:ext uri="{BB962C8B-B14F-4D97-AF65-F5344CB8AC3E}">
        <p14:creationId xmlns:p14="http://schemas.microsoft.com/office/powerpoint/2010/main" val="31598956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F892347-9E57-4364-821E-92816920C66C}" type="datetimeFigureOut">
              <a:rPr lang="en-US"/>
              <a:pPr>
                <a:defRPr/>
              </a:pPr>
              <a:t>8/20/2017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601F24E-CFED-46B9-BC16-25017DF0AC3E}" type="slidenum">
              <a:rPr lang="en-US"/>
              <a:pPr>
                <a:defRPr/>
              </a:pPr>
              <a:t>‹N°›</a:t>
            </a:fld>
            <a:endParaRPr lang="en-US"/>
          </a:p>
        </p:txBody>
      </p:sp>
    </p:spTree>
    <p:extLst>
      <p:ext uri="{BB962C8B-B14F-4D97-AF65-F5344CB8AC3E}">
        <p14:creationId xmlns:p14="http://schemas.microsoft.com/office/powerpoint/2010/main" val="33697297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2AF55013-9F95-4BFE-94D4-197FB7048F38}" type="datetimeFigureOut">
              <a:rPr lang="en-US"/>
              <a:pPr>
                <a:defRPr/>
              </a:pPr>
              <a:t>8/20/2017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420A52B-7D80-41DD-B770-E5BFCEF3E7CF}" type="slidenum">
              <a:rPr lang="en-US"/>
              <a:pPr>
                <a:defRPr/>
              </a:pPr>
              <a:t>‹N°›</a:t>
            </a:fld>
            <a:endParaRPr lang="en-US"/>
          </a:p>
        </p:txBody>
      </p:sp>
    </p:spTree>
    <p:extLst>
      <p:ext uri="{BB962C8B-B14F-4D97-AF65-F5344CB8AC3E}">
        <p14:creationId xmlns:p14="http://schemas.microsoft.com/office/powerpoint/2010/main" val="26958077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22FB6418-CA46-4930-846A-55B7FBB6DFF3}" type="datetimeFigureOut">
              <a:rPr lang="en-US"/>
              <a:pPr>
                <a:defRPr/>
              </a:pPr>
              <a:t>8/20/2017</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08BCA76-7223-4E29-8A51-66240AE467E7}" type="slidenum">
              <a:rPr lang="en-US"/>
              <a:pPr>
                <a:defRPr/>
              </a:pPr>
              <a:t>‹N°›</a:t>
            </a:fld>
            <a:endParaRPr lang="en-US"/>
          </a:p>
        </p:txBody>
      </p:sp>
    </p:spTree>
    <p:extLst>
      <p:ext uri="{BB962C8B-B14F-4D97-AF65-F5344CB8AC3E}">
        <p14:creationId xmlns:p14="http://schemas.microsoft.com/office/powerpoint/2010/main" val="15284955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5880E5-F090-4510-BE0A-AAD1969C565C}" type="datetimeFigureOut">
              <a:rPr lang="en-US"/>
              <a:pPr>
                <a:defRPr/>
              </a:pPr>
              <a:t>8/20/2017</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E99B55E-A689-498A-996A-87A7BC2FF499}" type="slidenum">
              <a:rPr lang="en-US"/>
              <a:pPr>
                <a:defRPr/>
              </a:pPr>
              <a:t>‹N°›</a:t>
            </a:fld>
            <a:endParaRPr lang="en-US"/>
          </a:p>
        </p:txBody>
      </p:sp>
    </p:spTree>
    <p:extLst>
      <p:ext uri="{BB962C8B-B14F-4D97-AF65-F5344CB8AC3E}">
        <p14:creationId xmlns:p14="http://schemas.microsoft.com/office/powerpoint/2010/main" val="730817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8042B7DE-B8FC-4131-B803-AEF4938CB7EA}" type="datetimeFigureOut">
              <a:rPr lang="en-US"/>
              <a:pPr>
                <a:defRPr/>
              </a:pPr>
              <a:t>8/20/2017</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9129EA6-5163-422A-BB58-DD8AFE09FF99}" type="slidenum">
              <a:rPr lang="en-US"/>
              <a:pPr>
                <a:defRPr/>
              </a:pPr>
              <a:t>‹N°›</a:t>
            </a:fld>
            <a:endParaRPr lang="en-US"/>
          </a:p>
        </p:txBody>
      </p:sp>
    </p:spTree>
    <p:extLst>
      <p:ext uri="{BB962C8B-B14F-4D97-AF65-F5344CB8AC3E}">
        <p14:creationId xmlns:p14="http://schemas.microsoft.com/office/powerpoint/2010/main" val="3623957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5767582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A7B7E7E-2C86-413E-943D-2F4763E06244}" type="datetimeFigureOut">
              <a:rPr lang="en-US"/>
              <a:pPr>
                <a:defRPr/>
              </a:pPr>
              <a:t>8/20/2017</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FB3906C-8469-46C0-B4C1-1A2F710AE185}" type="slidenum">
              <a:rPr lang="en-US"/>
              <a:pPr>
                <a:defRPr/>
              </a:pPr>
              <a:t>‹N°›</a:t>
            </a:fld>
            <a:endParaRPr lang="en-US"/>
          </a:p>
        </p:txBody>
      </p:sp>
    </p:spTree>
    <p:extLst>
      <p:ext uri="{BB962C8B-B14F-4D97-AF65-F5344CB8AC3E}">
        <p14:creationId xmlns:p14="http://schemas.microsoft.com/office/powerpoint/2010/main" val="9170232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67B5BD4-F425-417D-90D8-B43BEBDEF848}" type="datetimeFigureOut">
              <a:rPr lang="en-US"/>
              <a:pPr>
                <a:defRPr/>
              </a:pPr>
              <a:t>8/20/2017</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F14D021-828C-412B-983D-D1FA2F7E177F}" type="slidenum">
              <a:rPr lang="en-US"/>
              <a:pPr>
                <a:defRPr/>
              </a:pPr>
              <a:t>‹N°›</a:t>
            </a:fld>
            <a:endParaRPr lang="en-US"/>
          </a:p>
        </p:txBody>
      </p:sp>
    </p:spTree>
    <p:extLst>
      <p:ext uri="{BB962C8B-B14F-4D97-AF65-F5344CB8AC3E}">
        <p14:creationId xmlns:p14="http://schemas.microsoft.com/office/powerpoint/2010/main" val="38255345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C929478-7400-47F7-8CE0-FE1EC0F677E4}" type="datetimeFigureOut">
              <a:rPr lang="en-US"/>
              <a:pPr>
                <a:defRPr/>
              </a:pPr>
              <a:t>8/20/2017</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526158-1A65-493D-9772-EFB47DDBE3A9}" type="slidenum">
              <a:rPr lang="en-US"/>
              <a:pPr>
                <a:defRPr/>
              </a:pPr>
              <a:t>‹N°›</a:t>
            </a:fld>
            <a:endParaRPr lang="en-US"/>
          </a:p>
        </p:txBody>
      </p:sp>
    </p:spTree>
    <p:extLst>
      <p:ext uri="{BB962C8B-B14F-4D97-AF65-F5344CB8AC3E}">
        <p14:creationId xmlns:p14="http://schemas.microsoft.com/office/powerpoint/2010/main" val="13745734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B4AD296-15C6-4D51-A2AA-158FF5D19B7F}" type="datetimeFigureOut">
              <a:rPr lang="en-US"/>
              <a:pPr>
                <a:defRPr/>
              </a:pPr>
              <a:t>8/20/2017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CABAD23-934D-4955-ABF1-9D6E4980B5D0}" type="slidenum">
              <a:rPr lang="en-US"/>
              <a:pPr>
                <a:defRPr/>
              </a:pPr>
              <a:t>‹N°›</a:t>
            </a:fld>
            <a:endParaRPr lang="en-US"/>
          </a:p>
        </p:txBody>
      </p:sp>
    </p:spTree>
    <p:extLst>
      <p:ext uri="{BB962C8B-B14F-4D97-AF65-F5344CB8AC3E}">
        <p14:creationId xmlns:p14="http://schemas.microsoft.com/office/powerpoint/2010/main" val="27259006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B9831A8-76EE-4CED-AE76-6960D3800D6A}" type="datetimeFigureOut">
              <a:rPr lang="en-US"/>
              <a:pPr>
                <a:defRPr/>
              </a:pPr>
              <a:t>8/20/2017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5DDA8D-3BF7-48A6-AE76-B2C3BCE8B6A0}" type="slidenum">
              <a:rPr lang="en-US"/>
              <a:pPr>
                <a:defRPr/>
              </a:pPr>
              <a:t>‹N°›</a:t>
            </a:fld>
            <a:endParaRPr lang="en-US"/>
          </a:p>
        </p:txBody>
      </p:sp>
    </p:spTree>
    <p:extLst>
      <p:ext uri="{BB962C8B-B14F-4D97-AF65-F5344CB8AC3E}">
        <p14:creationId xmlns:p14="http://schemas.microsoft.com/office/powerpoint/2010/main" val="19525150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4"/>
          <p:cNvSpPr>
            <a:spLocks noGrp="1"/>
          </p:cNvSpPr>
          <p:nvPr>
            <p:ph type="sldNum"/>
          </p:nvPr>
        </p:nvSpPr>
        <p:spPr>
          <a:xfrm>
            <a:off x="8558280" y="6483240"/>
            <a:ext cx="394920" cy="221760"/>
          </a:xfrm>
          <a:prstGeom prst="rect">
            <a:avLst/>
          </a:prstGeom>
        </p:spPr>
        <p:txBody>
          <a:bodyPr/>
          <a:lstStyle/>
          <a:p>
            <a:fld id="{404CBDD9-1453-49B4-ADDE-5E5FC2A17FE0}" type="slidenum">
              <a:rPr lang="en-US" sz="1100" spc="-1">
                <a:solidFill>
                  <a:srgbClr val="FFFFFF"/>
                </a:solidFill>
                <a:uFill>
                  <a:solidFill>
                    <a:srgbClr val="FFFFFF"/>
                  </a:solidFill>
                </a:uFill>
                <a:ea typeface="MS PGothic"/>
              </a:rPr>
              <a:pPr/>
              <a:t>‹N°›</a:t>
            </a:fld>
            <a:endParaRPr lang="en-US" sz="1400"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3931359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11"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12" name="PlaceHolder 2"/>
          <p:cNvSpPr>
            <a:spLocks noGrp="1"/>
          </p:cNvSpPr>
          <p:nvPr>
            <p:ph type="subTitle"/>
          </p:nvPr>
        </p:nvSpPr>
        <p:spPr>
          <a:xfrm>
            <a:off x="457200" y="1600200"/>
            <a:ext cx="8229240" cy="45255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
        <p:nvSpPr>
          <p:cNvPr id="4" name="PlaceHolder 4"/>
          <p:cNvSpPr>
            <a:spLocks noGrp="1"/>
          </p:cNvSpPr>
          <p:nvPr>
            <p:ph type="sldNum" idx="10"/>
          </p:nvPr>
        </p:nvSpPr>
        <p:spPr>
          <a:xfrm>
            <a:off x="8558280" y="6483240"/>
            <a:ext cx="394920" cy="221760"/>
          </a:xfrm>
          <a:prstGeom prst="rect">
            <a:avLst/>
          </a:prstGeom>
        </p:spPr>
        <p:txBody>
          <a:bodyPr/>
          <a:lstStyle/>
          <a:p>
            <a:fld id="{404CBDD9-1453-49B4-ADDE-5E5FC2A17FE0}" type="slidenum">
              <a:rPr lang="en-US" sz="1100" spc="-1">
                <a:solidFill>
                  <a:srgbClr val="FFFFFF"/>
                </a:solidFill>
                <a:uFill>
                  <a:solidFill>
                    <a:srgbClr val="FFFFFF"/>
                  </a:solidFill>
                </a:uFill>
                <a:ea typeface="MS PGothic"/>
              </a:rPr>
              <a:pPr/>
              <a:t>‹N°›</a:t>
            </a:fld>
            <a:endParaRPr lang="en-US" sz="1400"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20704260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13"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14" name="PlaceHolder 2"/>
          <p:cNvSpPr>
            <a:spLocks noGrp="1"/>
          </p:cNvSpPr>
          <p:nvPr>
            <p:ph type="body"/>
          </p:nvPr>
        </p:nvSpPr>
        <p:spPr>
          <a:xfrm>
            <a:off x="457200" y="1600200"/>
            <a:ext cx="822924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 name="PlaceHolder 4"/>
          <p:cNvSpPr>
            <a:spLocks noGrp="1"/>
          </p:cNvSpPr>
          <p:nvPr>
            <p:ph type="sldNum" idx="10"/>
          </p:nvPr>
        </p:nvSpPr>
        <p:spPr>
          <a:xfrm>
            <a:off x="8558280" y="6483240"/>
            <a:ext cx="394920" cy="221760"/>
          </a:xfrm>
          <a:prstGeom prst="rect">
            <a:avLst/>
          </a:prstGeom>
        </p:spPr>
        <p:txBody>
          <a:bodyPr/>
          <a:lstStyle/>
          <a:p>
            <a:fld id="{404CBDD9-1453-49B4-ADDE-5E5FC2A17FE0}" type="slidenum">
              <a:rPr lang="en-US" sz="1100" spc="-1">
                <a:solidFill>
                  <a:srgbClr val="FFFFFF"/>
                </a:solidFill>
                <a:uFill>
                  <a:solidFill>
                    <a:srgbClr val="FFFFFF"/>
                  </a:solidFill>
                </a:uFill>
                <a:ea typeface="MS PGothic"/>
              </a:rPr>
              <a:pPr/>
              <a:t>‹N°›</a:t>
            </a:fld>
            <a:endParaRPr lang="en-US" sz="1400"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41610573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15"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16"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17" name="PlaceHolder 3"/>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fld id="{404CBDD9-1453-49B4-ADDE-5E5FC2A17FE0}" type="slidenum">
              <a:rPr lang="en-US" sz="1100" spc="-1">
                <a:solidFill>
                  <a:srgbClr val="FFFFFF"/>
                </a:solidFill>
                <a:uFill>
                  <a:solidFill>
                    <a:srgbClr val="FFFFFF"/>
                  </a:solidFill>
                </a:uFill>
                <a:ea typeface="MS PGothic"/>
              </a:rPr>
              <a:pPr/>
              <a:t>‹N°›</a:t>
            </a:fld>
            <a:endParaRPr lang="en-US" sz="1400"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39427800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18"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3" name="PlaceHolder 4"/>
          <p:cNvSpPr>
            <a:spLocks noGrp="1"/>
          </p:cNvSpPr>
          <p:nvPr>
            <p:ph type="sldNum" idx="10"/>
          </p:nvPr>
        </p:nvSpPr>
        <p:spPr>
          <a:xfrm>
            <a:off x="8558280" y="6483240"/>
            <a:ext cx="394920" cy="221760"/>
          </a:xfrm>
          <a:prstGeom prst="rect">
            <a:avLst/>
          </a:prstGeom>
        </p:spPr>
        <p:txBody>
          <a:bodyPr/>
          <a:lstStyle/>
          <a:p>
            <a:fld id="{404CBDD9-1453-49B4-ADDE-5E5FC2A17FE0}" type="slidenum">
              <a:rPr lang="en-US" sz="1100" spc="-1">
                <a:solidFill>
                  <a:srgbClr val="FFFFFF"/>
                </a:solidFill>
                <a:uFill>
                  <a:solidFill>
                    <a:srgbClr val="FFFFFF"/>
                  </a:solidFill>
                </a:uFill>
                <a:ea typeface="MS PGothic"/>
              </a:rPr>
              <a:pPr/>
              <a:t>‹N°›</a:t>
            </a:fld>
            <a:endParaRPr lang="en-US" sz="1400"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36946524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306977152"/>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19" name="PlaceHolder 1"/>
          <p:cNvSpPr>
            <a:spLocks noGrp="1"/>
          </p:cNvSpPr>
          <p:nvPr>
            <p:ph type="subTitle"/>
          </p:nvPr>
        </p:nvSpPr>
        <p:spPr>
          <a:xfrm>
            <a:off x="457200" y="274680"/>
            <a:ext cx="6833880" cy="52977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
        <p:nvSpPr>
          <p:cNvPr id="3" name="PlaceHolder 4"/>
          <p:cNvSpPr>
            <a:spLocks noGrp="1"/>
          </p:cNvSpPr>
          <p:nvPr>
            <p:ph type="sldNum" idx="10"/>
          </p:nvPr>
        </p:nvSpPr>
        <p:spPr>
          <a:xfrm>
            <a:off x="8558280" y="6483240"/>
            <a:ext cx="394920" cy="221760"/>
          </a:xfrm>
          <a:prstGeom prst="rect">
            <a:avLst/>
          </a:prstGeom>
        </p:spPr>
        <p:txBody>
          <a:bodyPr/>
          <a:lstStyle/>
          <a:p>
            <a:fld id="{404CBDD9-1453-49B4-ADDE-5E5FC2A17FE0}" type="slidenum">
              <a:rPr lang="en-US" sz="1100" spc="-1">
                <a:solidFill>
                  <a:srgbClr val="FFFFFF"/>
                </a:solidFill>
                <a:uFill>
                  <a:solidFill>
                    <a:srgbClr val="FFFFFF"/>
                  </a:solidFill>
                </a:uFill>
                <a:ea typeface="MS PGothic"/>
              </a:rPr>
              <a:pPr/>
              <a:t>‹N°›</a:t>
            </a:fld>
            <a:endParaRPr lang="en-US" sz="1400"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22906140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20"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21"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22" name="PlaceHolder 3"/>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23" name="PlaceHolder 4"/>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fld id="{404CBDD9-1453-49B4-ADDE-5E5FC2A17FE0}" type="slidenum">
              <a:rPr lang="en-US" sz="1100" spc="-1">
                <a:solidFill>
                  <a:srgbClr val="FFFFFF"/>
                </a:solidFill>
                <a:uFill>
                  <a:solidFill>
                    <a:srgbClr val="FFFFFF"/>
                  </a:solidFill>
                </a:uFill>
                <a:ea typeface="MS PGothic"/>
              </a:rPr>
              <a:pPr/>
              <a:t>‹N°›</a:t>
            </a:fld>
            <a:endParaRPr lang="en-US" sz="1400"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63815812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24"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25"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26"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27"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fld id="{404CBDD9-1453-49B4-ADDE-5E5FC2A17FE0}" type="slidenum">
              <a:rPr lang="en-US" sz="1100" spc="-1">
                <a:solidFill>
                  <a:srgbClr val="FFFFFF"/>
                </a:solidFill>
                <a:uFill>
                  <a:solidFill>
                    <a:srgbClr val="FFFFFF"/>
                  </a:solidFill>
                </a:uFill>
                <a:ea typeface="MS PGothic"/>
              </a:rPr>
              <a:pPr/>
              <a:t>‹N°›</a:t>
            </a:fld>
            <a:endParaRPr lang="en-US" sz="1400"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72230039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28"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29"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0"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1" name="PlaceHolder 4"/>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fld id="{404CBDD9-1453-49B4-ADDE-5E5FC2A17FE0}" type="slidenum">
              <a:rPr lang="en-US" sz="1100" spc="-1">
                <a:solidFill>
                  <a:srgbClr val="FFFFFF"/>
                </a:solidFill>
                <a:uFill>
                  <a:solidFill>
                    <a:srgbClr val="FFFFFF"/>
                  </a:solidFill>
                </a:uFill>
                <a:ea typeface="MS PGothic"/>
              </a:rPr>
              <a:pPr/>
              <a:t>‹N°›</a:t>
            </a:fld>
            <a:endParaRPr lang="en-US" sz="1400"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266793791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32"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33" name="PlaceHolder 2"/>
          <p:cNvSpPr>
            <a:spLocks noGrp="1"/>
          </p:cNvSpPr>
          <p:nvPr>
            <p:ph type="body"/>
          </p:nvPr>
        </p:nvSpPr>
        <p:spPr>
          <a:xfrm>
            <a:off x="457200" y="160020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4" name="PlaceHolder 3"/>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fld id="{404CBDD9-1453-49B4-ADDE-5E5FC2A17FE0}" type="slidenum">
              <a:rPr lang="en-US" sz="1100" spc="-1">
                <a:solidFill>
                  <a:srgbClr val="FFFFFF"/>
                </a:solidFill>
                <a:uFill>
                  <a:solidFill>
                    <a:srgbClr val="FFFFFF"/>
                  </a:solidFill>
                </a:uFill>
                <a:ea typeface="MS PGothic"/>
              </a:rPr>
              <a:pPr/>
              <a:t>‹N°›</a:t>
            </a:fld>
            <a:endParaRPr lang="en-US" sz="1400"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294472950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35"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36"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7"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8"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9" name="PlaceHolder 5"/>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 name="PlaceHolder 4"/>
          <p:cNvSpPr>
            <a:spLocks noGrp="1"/>
          </p:cNvSpPr>
          <p:nvPr>
            <p:ph type="sldNum" idx="10"/>
          </p:nvPr>
        </p:nvSpPr>
        <p:spPr>
          <a:xfrm>
            <a:off x="8558280" y="6483240"/>
            <a:ext cx="394920" cy="221760"/>
          </a:xfrm>
          <a:prstGeom prst="rect">
            <a:avLst/>
          </a:prstGeom>
        </p:spPr>
        <p:txBody>
          <a:bodyPr/>
          <a:lstStyle/>
          <a:p>
            <a:fld id="{404CBDD9-1453-49B4-ADDE-5E5FC2A17FE0}" type="slidenum">
              <a:rPr lang="en-US" sz="1100" spc="-1">
                <a:solidFill>
                  <a:srgbClr val="FFFFFF"/>
                </a:solidFill>
                <a:uFill>
                  <a:solidFill>
                    <a:srgbClr val="FFFFFF"/>
                  </a:solidFill>
                </a:uFill>
                <a:ea typeface="MS PGothic"/>
              </a:rPr>
              <a:pPr/>
              <a:t>‹N°›</a:t>
            </a:fld>
            <a:endParaRPr lang="en-US" sz="1400"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48366414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40"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41" name="PlaceHolder 2"/>
          <p:cNvSpPr>
            <a:spLocks noGrp="1"/>
          </p:cNvSpPr>
          <p:nvPr>
            <p:ph type="body"/>
          </p:nvPr>
        </p:nvSpPr>
        <p:spPr>
          <a:xfrm>
            <a:off x="45720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2" name="PlaceHolder 3"/>
          <p:cNvSpPr>
            <a:spLocks noGrp="1"/>
          </p:cNvSpPr>
          <p:nvPr>
            <p:ph type="body"/>
          </p:nvPr>
        </p:nvSpPr>
        <p:spPr>
          <a:xfrm>
            <a:off x="323964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3" name="PlaceHolder 4"/>
          <p:cNvSpPr>
            <a:spLocks noGrp="1"/>
          </p:cNvSpPr>
          <p:nvPr>
            <p:ph type="body"/>
          </p:nvPr>
        </p:nvSpPr>
        <p:spPr>
          <a:xfrm>
            <a:off x="602208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4" name="PlaceHolder 5"/>
          <p:cNvSpPr>
            <a:spLocks noGrp="1"/>
          </p:cNvSpPr>
          <p:nvPr>
            <p:ph type="body"/>
          </p:nvPr>
        </p:nvSpPr>
        <p:spPr>
          <a:xfrm>
            <a:off x="602208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5" name="PlaceHolder 6"/>
          <p:cNvSpPr>
            <a:spLocks noGrp="1"/>
          </p:cNvSpPr>
          <p:nvPr>
            <p:ph type="body"/>
          </p:nvPr>
        </p:nvSpPr>
        <p:spPr>
          <a:xfrm>
            <a:off x="323964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6" name="PlaceHolder 7"/>
          <p:cNvSpPr>
            <a:spLocks noGrp="1"/>
          </p:cNvSpPr>
          <p:nvPr>
            <p:ph type="body"/>
          </p:nvPr>
        </p:nvSpPr>
        <p:spPr>
          <a:xfrm>
            <a:off x="45720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 name="PlaceHolder 4"/>
          <p:cNvSpPr>
            <a:spLocks noGrp="1"/>
          </p:cNvSpPr>
          <p:nvPr>
            <p:ph type="sldNum" idx="10"/>
          </p:nvPr>
        </p:nvSpPr>
        <p:spPr>
          <a:xfrm>
            <a:off x="8558280" y="6483240"/>
            <a:ext cx="394920" cy="221760"/>
          </a:xfrm>
          <a:prstGeom prst="rect">
            <a:avLst/>
          </a:prstGeom>
        </p:spPr>
        <p:txBody>
          <a:bodyPr/>
          <a:lstStyle/>
          <a:p>
            <a:fld id="{404CBDD9-1453-49B4-ADDE-5E5FC2A17FE0}" type="slidenum">
              <a:rPr lang="en-US" sz="1100" spc="-1">
                <a:solidFill>
                  <a:srgbClr val="FFFFFF"/>
                </a:solidFill>
                <a:uFill>
                  <a:solidFill>
                    <a:srgbClr val="FFFFFF"/>
                  </a:solidFill>
                </a:uFill>
                <a:ea typeface="MS PGothic"/>
              </a:rPr>
              <a:pPr/>
              <a:t>‹N°›</a:t>
            </a:fld>
            <a:endParaRPr lang="en-US" sz="1400"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934549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9330072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468375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0995653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Espace réservé du pied de page 2"/>
          <p:cNvSpPr>
            <a:spLocks noGrp="1"/>
          </p:cNvSpPr>
          <p:nvPr>
            <p:ph type="ftr" sz="quarter" idx="11"/>
          </p:nvPr>
        </p:nvSpPr>
        <p:spPr/>
        <p:txBody>
          <a:bodyPr/>
          <a:lstStyle/>
          <a:p>
            <a:pPr>
              <a:defRPr/>
            </a:pPr>
            <a:endParaRPr lang="en-GB" dirty="0"/>
          </a:p>
        </p:txBody>
      </p:sp>
    </p:spTree>
    <p:extLst>
      <p:ext uri="{BB962C8B-B14F-4D97-AF65-F5344CB8AC3E}">
        <p14:creationId xmlns:p14="http://schemas.microsoft.com/office/powerpoint/2010/main" val="375684781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8180972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065178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6" Type="http://schemas.openxmlformats.org/officeDocument/2006/relationships/image" Target="../media/image3.jpeg"/><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2.jpe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smtClean="0"/>
              <a:t> 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pic>
        <p:nvPicPr>
          <p:cNvPr id="1030"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US" altLang="de-DE" smtClean="0">
                <a:solidFill>
                  <a:schemeClr val="bg1"/>
                </a:solidFill>
              </a:rPr>
              <a:t>© 3GPP 2009     Mobile World Congress, Barcelona, 19</a:t>
            </a:r>
            <a:r>
              <a:rPr lang="en-US" altLang="de-DE" baseline="30000" smtClean="0">
                <a:solidFill>
                  <a:schemeClr val="bg1"/>
                </a:solidFill>
              </a:rPr>
              <a:t>th</a:t>
            </a:r>
            <a:r>
              <a:rPr lang="en-US" altLang="de-DE" smtClean="0">
                <a:solidFill>
                  <a:schemeClr val="bg1"/>
                </a:solidFill>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36562" y="6470650"/>
            <a:ext cx="485933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en-US" altLang="de-DE" dirty="0">
                <a:solidFill>
                  <a:schemeClr val="bg1"/>
                </a:solidFill>
              </a:rPr>
              <a:t>© 3GPP </a:t>
            </a:r>
            <a:r>
              <a:rPr lang="en-US" altLang="de-DE" dirty="0" smtClean="0">
                <a:solidFill>
                  <a:schemeClr val="bg1"/>
                </a:solidFill>
              </a:rPr>
              <a:t>2017   CT</a:t>
            </a:r>
            <a:r>
              <a:rPr lang="de-DE" altLang="de-DE" dirty="0" smtClean="0">
                <a:solidFill>
                  <a:schemeClr val="bg1"/>
                </a:solidFill>
              </a:rPr>
              <a:t>4 Chairman's</a:t>
            </a:r>
            <a:r>
              <a:rPr lang="en-US" altLang="de-DE" dirty="0" smtClean="0">
                <a:solidFill>
                  <a:schemeClr val="bg1"/>
                </a:solidFill>
              </a:rPr>
              <a:t> </a:t>
            </a:r>
            <a:r>
              <a:rPr lang="de-DE" altLang="de-DE" dirty="0">
                <a:solidFill>
                  <a:schemeClr val="bg1"/>
                </a:solidFill>
              </a:rPr>
              <a:t>S</a:t>
            </a:r>
            <a:r>
              <a:rPr lang="en-US" altLang="de-DE" dirty="0" err="1">
                <a:solidFill>
                  <a:schemeClr val="bg1"/>
                </a:solidFill>
              </a:rPr>
              <a:t>tatus</a:t>
            </a:r>
            <a:r>
              <a:rPr lang="en-US" altLang="de-DE" dirty="0">
                <a:solidFill>
                  <a:schemeClr val="bg1"/>
                </a:solidFill>
              </a:rPr>
              <a:t> </a:t>
            </a:r>
            <a:r>
              <a:rPr lang="de-DE" altLang="de-DE" dirty="0">
                <a:solidFill>
                  <a:schemeClr val="bg1"/>
                </a:solidFill>
              </a:rPr>
              <a:t>R</a:t>
            </a:r>
            <a:r>
              <a:rPr lang="en-US" altLang="de-DE" dirty="0" err="1">
                <a:solidFill>
                  <a:schemeClr val="bg1"/>
                </a:solidFill>
              </a:rPr>
              <a:t>eport</a:t>
            </a:r>
            <a:r>
              <a:rPr lang="en-US" altLang="de-DE" dirty="0">
                <a:solidFill>
                  <a:schemeClr val="bg1"/>
                </a:solidFill>
              </a:rPr>
              <a:t> </a:t>
            </a:r>
            <a:r>
              <a:rPr lang="en-US" altLang="de-DE" dirty="0" smtClean="0">
                <a:solidFill>
                  <a:schemeClr val="bg1"/>
                </a:solidFill>
              </a:rPr>
              <a:t>of </a:t>
            </a:r>
            <a:r>
              <a:rPr lang="en-US" altLang="de-DE" dirty="0">
                <a:solidFill>
                  <a:schemeClr val="bg1"/>
                </a:solidFill>
              </a:rPr>
              <a:t>TSG </a:t>
            </a:r>
            <a:r>
              <a:rPr lang="en-US" altLang="de-DE" dirty="0" smtClean="0">
                <a:solidFill>
                  <a:schemeClr val="bg1"/>
                </a:solidFill>
              </a:rPr>
              <a:t>CT/SA #</a:t>
            </a:r>
            <a:r>
              <a:rPr lang="en-US" altLang="de-DE" dirty="0" smtClean="0">
                <a:solidFill>
                  <a:schemeClr val="bg1"/>
                </a:solidFill>
              </a:rPr>
              <a:t>76, Aug. </a:t>
            </a:r>
            <a:r>
              <a:rPr lang="en-US" altLang="de-DE" dirty="0" smtClean="0">
                <a:solidFill>
                  <a:schemeClr val="bg1"/>
                </a:solidFill>
              </a:rPr>
              <a:t>2017</a:t>
            </a:r>
            <a:endParaRPr lang="en-US" altLang="de-DE" dirty="0">
              <a:solidFill>
                <a:schemeClr val="bg1"/>
              </a:solidFill>
            </a:endParaRPr>
          </a:p>
        </p:txBody>
      </p:sp>
      <p:sp>
        <p:nvSpPr>
          <p:cNvPr id="56334" name="Slide Number Placeholder 4"/>
          <p:cNvSpPr txBox="1">
            <a:spLocks noGrp="1"/>
          </p:cNvSpPr>
          <p:nvPr userDrawn="1"/>
        </p:nvSpPr>
        <p:spPr bwMode="auto">
          <a:xfrm>
            <a:off x="8574088" y="6464300"/>
            <a:ext cx="395287"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894AF1F-90D0-4887-9D09-6F8742B3338B}" type="slidenum">
              <a:rPr lang="en-US" sz="1100" smtClean="0">
                <a:solidFill>
                  <a:schemeClr val="bg1"/>
                </a:solidFill>
              </a:rPr>
              <a:pPr eaLnBrk="1" hangingPunct="1">
                <a:defRPr/>
              </a:pPr>
              <a:t>‹N°›</a:t>
            </a:fld>
            <a:endParaRPr lang="en-US" sz="1100" dirty="0" smtClean="0">
              <a:solidFill>
                <a:schemeClr val="bg1"/>
              </a:solidFill>
            </a:endParaRPr>
          </a:p>
        </p:txBody>
      </p:sp>
      <p:sp>
        <p:nvSpPr>
          <p:cNvPr id="2" name="Footer Placeholder 1"/>
          <p:cNvSpPr>
            <a:spLocks noGrp="1"/>
          </p:cNvSpPr>
          <p:nvPr>
            <p:ph type="ftr" sz="quarter" idx="3"/>
          </p:nvPr>
        </p:nvSpPr>
        <p:spPr>
          <a:xfrm>
            <a:off x="5233988" y="6392863"/>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defRPr>
            </a:lvl1pPr>
          </a:lstStyle>
          <a:p>
            <a:pPr>
              <a:defRPr/>
            </a:pPr>
            <a:endParaRPr lang="en-GB"/>
          </a:p>
        </p:txBody>
      </p:sp>
    </p:spTree>
  </p:cSld>
  <p:clrMap bg1="lt1" tx1="dk1" bg2="lt2" tx2="dk2" accent1="accent1" accent2="accent2" accent3="accent3" accent4="accent4" accent5="accent5" accent6="accent6" hlink="hlink" folHlink="folHlink"/>
  <p:sldLayoutIdLst>
    <p:sldLayoutId id="2147484372" r:id="rId1"/>
    <p:sldLayoutId id="2147484373" r:id="rId2"/>
    <p:sldLayoutId id="2147484374" r:id="rId3"/>
    <p:sldLayoutId id="2147484375" r:id="rId4"/>
    <p:sldLayoutId id="2147484376" r:id="rId5"/>
    <p:sldLayoutId id="2147484377" r:id="rId6"/>
    <p:sldLayoutId id="2147484378" r:id="rId7"/>
    <p:sldLayoutId id="2147484379" r:id="rId8"/>
    <p:sldLayoutId id="2147484380" r:id="rId9"/>
    <p:sldLayoutId id="2147484381" r:id="rId10"/>
    <p:sldLayoutId id="2147484382" r:id="rId11"/>
    <p:sldLayoutId id="2147484383" r:id="rId12"/>
    <p:sldLayoutId id="2147484384" r:id="rId13"/>
  </p:sldLayoutIdLst>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de-DE" smtClean="0"/>
              <a:t>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sp>
        <p:nvSpPr>
          <p:cNvPr id="5837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fld id="{BED503C2-C1D5-44E3-AF72-BD5251E94FD3}" type="datetimeFigureOut">
              <a:rPr lang="en-US"/>
              <a:pPr>
                <a:defRPr/>
              </a:pPr>
              <a:t>8/20/2017</a:t>
            </a:fld>
            <a:endParaRPr lang="en-US"/>
          </a:p>
        </p:txBody>
      </p:sp>
      <p:sp>
        <p:nvSpPr>
          <p:cNvPr id="5837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en-US"/>
          </a:p>
        </p:txBody>
      </p:sp>
      <p:sp>
        <p:nvSpPr>
          <p:cNvPr id="5837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D69F49B9-E1D1-4C95-9D5B-A8776C6FBF82}" type="slidenum">
              <a:rPr lang="en-US"/>
              <a:pPr>
                <a:defRPr/>
              </a:pPr>
              <a:t>‹N°›</a:t>
            </a:fld>
            <a:endParaRPr lang="en-US"/>
          </a:p>
        </p:txBody>
      </p:sp>
    </p:spTree>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8" name="Picture 7"/>
          <p:cNvPicPr/>
          <p:nvPr/>
        </p:nvPicPr>
        <p:blipFill>
          <a:blip r:embed="rId14"/>
          <a:stretch/>
        </p:blipFill>
        <p:spPr>
          <a:xfrm>
            <a:off x="8562960" y="6475320"/>
            <a:ext cx="364680" cy="239400"/>
          </a:xfrm>
          <a:prstGeom prst="rect">
            <a:avLst/>
          </a:prstGeom>
          <a:ln>
            <a:noFill/>
          </a:ln>
        </p:spPr>
      </p:pic>
      <p:pic>
        <p:nvPicPr>
          <p:cNvPr id="99" name="Picture 8"/>
          <p:cNvPicPr/>
          <p:nvPr/>
        </p:nvPicPr>
        <p:blipFill>
          <a:blip r:embed="rId15"/>
          <a:stretch/>
        </p:blipFill>
        <p:spPr>
          <a:xfrm>
            <a:off x="438120" y="6456240"/>
            <a:ext cx="4641480" cy="272520"/>
          </a:xfrm>
          <a:prstGeom prst="rect">
            <a:avLst/>
          </a:prstGeom>
          <a:ln>
            <a:noFill/>
          </a:ln>
        </p:spPr>
      </p:pic>
      <p:pic>
        <p:nvPicPr>
          <p:cNvPr id="100" name="Picture 6"/>
          <p:cNvPicPr/>
          <p:nvPr/>
        </p:nvPicPr>
        <p:blipFill>
          <a:blip r:embed="rId16"/>
          <a:stretch/>
        </p:blipFill>
        <p:spPr>
          <a:xfrm>
            <a:off x="7383600" y="189000"/>
            <a:ext cx="1493640" cy="869760"/>
          </a:xfrm>
          <a:prstGeom prst="rect">
            <a:avLst/>
          </a:prstGeom>
          <a:ln>
            <a:noFill/>
          </a:ln>
        </p:spPr>
      </p:pic>
      <p:sp>
        <p:nvSpPr>
          <p:cNvPr id="101" name="CustomShape 1"/>
          <p:cNvSpPr/>
          <p:nvPr/>
        </p:nvSpPr>
        <p:spPr>
          <a:xfrm>
            <a:off x="426960" y="643716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eaLnBrk="1" fontAlgn="auto" hangingPunct="1">
              <a:spcBef>
                <a:spcPts val="0"/>
              </a:spcBef>
              <a:spcAft>
                <a:spcPts val="0"/>
              </a:spcAft>
            </a:pPr>
            <a:r>
              <a:rPr lang="en-US" spc="-1">
                <a:solidFill>
                  <a:srgbClr val="FFFFFF"/>
                </a:solidFill>
                <a:uFill>
                  <a:solidFill>
                    <a:srgbClr val="FFFFFF"/>
                  </a:solidFill>
                </a:uFill>
              </a:rPr>
              <a:t>© 3GPP 2009     Mobile World Congress, Barcelona, 19</a:t>
            </a:r>
            <a:r>
              <a:rPr lang="en-US" spc="-1" baseline="30000">
                <a:solidFill>
                  <a:srgbClr val="FFFFFF"/>
                </a:solidFill>
                <a:uFill>
                  <a:solidFill>
                    <a:srgbClr val="FFFFFF"/>
                  </a:solidFill>
                </a:uFill>
              </a:rPr>
              <a:t>th</a:t>
            </a:r>
            <a:r>
              <a:rPr lang="en-US" spc="-1">
                <a:solidFill>
                  <a:srgbClr val="FFFFFF"/>
                </a:solidFill>
                <a:uFill>
                  <a:solidFill>
                    <a:srgbClr val="FFFFFF"/>
                  </a:solidFill>
                </a:uFill>
              </a:rPr>
              <a:t> February 2009</a:t>
            </a:r>
            <a:endParaRPr lang="en-US" sz="1800" spc="-1">
              <a:solidFill>
                <a:srgbClr val="000000"/>
              </a:solidFill>
              <a:uFill>
                <a:solidFill>
                  <a:srgbClr val="FFFFFF"/>
                </a:solidFill>
              </a:uFill>
            </a:endParaRPr>
          </a:p>
        </p:txBody>
      </p:sp>
      <p:pic>
        <p:nvPicPr>
          <p:cNvPr id="102" name="Picture 7"/>
          <p:cNvPicPr/>
          <p:nvPr/>
        </p:nvPicPr>
        <p:blipFill>
          <a:blip r:embed="rId14"/>
          <a:stretch/>
        </p:blipFill>
        <p:spPr>
          <a:xfrm>
            <a:off x="8562960" y="6475320"/>
            <a:ext cx="364680" cy="239400"/>
          </a:xfrm>
          <a:prstGeom prst="rect">
            <a:avLst/>
          </a:prstGeom>
          <a:ln>
            <a:noFill/>
          </a:ln>
        </p:spPr>
      </p:pic>
      <p:pic>
        <p:nvPicPr>
          <p:cNvPr id="103" name="Picture 8"/>
          <p:cNvPicPr/>
          <p:nvPr/>
        </p:nvPicPr>
        <p:blipFill>
          <a:blip r:embed="rId15"/>
          <a:stretch/>
        </p:blipFill>
        <p:spPr>
          <a:xfrm>
            <a:off x="438120" y="6456240"/>
            <a:ext cx="4641480" cy="272520"/>
          </a:xfrm>
          <a:prstGeom prst="rect">
            <a:avLst/>
          </a:prstGeom>
          <a:ln>
            <a:noFill/>
          </a:ln>
        </p:spPr>
      </p:pic>
      <p:pic>
        <p:nvPicPr>
          <p:cNvPr id="104" name="Picture 6"/>
          <p:cNvPicPr/>
          <p:nvPr/>
        </p:nvPicPr>
        <p:blipFill>
          <a:blip r:embed="rId16"/>
          <a:stretch/>
        </p:blipFill>
        <p:spPr>
          <a:xfrm>
            <a:off x="7383600" y="189000"/>
            <a:ext cx="1493640" cy="869760"/>
          </a:xfrm>
          <a:prstGeom prst="rect">
            <a:avLst/>
          </a:prstGeom>
          <a:ln>
            <a:noFill/>
          </a:ln>
        </p:spPr>
      </p:pic>
      <p:pic>
        <p:nvPicPr>
          <p:cNvPr id="105" name="Picture 13"/>
          <p:cNvPicPr/>
          <p:nvPr/>
        </p:nvPicPr>
        <p:blipFill>
          <a:blip r:embed="rId14"/>
          <a:stretch/>
        </p:blipFill>
        <p:spPr>
          <a:xfrm>
            <a:off x="8562960" y="6475320"/>
            <a:ext cx="364680" cy="239400"/>
          </a:xfrm>
          <a:prstGeom prst="rect">
            <a:avLst/>
          </a:prstGeom>
          <a:ln>
            <a:noFill/>
          </a:ln>
        </p:spPr>
      </p:pic>
      <p:sp>
        <p:nvSpPr>
          <p:cNvPr id="106" name="CustomShape 2"/>
          <p:cNvSpPr/>
          <p:nvPr/>
        </p:nvSpPr>
        <p:spPr>
          <a:xfrm>
            <a:off x="436680" y="647064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eaLnBrk="1" fontAlgn="auto" hangingPunct="1">
              <a:spcBef>
                <a:spcPts val="0"/>
              </a:spcBef>
              <a:spcAft>
                <a:spcPts val="0"/>
              </a:spcAft>
            </a:pPr>
            <a:r>
              <a:rPr lang="en-US" spc="-1">
                <a:solidFill>
                  <a:srgbClr val="FFFFFF"/>
                </a:solidFill>
                <a:uFill>
                  <a:solidFill>
                    <a:srgbClr val="FFFFFF"/>
                  </a:solidFill>
                </a:uFill>
              </a:rPr>
              <a:t>© 3GPP 2017     TSG CT status report to TSG SA #75, March 2017</a:t>
            </a:r>
            <a:endParaRPr lang="en-US" sz="1800" spc="-1">
              <a:solidFill>
                <a:srgbClr val="000000"/>
              </a:solidFill>
              <a:uFill>
                <a:solidFill>
                  <a:srgbClr val="FFFFFF"/>
                </a:solidFill>
              </a:uFill>
            </a:endParaRPr>
          </a:p>
        </p:txBody>
      </p:sp>
      <p:sp>
        <p:nvSpPr>
          <p:cNvPr id="107" name="CustomShape 3"/>
          <p:cNvSpPr/>
          <p:nvPr/>
        </p:nvSpPr>
        <p:spPr>
          <a:xfrm>
            <a:off x="8574120" y="6464160"/>
            <a:ext cx="394920" cy="221760"/>
          </a:xfrm>
          <a:prstGeom prst="rect">
            <a:avLst/>
          </a:prstGeom>
          <a:noFill/>
          <a:ln>
            <a:noFill/>
          </a:ln>
        </p:spPr>
        <p:style>
          <a:lnRef idx="0">
            <a:scrgbClr r="0" g="0" b="0"/>
          </a:lnRef>
          <a:fillRef idx="0">
            <a:scrgbClr r="0" g="0" b="0"/>
          </a:fillRef>
          <a:effectRef idx="0">
            <a:scrgbClr r="0" g="0" b="0"/>
          </a:effectRef>
          <a:fontRef idx="minor"/>
        </p:style>
      </p:sp>
      <p:sp>
        <p:nvSpPr>
          <p:cNvPr id="108" name="PlaceHolder 4"/>
          <p:cNvSpPr>
            <a:spLocks noGrp="1"/>
          </p:cNvSpPr>
          <p:nvPr>
            <p:ph type="title"/>
          </p:nvPr>
        </p:nvSpPr>
        <p:spPr>
          <a:xfrm>
            <a:off x="457200" y="274680"/>
            <a:ext cx="6833880" cy="1142640"/>
          </a:xfrm>
          <a:prstGeom prst="rect">
            <a:avLst/>
          </a:prstGeom>
        </p:spPr>
        <p:txBody>
          <a:bodyPr anchor="ctr"/>
          <a:lstStyle/>
          <a:p>
            <a:pPr algn="ctr">
              <a:lnSpc>
                <a:spcPct val="100000"/>
              </a:lnSpc>
            </a:pPr>
            <a:r>
              <a:rPr lang="en-US" sz="3200" b="0" strike="noStrike" spc="-1">
                <a:solidFill>
                  <a:srgbClr val="FF0000"/>
                </a:solidFill>
                <a:uFill>
                  <a:solidFill>
                    <a:srgbClr val="FFFFFF"/>
                  </a:solidFill>
                </a:uFill>
                <a:latin typeface="Calibri"/>
              </a:rPr>
              <a:t>Click to edit Master title style</a:t>
            </a:r>
            <a:endParaRPr lang="en-US" sz="3200" b="0" strike="noStrike" spc="-1">
              <a:solidFill>
                <a:srgbClr val="000000"/>
              </a:solidFill>
              <a:uFill>
                <a:solidFill>
                  <a:srgbClr val="FFFFFF"/>
                </a:solidFill>
              </a:uFill>
              <a:latin typeface="Arial"/>
            </a:endParaRPr>
          </a:p>
        </p:txBody>
      </p:sp>
      <p:sp>
        <p:nvSpPr>
          <p:cNvPr id="109" name="PlaceHolder 5"/>
          <p:cNvSpPr>
            <a:spLocks noGrp="1"/>
          </p:cNvSpPr>
          <p:nvPr>
            <p:ph type="body"/>
          </p:nvPr>
        </p:nvSpPr>
        <p:spPr>
          <a:xfrm>
            <a:off x="457200" y="1600200"/>
            <a:ext cx="8229240" cy="4525560"/>
          </a:xfrm>
          <a:prstGeom prst="rect">
            <a:avLst/>
          </a:prstGeom>
        </p:spPr>
        <p:txBody>
          <a:bodyPr lIns="90000" tIns="45000" rIns="90000" bIns="45000"/>
          <a:lstStyle/>
          <a:p>
            <a:pPr marL="432000" indent="-324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Click to edit the outline text format</a:t>
            </a:r>
          </a:p>
          <a:p>
            <a:pPr marL="864000" lvl="1" indent="-324000">
              <a:buClr>
                <a:srgbClr val="000000"/>
              </a:buClr>
              <a:buSzPct val="75000"/>
              <a:buFont typeface="Symbol" charset="2"/>
              <a:buChar char=""/>
            </a:pPr>
            <a:r>
              <a:rPr lang="en-US" sz="1000" b="0" strike="noStrike" spc="-1">
                <a:solidFill>
                  <a:srgbClr val="000000"/>
                </a:solidFill>
                <a:uFill>
                  <a:solidFill>
                    <a:srgbClr val="FFFFFF"/>
                  </a:solidFill>
                </a:uFill>
                <a:latin typeface="Calibri"/>
              </a:rPr>
              <a:t>Second Outline Level</a:t>
            </a:r>
          </a:p>
          <a:p>
            <a:pPr marL="1296000" lvl="2" indent="-288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Third Outline Level</a:t>
            </a:r>
          </a:p>
          <a:p>
            <a:pPr marL="1728000" lvl="3" indent="-216000">
              <a:buClr>
                <a:srgbClr val="000000"/>
              </a:buClr>
              <a:buSzPct val="75000"/>
              <a:buFont typeface="Symbol" charset="2"/>
              <a:buChar char=""/>
            </a:pPr>
            <a:r>
              <a:rPr lang="en-US" sz="1000" b="0" strike="noStrike" spc="-1">
                <a:solidFill>
                  <a:srgbClr val="000000"/>
                </a:solidFill>
                <a:uFill>
                  <a:solidFill>
                    <a:srgbClr val="FFFFFF"/>
                  </a:solidFill>
                </a:uFill>
                <a:latin typeface="Calibri"/>
              </a:rPr>
              <a:t>Fourth Outline Level</a:t>
            </a:r>
          </a:p>
          <a:p>
            <a:pPr marL="2160000" lvl="4" indent="-216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Fifth Outline Level</a:t>
            </a:r>
          </a:p>
          <a:p>
            <a:pPr marL="2592000" lvl="5" indent="-216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Sixth Outline Level</a:t>
            </a:r>
          </a:p>
          <a:p>
            <a:pPr marL="3024000" lvl="6" indent="-216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Seventh Outline Level</a:t>
            </a:r>
          </a:p>
        </p:txBody>
      </p:sp>
      <p:sp>
        <p:nvSpPr>
          <p:cNvPr id="110" name="PlaceHolder 6"/>
          <p:cNvSpPr>
            <a:spLocks noGrp="1"/>
          </p:cNvSpPr>
          <p:nvPr>
            <p:ph type="sldNum"/>
          </p:nvPr>
        </p:nvSpPr>
        <p:spPr>
          <a:xfrm>
            <a:off x="8558280" y="6483240"/>
            <a:ext cx="394920" cy="221760"/>
          </a:xfrm>
          <a:prstGeom prst="rect">
            <a:avLst/>
          </a:prstGeom>
        </p:spPr>
        <p:txBody>
          <a:bodyPr/>
          <a:lstStyle/>
          <a:p>
            <a:pPr eaLnBrk="1" fontAlgn="auto" hangingPunct="1">
              <a:spcBef>
                <a:spcPts val="0"/>
              </a:spcBef>
              <a:spcAft>
                <a:spcPts val="0"/>
              </a:spcAft>
            </a:pPr>
            <a:fld id="{9B8B3B91-CF38-4D8A-AE32-8D43408B819F}" type="slidenum">
              <a:rPr lang="en-US" sz="1100" spc="-1">
                <a:solidFill>
                  <a:srgbClr val="FFFFFF"/>
                </a:solidFill>
                <a:uFill>
                  <a:solidFill>
                    <a:srgbClr val="FFFFFF"/>
                  </a:solidFill>
                </a:uFill>
                <a:latin typeface="Arial"/>
                <a:ea typeface="MS PGothic"/>
              </a:rPr>
              <a:pPr eaLnBrk="1" fontAlgn="auto" hangingPunct="1">
                <a:spcBef>
                  <a:spcPts val="0"/>
                </a:spcBef>
                <a:spcAft>
                  <a:spcPts val="0"/>
                </a:spcAft>
              </a:pPr>
              <a:t>‹N°›</a:t>
            </a:fld>
            <a:endParaRPr lang="en-US" sz="1400" spc="-1">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3232768282"/>
      </p:ext>
    </p:extLst>
  </p:cSld>
  <p:clrMap bg1="lt1" tx1="dk1" bg2="lt2" tx2="dk2" accent1="accent1" accent2="accent2" accent3="accent3" accent4="accent4" accent5="accent5" accent6="accent6" hlink="hlink" folHlink="folHlink"/>
  <p:sldLayoutIdLst>
    <p:sldLayoutId id="2147484386" r:id="rId1"/>
    <p:sldLayoutId id="2147484387" r:id="rId2"/>
    <p:sldLayoutId id="2147484388" r:id="rId3"/>
    <p:sldLayoutId id="2147484389" r:id="rId4"/>
    <p:sldLayoutId id="2147484390" r:id="rId5"/>
    <p:sldLayoutId id="2147484391" r:id="rId6"/>
    <p:sldLayoutId id="2147484392" r:id="rId7"/>
    <p:sldLayoutId id="2147484393" r:id="rId8"/>
    <p:sldLayoutId id="2147484394" r:id="rId9"/>
    <p:sldLayoutId id="2147484395" r:id="rId10"/>
    <p:sldLayoutId id="2147484396" r:id="rId11"/>
    <p:sldLayoutId id="2147484397" r:id="rId12"/>
  </p:sldLayoutIdLst>
  <p:hf hdr="0" ftr="0" dt="0"/>
  <p:txStyles>
    <p:titleStyle/>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hyperlink" Target="http://www.3gpp.org/ftp/tsg_ct/TSG_CT/TSGC_76_West_Palm_Beach/Docs/CP-171011.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6" descr="3GPP_TM_RD.jpg"/>
          <p:cNvPicPr>
            <a:picLocks noChangeAspect="1"/>
          </p:cNvPicPr>
          <p:nvPr/>
        </p:nvPicPr>
        <p:blipFill>
          <a:blip r:embed="rId2" cstate="print">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627856" y="1524000"/>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Subtitle 6"/>
          <p:cNvSpPr>
            <a:spLocks/>
          </p:cNvSpPr>
          <p:nvPr/>
        </p:nvSpPr>
        <p:spPr bwMode="auto">
          <a:xfrm>
            <a:off x="1049338" y="3790950"/>
            <a:ext cx="7135812"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spcBef>
                <a:spcPct val="20000"/>
              </a:spcBef>
              <a:defRPr/>
            </a:pPr>
            <a:r>
              <a:rPr lang="en-GB" altLang="de-DE" sz="2400" dirty="0">
                <a:latin typeface="+mn-lt"/>
                <a:cs typeface="Arial" charset="0"/>
              </a:rPr>
              <a:t>TSG CT WG</a:t>
            </a:r>
            <a:r>
              <a:rPr lang="de-DE" altLang="de-DE" sz="2400" dirty="0">
                <a:latin typeface="+mn-lt"/>
                <a:cs typeface="Arial" charset="0"/>
              </a:rPr>
              <a:t>4</a:t>
            </a:r>
            <a:r>
              <a:rPr lang="en-GB" altLang="de-DE" sz="2400" dirty="0">
                <a:latin typeface="+mn-lt"/>
                <a:cs typeface="Arial" charset="0"/>
              </a:rPr>
              <a:t> Chairman</a:t>
            </a:r>
          </a:p>
          <a:p>
            <a:pPr algn="ctr" eaLnBrk="1" hangingPunct="1">
              <a:lnSpc>
                <a:spcPct val="90000"/>
              </a:lnSpc>
              <a:spcBef>
                <a:spcPct val="20000"/>
              </a:spcBef>
              <a:defRPr/>
            </a:pPr>
            <a:r>
              <a:rPr lang="fr-FR" altLang="de-DE" sz="2400" dirty="0" smtClean="0">
                <a:latin typeface="+mn-lt"/>
                <a:cs typeface="Arial" charset="0"/>
              </a:rPr>
              <a:t>Lionel Morand </a:t>
            </a:r>
            <a:r>
              <a:rPr lang="en-GB" altLang="de-DE" sz="2400" dirty="0" smtClean="0">
                <a:latin typeface="+mn-lt"/>
                <a:cs typeface="Arial" charset="0"/>
              </a:rPr>
              <a:t>(</a:t>
            </a:r>
            <a:r>
              <a:rPr lang="de-DE" altLang="de-DE" sz="2400" dirty="0" smtClean="0">
                <a:latin typeface="+mn-lt"/>
                <a:cs typeface="Arial" charset="0"/>
              </a:rPr>
              <a:t>Orange</a:t>
            </a:r>
            <a:r>
              <a:rPr lang="en-GB" altLang="de-DE" sz="2400" dirty="0" smtClean="0">
                <a:latin typeface="+mn-lt"/>
                <a:cs typeface="Arial" charset="0"/>
              </a:rPr>
              <a:t>)</a:t>
            </a:r>
            <a:endParaRPr lang="en-GB" altLang="de-DE" sz="2400" dirty="0">
              <a:latin typeface="+mn-lt"/>
              <a:cs typeface="Arial" charset="0"/>
            </a:endParaRPr>
          </a:p>
        </p:txBody>
      </p:sp>
      <p:sp>
        <p:nvSpPr>
          <p:cNvPr id="15365" name="Text Box 63"/>
          <p:cNvSpPr txBox="1">
            <a:spLocks noChangeArrowheads="1"/>
          </p:cNvSpPr>
          <p:nvPr/>
        </p:nvSpPr>
        <p:spPr bwMode="auto">
          <a:xfrm>
            <a:off x="1210020" y="2011363"/>
            <a:ext cx="645567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fi-FI" altLang="de-DE" sz="4000" dirty="0" smtClean="0">
                <a:solidFill>
                  <a:srgbClr val="FF3300"/>
                </a:solidFill>
                <a:latin typeface="+mj-lt"/>
                <a:cs typeface="Arial" charset="0"/>
              </a:rPr>
              <a:t>CT4 Chairman's </a:t>
            </a:r>
            <a:r>
              <a:rPr lang="de-DE" altLang="de-DE" sz="4000" dirty="0" smtClean="0">
                <a:solidFill>
                  <a:srgbClr val="FF3300"/>
                </a:solidFill>
                <a:latin typeface="+mj-lt"/>
                <a:cs typeface="Arial" charset="0"/>
              </a:rPr>
              <a:t>S</a:t>
            </a:r>
            <a:r>
              <a:rPr lang="fi-FI" altLang="de-DE" sz="4000" dirty="0" smtClean="0">
                <a:solidFill>
                  <a:srgbClr val="FF3300"/>
                </a:solidFill>
                <a:latin typeface="+mj-lt"/>
                <a:cs typeface="Arial" charset="0"/>
              </a:rPr>
              <a:t>tatus </a:t>
            </a:r>
            <a:r>
              <a:rPr lang="de-DE" altLang="de-DE" sz="4000" dirty="0" smtClean="0">
                <a:solidFill>
                  <a:srgbClr val="FF3300"/>
                </a:solidFill>
                <a:latin typeface="+mj-lt"/>
                <a:cs typeface="Arial" charset="0"/>
              </a:rPr>
              <a:t>R</a:t>
            </a:r>
            <a:r>
              <a:rPr lang="fi-FI" altLang="de-DE" sz="4000" dirty="0" smtClean="0">
                <a:solidFill>
                  <a:srgbClr val="FF3300"/>
                </a:solidFill>
                <a:latin typeface="+mj-lt"/>
                <a:cs typeface="Arial" charset="0"/>
              </a:rPr>
              <a:t>eport </a:t>
            </a:r>
            <a:br>
              <a:rPr lang="fi-FI" altLang="de-DE" sz="4000" dirty="0" smtClean="0">
                <a:solidFill>
                  <a:srgbClr val="FF3300"/>
                </a:solidFill>
                <a:latin typeface="+mj-lt"/>
                <a:cs typeface="Arial" charset="0"/>
              </a:rPr>
            </a:br>
            <a:r>
              <a:rPr lang="fi-FI" altLang="de-DE" sz="4000" dirty="0" smtClean="0">
                <a:solidFill>
                  <a:srgbClr val="FF3300"/>
                </a:solidFill>
                <a:latin typeface="+mj-lt"/>
                <a:cs typeface="Arial" charset="0"/>
              </a:rPr>
              <a:t>of TSG CT-SA #</a:t>
            </a:r>
            <a:r>
              <a:rPr lang="fi-FI" altLang="de-DE" sz="4000" dirty="0" smtClean="0">
                <a:solidFill>
                  <a:srgbClr val="FF3300"/>
                </a:solidFill>
                <a:latin typeface="+mj-lt"/>
                <a:cs typeface="Arial" charset="0"/>
              </a:rPr>
              <a:t>76</a:t>
            </a:r>
            <a:endParaRPr lang="en-US" altLang="de-DE" sz="4000" dirty="0" smtClean="0">
              <a:solidFill>
                <a:srgbClr val="FF3300"/>
              </a:solidFill>
              <a:latin typeface="+mj-lt"/>
              <a:cs typeface="Arial" charset="0"/>
            </a:endParaRPr>
          </a:p>
        </p:txBody>
      </p:sp>
      <p:sp>
        <p:nvSpPr>
          <p:cNvPr id="15366" name="Text Box 11"/>
          <p:cNvSpPr txBox="1">
            <a:spLocks noChangeArrowheads="1"/>
          </p:cNvSpPr>
          <p:nvPr/>
        </p:nvSpPr>
        <p:spPr bwMode="auto">
          <a:xfrm>
            <a:off x="382588" y="185738"/>
            <a:ext cx="709295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en-US" sz="1600" b="1" dirty="0"/>
              <a:t>3GPP TSG CT4 Meeting #79	</a:t>
            </a:r>
            <a:r>
              <a:rPr lang="en-US" sz="1600" b="1" dirty="0" smtClean="0"/>
              <a:t>			C4-174005</a:t>
            </a:r>
            <a:endParaRPr lang="en-US" sz="1600" b="1" dirty="0"/>
          </a:p>
          <a:p>
            <a:r>
              <a:rPr lang="en-US" sz="1600" b="1" dirty="0"/>
              <a:t>Krakow, Poland; 21st – 25th August 2017</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Rel-14 </a:t>
            </a:r>
            <a:r>
              <a:rPr lang="en-US" sz="3200" spc="-1" dirty="0" smtClean="0">
                <a:solidFill>
                  <a:srgbClr val="FF0000"/>
                </a:solidFill>
                <a:uFill>
                  <a:solidFill>
                    <a:srgbClr val="FFFFFF"/>
                  </a:solidFill>
                </a:uFill>
                <a:latin typeface="Arial"/>
              </a:rPr>
              <a:t>Work Item Summary</a:t>
            </a:r>
            <a:endParaRPr lang="en-US" sz="1000" b="0" strike="noStrike" spc="-1" dirty="0">
              <a:solidFill>
                <a:srgbClr val="000000"/>
              </a:solidFill>
              <a:uFill>
                <a:solidFill>
                  <a:srgbClr val="FFFFFF"/>
                </a:solidFill>
              </a:uFill>
              <a:latin typeface="Arial"/>
            </a:endParaRPr>
          </a:p>
        </p:txBody>
      </p:sp>
      <p:sp>
        <p:nvSpPr>
          <p:cNvPr id="246"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7"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8"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9"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0"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1"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2"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graphicFrame>
        <p:nvGraphicFramePr>
          <p:cNvPr id="253" name="Table 9"/>
          <p:cNvGraphicFramePr/>
          <p:nvPr>
            <p:extLst>
              <p:ext uri="{D42A27DB-BD31-4B8C-83A1-F6EECF244321}">
                <p14:modId xmlns:p14="http://schemas.microsoft.com/office/powerpoint/2010/main" val="1655609877"/>
              </p:ext>
            </p:extLst>
          </p:nvPr>
        </p:nvGraphicFramePr>
        <p:xfrm>
          <a:off x="446670" y="1700808"/>
          <a:ext cx="8301794" cy="2320555"/>
        </p:xfrm>
        <a:graphic>
          <a:graphicData uri="http://schemas.openxmlformats.org/drawingml/2006/table">
            <a:tbl>
              <a:tblPr/>
              <a:tblGrid>
                <a:gridCol w="1173002">
                  <a:extLst>
                    <a:ext uri="{9D8B030D-6E8A-4147-A177-3AD203B41FA5}">
                      <a16:colId xmlns:a16="http://schemas.microsoft.com/office/drawing/2014/main" xmlns="" val="20000"/>
                    </a:ext>
                  </a:extLst>
                </a:gridCol>
                <a:gridCol w="4824536">
                  <a:extLst>
                    <a:ext uri="{9D8B030D-6E8A-4147-A177-3AD203B41FA5}">
                      <a16:colId xmlns:a16="http://schemas.microsoft.com/office/drawing/2014/main" xmlns="" val="20001"/>
                    </a:ext>
                  </a:extLst>
                </a:gridCol>
                <a:gridCol w="1487138"/>
                <a:gridCol w="817118">
                  <a:extLst>
                    <a:ext uri="{9D8B030D-6E8A-4147-A177-3AD203B41FA5}">
                      <a16:colId xmlns:a16="http://schemas.microsoft.com/office/drawing/2014/main" xmlns="" val="20002"/>
                    </a:ext>
                  </a:extLst>
                </a:gridCol>
              </a:tblGrid>
              <a:tr h="117912">
                <a:tc>
                  <a:txBody>
                    <a:bodyPr/>
                    <a:lstStyle/>
                    <a:p>
                      <a:pPr algn="ctr">
                        <a:lnSpc>
                          <a:spcPct val="107000"/>
                        </a:lnSpc>
                      </a:pPr>
                      <a:r>
                        <a:rPr lang="en-US" sz="1400" b="1" strike="noStrike" spc="-1" dirty="0">
                          <a:solidFill>
                            <a:srgbClr val="FFFFFF"/>
                          </a:solidFill>
                          <a:uFill>
                            <a:solidFill>
                              <a:srgbClr val="FFFFFF"/>
                            </a:solidFill>
                          </a:uFill>
                          <a:latin typeface="Calibri"/>
                          <a:ea typeface="Calibri"/>
                        </a:rPr>
                        <a:t>TDOC</a:t>
                      </a:r>
                      <a:endParaRPr lang="en-US" sz="1600" b="0" strike="noStrike" spc="-1" dirty="0">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dirty="0">
                          <a:solidFill>
                            <a:srgbClr val="FFFFFF"/>
                          </a:solidFill>
                          <a:uFill>
                            <a:solidFill>
                              <a:srgbClr val="FFFFFF"/>
                            </a:solidFill>
                          </a:uFill>
                          <a:latin typeface="Calibri"/>
                          <a:ea typeface="Calibri"/>
                          <a:cs typeface="+mn-cs"/>
                        </a:rPr>
                        <a:t>TITLE</a:t>
                      </a: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dirty="0" smtClean="0">
                          <a:solidFill>
                            <a:srgbClr val="FFFFFF"/>
                          </a:solidFill>
                          <a:uFill>
                            <a:solidFill>
                              <a:srgbClr val="FFFFFF"/>
                            </a:solidFill>
                          </a:uFill>
                          <a:latin typeface="Calibri"/>
                          <a:ea typeface="Calibri"/>
                          <a:cs typeface="+mn-cs"/>
                        </a:rPr>
                        <a:t>WI</a:t>
                      </a:r>
                      <a:endParaRPr lang="en-US" sz="1400" b="1" strike="noStrike" spc="-1" dirty="0">
                        <a:solidFill>
                          <a:srgbClr val="FFFFFF"/>
                        </a:solidFill>
                        <a:uFill>
                          <a:solidFill>
                            <a:srgbClr val="FFFFFF"/>
                          </a:solidFill>
                        </a:uFill>
                        <a:latin typeface="Calibri"/>
                        <a:ea typeface="Calibri"/>
                        <a:cs typeface="+mn-cs"/>
                      </a:endParaRPr>
                    </a:p>
                  </a:txBody>
                  <a:tcPr marL="36720" marR="36720">
                    <a:lnL w="12240" cap="flat" cmpd="sng" algn="ctr">
                      <a:solidFill>
                        <a:srgbClr val="FFFFFF"/>
                      </a:solidFill>
                      <a:prstDash val="solid"/>
                      <a:round/>
                      <a:headEnd type="none" w="med" len="med"/>
                      <a:tailEnd type="none" w="med" len="med"/>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a:solidFill>
                            <a:srgbClr val="FFFFFF"/>
                          </a:solidFill>
                          <a:uFill>
                            <a:solidFill>
                              <a:srgbClr val="FFFFFF"/>
                            </a:solidFill>
                          </a:uFill>
                          <a:latin typeface="Calibri"/>
                          <a:ea typeface="Calibri"/>
                        </a:rPr>
                        <a:t>WG</a:t>
                      </a:r>
                      <a:endParaRPr lang="en-US" sz="16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extLst>
                  <a:ext uri="{0D108BD9-81ED-4DB2-BD59-A6C34878D82A}">
                    <a16:rowId xmlns:a16="http://schemas.microsoft.com/office/drawing/2014/main" xmlns="" val="10000"/>
                  </a:ext>
                </a:extLst>
              </a:tr>
              <a:tr h="341824">
                <a:tc>
                  <a:txBody>
                    <a:bodyPr/>
                    <a:lstStyle/>
                    <a:p>
                      <a:pPr algn="l" fontAlgn="t"/>
                      <a:r>
                        <a:rPr lang="en-GB" sz="1600" b="0" i="0" u="none" strike="noStrike" dirty="0" smtClean="0">
                          <a:solidFill>
                            <a:schemeClr val="bg1"/>
                          </a:solidFill>
                          <a:effectLst/>
                          <a:latin typeface="Arial" panose="020B0604020202020204" pitchFamily="34" charset="0"/>
                        </a:rPr>
                        <a:t>CP-171048</a:t>
                      </a:r>
                      <a:endParaRPr lang="en-GB" sz="1600" b="0" i="0" u="none" strike="noStrike" dirty="0">
                        <a:solidFill>
                          <a:schemeClr val="bg1"/>
                        </a:solidFill>
                        <a:effectLst/>
                        <a:latin typeface="Arial" panose="020B0604020202020204" pitchFamily="34" charset="0"/>
                      </a:endParaRPr>
                    </a:p>
                  </a:txBody>
                  <a:tcPr marL="0" marR="0" marT="0" marB="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600" b="0" i="0" u="none" strike="noStrike" dirty="0" smtClean="0">
                          <a:solidFill>
                            <a:schemeClr val="tx1"/>
                          </a:solidFill>
                          <a:effectLst/>
                          <a:latin typeface="Arial" panose="020B0604020202020204" pitchFamily="34" charset="0"/>
                          <a:ea typeface="+mn-ea"/>
                          <a:cs typeface="+mn-cs"/>
                        </a:rPr>
                        <a:t>CT Aspects of Determination of Completeness of Charging Information in IMS</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ctr" fontAlgn="t"/>
                      <a:r>
                        <a:rPr lang="en-GB" sz="1600" b="0" i="0" u="none" strike="noStrike" dirty="0" smtClean="0">
                          <a:solidFill>
                            <a:schemeClr val="tx1"/>
                          </a:solidFill>
                          <a:effectLst/>
                          <a:latin typeface="Arial" panose="020B0604020202020204" pitchFamily="34" charset="0"/>
                          <a:ea typeface="+mn-ea"/>
                          <a:cs typeface="+mn-cs"/>
                        </a:rPr>
                        <a:t>CH14-DCCII-CT</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600" b="0" i="0" u="none" strike="noStrike" dirty="0" smtClean="0">
                          <a:effectLst/>
                          <a:latin typeface="Arial" panose="020B0604020202020204" pitchFamily="34" charset="0"/>
                        </a:rPr>
                        <a:t>CT1</a:t>
                      </a:r>
                      <a:endParaRPr lang="en-GB" sz="1600" b="0" i="0" u="none" strike="noStrike" dirty="0">
                        <a:effectLst/>
                        <a:latin typeface="Arial" panose="020B0604020202020204" pitchFamily="34" charset="0"/>
                      </a:endParaRPr>
                    </a:p>
                  </a:txBody>
                  <a:tcPr marL="0" marR="0" marT="0" marB="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1"/>
                  </a:ext>
                </a:extLst>
              </a:tr>
              <a:tr h="341824">
                <a:tc>
                  <a:txBody>
                    <a:bodyPr/>
                    <a:lstStyle/>
                    <a:p>
                      <a:pPr algn="l" fontAlgn="t"/>
                      <a:r>
                        <a:rPr lang="en-GB" sz="1600" b="0" i="0" u="none" strike="noStrike" dirty="0" smtClean="0">
                          <a:solidFill>
                            <a:schemeClr val="bg1"/>
                          </a:solidFill>
                          <a:effectLst/>
                          <a:latin typeface="Arial" panose="020B0604020202020204" pitchFamily="34" charset="0"/>
                        </a:rPr>
                        <a:t>CP-171049</a:t>
                      </a:r>
                      <a:endParaRPr lang="en-GB" sz="1600" b="0" i="0" u="none" strike="noStrike" dirty="0">
                        <a:solidFill>
                          <a:schemeClr val="bg1"/>
                        </a:solidFill>
                        <a:effectLst/>
                        <a:latin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600" b="0" i="0" u="none" strike="noStrike" dirty="0" smtClean="0">
                          <a:solidFill>
                            <a:schemeClr val="tx1"/>
                          </a:solidFill>
                          <a:effectLst/>
                          <a:latin typeface="Arial" panose="020B0604020202020204" pitchFamily="34" charset="0"/>
                          <a:ea typeface="+mn-ea"/>
                          <a:cs typeface="+mn-cs"/>
                        </a:rPr>
                        <a:t>Diameter Load Control Mechanism</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ctr" fontAlgn="t"/>
                      <a:r>
                        <a:rPr lang="en-GB" sz="1600" b="0" i="0" u="none" strike="noStrike" dirty="0" err="1" smtClean="0">
                          <a:solidFill>
                            <a:schemeClr val="tx1"/>
                          </a:solidFill>
                          <a:effectLst/>
                          <a:latin typeface="Arial" panose="020B0604020202020204" pitchFamily="34" charset="0"/>
                          <a:ea typeface="+mn-ea"/>
                          <a:cs typeface="+mn-cs"/>
                        </a:rPr>
                        <a:t>DLoCMe</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600" b="0" i="0" u="none" strike="noStrike" dirty="0">
                          <a:effectLst/>
                          <a:latin typeface="Arial" panose="020B0604020202020204" pitchFamily="34" charset="0"/>
                        </a:rPr>
                        <a:t>CT4</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2"/>
                  </a:ext>
                </a:extLst>
              </a:tr>
              <a:tr h="341824">
                <a:tc>
                  <a:txBody>
                    <a:bodyPr/>
                    <a:lstStyle/>
                    <a:p>
                      <a:pPr algn="l" fontAlgn="t"/>
                      <a:r>
                        <a:rPr lang="en-GB" sz="1600" b="0" i="0" u="none" strike="noStrike" dirty="0" smtClean="0">
                          <a:solidFill>
                            <a:schemeClr val="bg1"/>
                          </a:solidFill>
                          <a:effectLst/>
                          <a:latin typeface="Arial" panose="020B0604020202020204" pitchFamily="34" charset="0"/>
                        </a:rPr>
                        <a:t>CP-171050</a:t>
                      </a:r>
                      <a:endParaRPr lang="en-GB" sz="1600" b="0" i="0" u="none" strike="noStrike" dirty="0">
                        <a:solidFill>
                          <a:schemeClr val="bg1"/>
                        </a:solidFill>
                        <a:effectLst/>
                        <a:latin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600" b="0" i="0" u="none" strike="noStrike" dirty="0" smtClean="0">
                          <a:solidFill>
                            <a:schemeClr val="tx1"/>
                          </a:solidFill>
                          <a:effectLst/>
                          <a:latin typeface="Arial" panose="020B0604020202020204" pitchFamily="34" charset="0"/>
                          <a:ea typeface="+mn-ea"/>
                          <a:cs typeface="+mn-cs"/>
                        </a:rPr>
                        <a:t>Shared Subscription Data Update</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ctr" fontAlgn="t"/>
                      <a:r>
                        <a:rPr lang="en-US" sz="1600" b="0" i="0" u="none" strike="noStrike" dirty="0" err="1" smtClean="0">
                          <a:solidFill>
                            <a:schemeClr val="tx1"/>
                          </a:solidFill>
                          <a:effectLst/>
                          <a:latin typeface="Arial" panose="020B0604020202020204" pitchFamily="34" charset="0"/>
                          <a:ea typeface="+mn-ea"/>
                          <a:cs typeface="+mn-cs"/>
                        </a:rPr>
                        <a:t>eSDU</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600" b="0" i="0" u="none" strike="noStrike" dirty="0" smtClean="0">
                          <a:effectLst/>
                          <a:latin typeface="Arial" panose="020B0604020202020204" pitchFamily="34" charset="0"/>
                        </a:rPr>
                        <a:t>CT4</a:t>
                      </a:r>
                      <a:endParaRPr lang="en-GB" sz="1600" b="0" i="0" u="none" strike="noStrike" dirty="0">
                        <a:effectLst/>
                        <a:latin typeface="Arial" panose="020B0604020202020204" pitchFamily="34" charset="0"/>
                      </a:endParaRP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3"/>
                  </a:ext>
                </a:extLst>
              </a:tr>
              <a:tr h="341824">
                <a:tc>
                  <a:txBody>
                    <a:bodyPr/>
                    <a:lstStyle/>
                    <a:p>
                      <a:pPr algn="l" fontAlgn="t"/>
                      <a:r>
                        <a:rPr lang="en-GB" sz="1600" b="0" i="0" u="none" strike="noStrike" dirty="0" smtClean="0">
                          <a:solidFill>
                            <a:schemeClr val="bg1"/>
                          </a:solidFill>
                          <a:effectLst/>
                          <a:latin typeface="Arial" panose="020B0604020202020204" pitchFamily="34" charset="0"/>
                        </a:rPr>
                        <a:t>CP-171175</a:t>
                      </a:r>
                      <a:endParaRPr lang="en-GB" sz="1600" b="0" i="0" u="none" strike="noStrike" dirty="0">
                        <a:solidFill>
                          <a:schemeClr val="bg1"/>
                        </a:solidFill>
                        <a:effectLst/>
                        <a:latin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600" b="0" i="0" u="none" strike="noStrike" dirty="0" smtClean="0">
                          <a:solidFill>
                            <a:schemeClr val="tx1"/>
                          </a:solidFill>
                          <a:effectLst/>
                          <a:latin typeface="Arial" panose="020B0604020202020204" pitchFamily="34" charset="0"/>
                          <a:ea typeface="+mn-ea"/>
                          <a:cs typeface="+mn-cs"/>
                        </a:rPr>
                        <a:t>SIP Reason header extension</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ctr" fontAlgn="t"/>
                      <a:r>
                        <a:rPr lang="nb-NO" sz="1600" b="0" i="0" u="none" strike="noStrike" dirty="0" smtClean="0">
                          <a:solidFill>
                            <a:schemeClr val="tx1"/>
                          </a:solidFill>
                          <a:effectLst/>
                          <a:latin typeface="Arial" panose="020B0604020202020204" pitchFamily="34" charset="0"/>
                          <a:ea typeface="+mn-ea"/>
                          <a:cs typeface="+mn-cs"/>
                        </a:rPr>
                        <a:t>REAS_EXT</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600" b="0" i="0" u="none" strike="noStrike" dirty="0">
                          <a:effectLst/>
                          <a:latin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4"/>
                  </a:ext>
                </a:extLst>
              </a:tr>
              <a:tr h="341824">
                <a:tc>
                  <a:txBody>
                    <a:bodyPr/>
                    <a:lstStyle/>
                    <a:p>
                      <a:pPr algn="l" fontAlgn="t"/>
                      <a:r>
                        <a:rPr lang="en-GB" sz="1600" b="0" i="0" u="none" strike="noStrike" dirty="0" smtClean="0">
                          <a:solidFill>
                            <a:schemeClr val="bg1"/>
                          </a:solidFill>
                          <a:effectLst/>
                          <a:latin typeface="Arial" panose="020B0604020202020204" pitchFamily="34" charset="0"/>
                        </a:rPr>
                        <a:t>CP-171176</a:t>
                      </a:r>
                      <a:endParaRPr lang="en-GB" sz="1600" b="0" i="0" u="none" strike="noStrike" dirty="0">
                        <a:solidFill>
                          <a:schemeClr val="bg1"/>
                        </a:solidFill>
                        <a:effectLst/>
                        <a:latin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600" b="0" i="0" u="none" strike="noStrike" dirty="0" smtClean="0">
                          <a:solidFill>
                            <a:schemeClr val="tx1"/>
                          </a:solidFill>
                          <a:effectLst/>
                          <a:latin typeface="Arial" panose="020B0604020202020204" pitchFamily="34" charset="0"/>
                          <a:ea typeface="+mn-ea"/>
                          <a:cs typeface="+mn-cs"/>
                        </a:rPr>
                        <a:t>Improved operator control using new UE configuration parameters</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ctr" fontAlgn="t"/>
                      <a:r>
                        <a:rPr lang="en-US" sz="1600" b="0" i="0" u="none" strike="noStrike" dirty="0" err="1" smtClean="0">
                          <a:solidFill>
                            <a:schemeClr val="tx1"/>
                          </a:solidFill>
                          <a:effectLst/>
                          <a:latin typeface="Arial" panose="020B0604020202020204" pitchFamily="34" charset="0"/>
                          <a:ea typeface="+mn-ea"/>
                          <a:cs typeface="+mn-cs"/>
                        </a:rPr>
                        <a:t>IOC_UE_conf</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600" b="0" i="0" u="none" strike="noStrike" dirty="0">
                          <a:effectLst/>
                          <a:latin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5"/>
                  </a:ext>
                </a:extLst>
              </a:tr>
            </a:tbl>
          </a:graphicData>
        </a:graphic>
      </p:graphicFrame>
      <p:sp>
        <p:nvSpPr>
          <p:cNvPr id="11"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10</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18203732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latin typeface="Arial" pitchFamily="34" charset="0"/>
                <a:cs typeface="Arial" pitchFamily="34" charset="0"/>
              </a:rPr>
              <a:t>CT4 Aspects</a:t>
            </a:r>
            <a:endParaRPr lang="en-GB" dirty="0">
              <a:latin typeface="Arial" pitchFamily="34" charset="0"/>
              <a:cs typeface="Arial" pitchFamily="34" charset="0"/>
            </a:endParaRPr>
          </a:p>
        </p:txBody>
      </p:sp>
      <p:sp>
        <p:nvSpPr>
          <p:cNvPr id="7" name="Espace réservé du contenu 6"/>
          <p:cNvSpPr>
            <a:spLocks noGrp="1"/>
          </p:cNvSpPr>
          <p:nvPr>
            <p:ph idx="1"/>
          </p:nvPr>
        </p:nvSpPr>
        <p:spPr/>
        <p:txBody>
          <a:bodyPr/>
          <a:lstStyle/>
          <a:p>
            <a:r>
              <a:rPr lang="en-US" dirty="0"/>
              <a:t>CT4 chair report</a:t>
            </a:r>
            <a:endParaRPr lang="en-US" dirty="0" smtClean="0"/>
          </a:p>
          <a:p>
            <a:pPr lvl="1"/>
            <a:r>
              <a:rPr lang="en-US" dirty="0" smtClean="0"/>
              <a:t>No </a:t>
            </a:r>
            <a:r>
              <a:rPr lang="en-US" dirty="0"/>
              <a:t>specific comment on the CT4 chair report. </a:t>
            </a:r>
            <a:r>
              <a:rPr lang="en-US" u="sng" dirty="0" smtClean="0">
                <a:hlinkClick r:id="rId2"/>
              </a:rPr>
              <a:t>http</a:t>
            </a:r>
            <a:r>
              <a:rPr lang="en-US" u="sng" dirty="0">
                <a:hlinkClick r:id="rId2"/>
              </a:rPr>
              <a:t>://</a:t>
            </a:r>
            <a:r>
              <a:rPr lang="en-US" u="sng" dirty="0" smtClean="0">
                <a:hlinkClick r:id="rId2"/>
              </a:rPr>
              <a:t>www.3gpp.org/ftp/tsg_ct/TSG_CT/TSGC_76_West_Palm_Beach/Docs/CP-171011.zip</a:t>
            </a:r>
            <a:r>
              <a:rPr lang="en-US" dirty="0" smtClean="0"/>
              <a:t> </a:t>
            </a:r>
            <a:endParaRPr lang="fr-FR" dirty="0"/>
          </a:p>
          <a:p>
            <a:pPr lvl="1"/>
            <a:r>
              <a:rPr lang="en-US" dirty="0"/>
              <a:t>The CT chair has thanked CT4 delegates for the work achieved in Rel-14, especially with a reduced participation in CT4</a:t>
            </a:r>
            <a:r>
              <a:rPr lang="en-US" dirty="0" smtClean="0"/>
              <a:t>.</a:t>
            </a:r>
          </a:p>
          <a:p>
            <a:pPr lvl="0"/>
            <a:r>
              <a:rPr lang="en-US" dirty="0"/>
              <a:t>TS 29.244 and TR 29.844 have been </a:t>
            </a:r>
            <a:r>
              <a:rPr lang="en-US" dirty="0" smtClean="0"/>
              <a:t>approved</a:t>
            </a:r>
          </a:p>
          <a:p>
            <a:pPr lvl="1"/>
            <a:r>
              <a:rPr lang="en-US" dirty="0" smtClean="0"/>
              <a:t>TS </a:t>
            </a:r>
            <a:r>
              <a:rPr lang="en-US" dirty="0"/>
              <a:t>29.244 </a:t>
            </a:r>
            <a:r>
              <a:rPr lang="en-US" dirty="0" smtClean="0"/>
              <a:t>revised (editorial corrections). </a:t>
            </a:r>
            <a:endParaRPr lang="fr-FR" dirty="0"/>
          </a:p>
          <a:p>
            <a:pPr lvl="0"/>
            <a:r>
              <a:rPr lang="en-US" dirty="0"/>
              <a:t>All CT4 CRs have been agreed.</a:t>
            </a:r>
            <a:endParaRPr lang="fr-FR" dirty="0"/>
          </a:p>
          <a:p>
            <a:pPr lvl="1"/>
            <a:endParaRPr lang="fr-F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latin typeface="Arial" pitchFamily="34" charset="0"/>
                <a:cs typeface="Arial" pitchFamily="34" charset="0"/>
              </a:rPr>
              <a:t>CT4 Aspects</a:t>
            </a:r>
            <a:endParaRPr lang="en-GB" dirty="0">
              <a:latin typeface="Arial" pitchFamily="34" charset="0"/>
              <a:cs typeface="Arial" pitchFamily="34" charset="0"/>
            </a:endParaRPr>
          </a:p>
        </p:txBody>
      </p:sp>
      <p:sp>
        <p:nvSpPr>
          <p:cNvPr id="7" name="Espace réservé du contenu 6"/>
          <p:cNvSpPr>
            <a:spLocks noGrp="1"/>
          </p:cNvSpPr>
          <p:nvPr>
            <p:ph idx="1"/>
          </p:nvPr>
        </p:nvSpPr>
        <p:spPr/>
        <p:txBody>
          <a:bodyPr/>
          <a:lstStyle/>
          <a:p>
            <a:pPr lvl="0"/>
            <a:r>
              <a:rPr lang="en-US" dirty="0" smtClean="0"/>
              <a:t>CUPS charging aspects</a:t>
            </a:r>
          </a:p>
          <a:p>
            <a:pPr lvl="1"/>
            <a:r>
              <a:rPr lang="en-US" dirty="0" smtClean="0"/>
              <a:t>Concerns regarding the late SID </a:t>
            </a:r>
            <a:r>
              <a:rPr lang="en-US" dirty="0"/>
              <a:t>on CUPS </a:t>
            </a:r>
            <a:r>
              <a:rPr lang="en-US" dirty="0" smtClean="0"/>
              <a:t>initiated in SA5</a:t>
            </a:r>
          </a:p>
          <a:p>
            <a:pPr lvl="1"/>
            <a:r>
              <a:rPr lang="en-US" dirty="0" smtClean="0"/>
              <a:t>May </a:t>
            </a:r>
            <a:r>
              <a:rPr lang="en-US" dirty="0"/>
              <a:t>impact the </a:t>
            </a:r>
            <a:r>
              <a:rPr lang="en-US" dirty="0" err="1"/>
              <a:t>Sx</a:t>
            </a:r>
            <a:r>
              <a:rPr lang="en-US" dirty="0"/>
              <a:t> protocol that has just been approved in the Rel-14 timeframe. </a:t>
            </a:r>
            <a:endParaRPr lang="en-US" dirty="0" smtClean="0"/>
          </a:p>
          <a:p>
            <a:pPr lvl="1"/>
            <a:r>
              <a:rPr lang="en-US" dirty="0" smtClean="0"/>
              <a:t>SA5-Charging </a:t>
            </a:r>
            <a:r>
              <a:rPr lang="en-US" dirty="0" err="1"/>
              <a:t>subWG</a:t>
            </a:r>
            <a:r>
              <a:rPr lang="en-US" dirty="0"/>
              <a:t> is kindly asked to provide their conclusions on CUPS charging aspects for Rel-14 in September (SA#77). </a:t>
            </a:r>
            <a:endParaRPr lang="fr-FR" dirty="0"/>
          </a:p>
        </p:txBody>
      </p:sp>
    </p:spTree>
    <p:extLst>
      <p:ext uri="{BB962C8B-B14F-4D97-AF65-F5344CB8AC3E}">
        <p14:creationId xmlns:p14="http://schemas.microsoft.com/office/powerpoint/2010/main" val="28929600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p:nvPr>
        </p:nvSpPr>
        <p:spPr/>
        <p:txBody>
          <a:bodyPr/>
          <a:lstStyle/>
          <a:p>
            <a:pPr algn="ctr" rtl="0"/>
            <a:r>
              <a:rPr lang="en-US" sz="3200" kern="1200" spc="-1" dirty="0">
                <a:solidFill>
                  <a:srgbClr val="FF0000"/>
                </a:solidFill>
                <a:uFill>
                  <a:solidFill>
                    <a:srgbClr val="FFFFFF"/>
                  </a:solidFill>
                </a:uFill>
                <a:latin typeface="Arial"/>
                <a:ea typeface="+mn-ea"/>
                <a:cs typeface="+mn-cs"/>
              </a:rPr>
              <a:t>For Information / Action to SA</a:t>
            </a:r>
          </a:p>
        </p:txBody>
      </p:sp>
      <p:sp>
        <p:nvSpPr>
          <p:cNvPr id="4" name="PlaceHolder 4"/>
          <p:cNvSpPr>
            <a:spLocks noGrp="1"/>
          </p:cNvSpPr>
          <p:nvPr>
            <p:ph type="sldNum"/>
          </p:nvPr>
        </p:nvSpPr>
        <p:spPr>
          <a:xfrm>
            <a:off x="8558280" y="6483240"/>
            <a:ext cx="394920" cy="221760"/>
          </a:xfrm>
          <a:prstGeom prst="rect">
            <a:avLst/>
          </a:prstGeom>
        </p:spPr>
        <p:txBody>
          <a:bodyPr/>
          <a:lstStyle/>
          <a:p>
            <a:fld id="{404CBDD9-1453-49B4-ADDE-5E5FC2A17FE0}" type="slidenum">
              <a:rPr lang="en-US" sz="1100" spc="-1">
                <a:solidFill>
                  <a:srgbClr val="FFFFFF"/>
                </a:solidFill>
                <a:uFill>
                  <a:solidFill>
                    <a:srgbClr val="FFFFFF"/>
                  </a:solidFill>
                </a:uFill>
                <a:latin typeface="Arial"/>
                <a:ea typeface="MS PGothic"/>
              </a:rPr>
              <a:pPr/>
              <a:t>13</a:t>
            </a:fld>
            <a:endParaRPr lang="en-US" sz="1400" spc="-1" dirty="0">
              <a:solidFill>
                <a:srgbClr val="000000"/>
              </a:solidFill>
              <a:uFill>
                <a:solidFill>
                  <a:srgbClr val="FFFFFF"/>
                </a:solidFill>
              </a:uFill>
              <a:latin typeface="Times New Roman"/>
            </a:endParaRPr>
          </a:p>
        </p:txBody>
      </p:sp>
      <p:sp>
        <p:nvSpPr>
          <p:cNvPr id="5" name="Rectangle 3"/>
          <p:cNvSpPr txBox="1">
            <a:spLocks noChangeArrowheads="1"/>
          </p:cNvSpPr>
          <p:nvPr/>
        </p:nvSpPr>
        <p:spPr bwMode="auto">
          <a:xfrm>
            <a:off x="303213" y="1169988"/>
            <a:ext cx="8609012" cy="5473700"/>
          </a:xfrm>
          <a:prstGeom prst="rect">
            <a:avLst/>
          </a:prstGeom>
          <a:noFill/>
          <a:ln w="12700">
            <a:noFill/>
            <a:miter lim="800000"/>
            <a:headEnd/>
            <a:tailEnd/>
          </a:ln>
          <a:effectLst/>
        </p:spPr>
        <p:txBody>
          <a:bodyPr lIns="90488" tIns="44450" rIns="90488" bIns="44450"/>
          <a:lstStyle/>
          <a:p>
            <a:pPr marL="800280" lvl="1" indent="-342720" eaLnBrk="1" fontAlgn="auto" hangingPunct="1">
              <a:lnSpc>
                <a:spcPct val="90000"/>
              </a:lnSpc>
              <a:spcBef>
                <a:spcPct val="20000"/>
              </a:spcBef>
              <a:spcAft>
                <a:spcPts val="0"/>
              </a:spcAft>
            </a:pPr>
            <a:endParaRPr lang="en-GB" altLang="ja-JP" sz="1600" spc="-1" dirty="0" smtClean="0">
              <a:solidFill>
                <a:srgbClr val="000000"/>
              </a:solidFill>
              <a:uFill>
                <a:solidFill>
                  <a:srgbClr val="FFFFFF"/>
                </a:solidFill>
              </a:uFill>
              <a:latin typeface="Arial"/>
            </a:endParaRPr>
          </a:p>
          <a:p>
            <a:pPr marL="343080" indent="-342720" eaLnBrk="1" fontAlgn="auto" hangingPunct="1">
              <a:lnSpc>
                <a:spcPct val="90000"/>
              </a:lnSpc>
              <a:spcBef>
                <a:spcPct val="20000"/>
              </a:spcBef>
              <a:spcAft>
                <a:spcPts val="0"/>
              </a:spcAft>
              <a:buFontTx/>
              <a:buBlip>
                <a:blip r:embed="rId2"/>
              </a:buBlip>
            </a:pPr>
            <a:r>
              <a:rPr lang="en-GB" altLang="ja-JP" sz="1600" spc="-1" dirty="0" smtClean="0">
                <a:solidFill>
                  <a:srgbClr val="000000"/>
                </a:solidFill>
                <a:uFill>
                  <a:solidFill>
                    <a:srgbClr val="FFFFFF"/>
                  </a:solidFill>
                </a:uFill>
                <a:latin typeface="Arial"/>
              </a:rPr>
              <a:t>Besides for Mission Critical related work items </a:t>
            </a:r>
            <a:r>
              <a:rPr lang="en-GB" altLang="ja-JP" sz="1600" spc="-1" dirty="0" smtClean="0">
                <a:solidFill>
                  <a:srgbClr val="000000"/>
                </a:solidFill>
                <a:uFill>
                  <a:solidFill>
                    <a:srgbClr val="FFFFFF"/>
                  </a:solidFill>
                </a:uFill>
                <a:latin typeface="Arial"/>
              </a:rPr>
              <a:t>and </a:t>
            </a:r>
            <a:r>
              <a:rPr lang="en-GB" altLang="ja-JP" sz="1600" spc="-1" dirty="0" smtClean="0">
                <a:solidFill>
                  <a:srgbClr val="000000"/>
                </a:solidFill>
                <a:uFill>
                  <a:solidFill>
                    <a:srgbClr val="FFFFFF"/>
                  </a:solidFill>
                </a:uFill>
                <a:latin typeface="Arial"/>
              </a:rPr>
              <a:t>for Light Connection (shifted to Rel-15), all issues on the exception sheets granted at last plenary were completed. </a:t>
            </a:r>
            <a:r>
              <a:rPr lang="en-GB" altLang="ja-JP" sz="1600" spc="-1" dirty="0" smtClean="0">
                <a:solidFill>
                  <a:srgbClr val="000000"/>
                </a:solidFill>
                <a:uFill>
                  <a:solidFill>
                    <a:srgbClr val="FFFFFF"/>
                  </a:solidFill>
                </a:uFill>
                <a:latin typeface="Arial"/>
              </a:rPr>
              <a:t>This means that all 3GPP Rel-14 work items (besides MC, Light Connection and open IETF dependencies) are now 100%.</a:t>
            </a:r>
          </a:p>
          <a:p>
            <a:pPr marL="343080" indent="-342720" eaLnBrk="1" fontAlgn="auto" hangingPunct="1">
              <a:lnSpc>
                <a:spcPct val="90000"/>
              </a:lnSpc>
              <a:spcBef>
                <a:spcPct val="20000"/>
              </a:spcBef>
              <a:spcAft>
                <a:spcPts val="0"/>
              </a:spcAft>
              <a:buFontTx/>
              <a:buBlip>
                <a:blip r:embed="rId2"/>
              </a:buBlip>
            </a:pPr>
            <a:endParaRPr lang="en-GB" altLang="ja-JP" sz="1600" spc="-1" dirty="0" smtClean="0">
              <a:solidFill>
                <a:srgbClr val="000000"/>
              </a:solidFill>
              <a:uFill>
                <a:solidFill>
                  <a:srgbClr val="FFFFFF"/>
                </a:solidFill>
              </a:uFill>
              <a:latin typeface="Arial"/>
            </a:endParaRPr>
          </a:p>
          <a:p>
            <a:pPr marL="343080" indent="-342720" eaLnBrk="1" fontAlgn="auto" hangingPunct="1">
              <a:lnSpc>
                <a:spcPct val="90000"/>
              </a:lnSpc>
              <a:spcBef>
                <a:spcPct val="20000"/>
              </a:spcBef>
              <a:spcAft>
                <a:spcPts val="0"/>
              </a:spcAft>
              <a:buFontTx/>
              <a:buBlip>
                <a:blip r:embed="rId2"/>
              </a:buBlip>
            </a:pPr>
            <a:r>
              <a:rPr lang="en-GB" altLang="ja-JP" sz="1600" spc="-1" dirty="0" smtClean="0">
                <a:solidFill>
                  <a:srgbClr val="000000"/>
                </a:solidFill>
                <a:uFill>
                  <a:solidFill>
                    <a:srgbClr val="FFFFFF"/>
                  </a:solidFill>
                </a:uFill>
                <a:latin typeface="Arial"/>
              </a:rPr>
              <a:t>5G study phase has started in CT, related TRs are worked on in all CT WGs. Normative work will start latest in the 3</a:t>
            </a:r>
            <a:r>
              <a:rPr lang="en-GB" altLang="ja-JP" sz="1600" spc="-1" baseline="30000" dirty="0" smtClean="0">
                <a:solidFill>
                  <a:srgbClr val="000000"/>
                </a:solidFill>
                <a:uFill>
                  <a:solidFill>
                    <a:srgbClr val="FFFFFF"/>
                  </a:solidFill>
                </a:uFill>
                <a:latin typeface="Arial"/>
              </a:rPr>
              <a:t>rd</a:t>
            </a:r>
            <a:r>
              <a:rPr lang="en-GB" altLang="ja-JP" sz="1600" spc="-1" dirty="0" smtClean="0">
                <a:solidFill>
                  <a:srgbClr val="000000"/>
                </a:solidFill>
                <a:uFill>
                  <a:solidFill>
                    <a:srgbClr val="FFFFFF"/>
                  </a:solidFill>
                </a:uFill>
                <a:latin typeface="Arial"/>
              </a:rPr>
              <a:t> quarter of 2017.</a:t>
            </a:r>
          </a:p>
          <a:p>
            <a:pPr marL="343080" indent="-342720" eaLnBrk="1" fontAlgn="auto" hangingPunct="1">
              <a:lnSpc>
                <a:spcPct val="90000"/>
              </a:lnSpc>
              <a:spcBef>
                <a:spcPct val="20000"/>
              </a:spcBef>
              <a:spcAft>
                <a:spcPts val="0"/>
              </a:spcAft>
              <a:buFontTx/>
              <a:buBlip>
                <a:blip r:embed="rId2"/>
              </a:buBlip>
            </a:pPr>
            <a:endParaRPr lang="en-GB" altLang="ja-JP" sz="1600" spc="-1" dirty="0" smtClean="0">
              <a:solidFill>
                <a:srgbClr val="000000"/>
              </a:solidFill>
              <a:uFill>
                <a:solidFill>
                  <a:srgbClr val="FFFFFF"/>
                </a:solidFill>
              </a:uFill>
              <a:latin typeface="Arial"/>
            </a:endParaRPr>
          </a:p>
          <a:p>
            <a:pPr marL="343080" indent="-342720" eaLnBrk="1" fontAlgn="auto" hangingPunct="1">
              <a:lnSpc>
                <a:spcPct val="90000"/>
              </a:lnSpc>
              <a:spcBef>
                <a:spcPct val="20000"/>
              </a:spcBef>
              <a:spcAft>
                <a:spcPts val="0"/>
              </a:spcAft>
              <a:buFontTx/>
              <a:buBlip>
                <a:blip r:embed="rId2"/>
              </a:buBlip>
            </a:pPr>
            <a:r>
              <a:rPr lang="en-GB" altLang="ja-JP" sz="1600" spc="-1" dirty="0" smtClean="0">
                <a:solidFill>
                  <a:srgbClr val="000000"/>
                </a:solidFill>
                <a:uFill>
                  <a:solidFill>
                    <a:srgbClr val="FFFFFF"/>
                  </a:solidFill>
                </a:uFill>
                <a:latin typeface="Arial"/>
              </a:rPr>
              <a:t>SA5 started a Rel-14 study on charging impacts of CUPS. The outcome of this study might still lead to normative stage 2 and stage 3 work in Rel-14. Though CT sees the need for the related work it is requested that </a:t>
            </a:r>
            <a:r>
              <a:rPr lang="en-GB" altLang="ja-JP" sz="1600" b="1" spc="-1" dirty="0" smtClean="0">
                <a:solidFill>
                  <a:srgbClr val="000000"/>
                </a:solidFill>
                <a:uFill>
                  <a:solidFill>
                    <a:srgbClr val="FFFFFF"/>
                  </a:solidFill>
                </a:uFill>
                <a:latin typeface="Arial"/>
              </a:rPr>
              <a:t>SA takes care that SA groups stick to the committed release timelines in order not to endanger the completion of Rel-15 and Rel-16.</a:t>
            </a:r>
          </a:p>
          <a:p>
            <a:pPr marL="343080" indent="-342720" eaLnBrk="1" fontAlgn="auto" hangingPunct="1">
              <a:lnSpc>
                <a:spcPct val="90000"/>
              </a:lnSpc>
              <a:spcBef>
                <a:spcPct val="20000"/>
              </a:spcBef>
              <a:spcAft>
                <a:spcPts val="0"/>
              </a:spcAft>
              <a:buFontTx/>
              <a:buBlip>
                <a:blip r:embed="rId2"/>
              </a:buBlip>
            </a:pPr>
            <a:endParaRPr lang="en-GB" altLang="ja-JP" sz="1600" spc="-1" dirty="0" smtClean="0">
              <a:solidFill>
                <a:srgbClr val="000000"/>
              </a:solidFill>
              <a:uFill>
                <a:solidFill>
                  <a:srgbClr val="FFFFFF"/>
                </a:solidFill>
              </a:uFill>
              <a:latin typeface="Arial"/>
            </a:endParaRPr>
          </a:p>
          <a:p>
            <a:pPr marL="343080" indent="-342720" eaLnBrk="1" fontAlgn="auto" hangingPunct="1">
              <a:lnSpc>
                <a:spcPct val="90000"/>
              </a:lnSpc>
              <a:spcBef>
                <a:spcPct val="20000"/>
              </a:spcBef>
              <a:spcAft>
                <a:spcPts val="0"/>
              </a:spcAft>
              <a:buFontTx/>
              <a:buBlip>
                <a:blip r:embed="rId2"/>
              </a:buBlip>
            </a:pPr>
            <a:r>
              <a:rPr lang="en-GB" altLang="ja-JP" sz="1600" spc="-1" dirty="0" smtClean="0">
                <a:solidFill>
                  <a:srgbClr val="000000"/>
                </a:solidFill>
                <a:uFill>
                  <a:solidFill>
                    <a:srgbClr val="FFFFFF"/>
                  </a:solidFill>
                </a:uFill>
                <a:latin typeface="Arial"/>
              </a:rPr>
              <a:t>All missing CT related Work Item Summaries for TR 21.914 were endorsed. </a:t>
            </a:r>
          </a:p>
          <a:p>
            <a:pPr marL="343080" indent="-342720" eaLnBrk="1" fontAlgn="auto" hangingPunct="1">
              <a:lnSpc>
                <a:spcPct val="90000"/>
              </a:lnSpc>
              <a:spcBef>
                <a:spcPct val="20000"/>
              </a:spcBef>
              <a:spcAft>
                <a:spcPts val="0"/>
              </a:spcAft>
              <a:buFontTx/>
              <a:buBlip>
                <a:blip r:embed="rId2"/>
              </a:buBlip>
            </a:pPr>
            <a:endParaRPr lang="en-GB" altLang="ja-JP" sz="1600" spc="-1" dirty="0" smtClean="0">
              <a:solidFill>
                <a:srgbClr val="000000"/>
              </a:solidFill>
              <a:uFill>
                <a:solidFill>
                  <a:srgbClr val="FFFFFF"/>
                </a:solidFill>
              </a:uFill>
              <a:latin typeface="Arial"/>
            </a:endParaRPr>
          </a:p>
          <a:p>
            <a:pPr marL="343080" indent="-342720" eaLnBrk="1" fontAlgn="auto" hangingPunct="1">
              <a:lnSpc>
                <a:spcPct val="90000"/>
              </a:lnSpc>
              <a:spcBef>
                <a:spcPct val="20000"/>
              </a:spcBef>
              <a:spcAft>
                <a:spcPts val="0"/>
              </a:spcAft>
              <a:buFontTx/>
              <a:buBlip>
                <a:blip r:embed="rId2"/>
              </a:buBlip>
            </a:pPr>
            <a:r>
              <a:rPr lang="en-GB" altLang="ja-JP" sz="1600" spc="-1" dirty="0" smtClean="0">
                <a:solidFill>
                  <a:srgbClr val="000000"/>
                </a:solidFill>
                <a:uFill>
                  <a:solidFill>
                    <a:srgbClr val="FFFFFF"/>
                  </a:solidFill>
                </a:uFill>
                <a:latin typeface="Arial"/>
              </a:rPr>
              <a:t>The following slides include information and action to SA on </a:t>
            </a:r>
          </a:p>
          <a:p>
            <a:pPr marL="800280" lvl="1" indent="-342720" eaLnBrk="1" fontAlgn="auto" hangingPunct="1">
              <a:lnSpc>
                <a:spcPct val="90000"/>
              </a:lnSpc>
              <a:spcBef>
                <a:spcPct val="20000"/>
              </a:spcBef>
              <a:spcAft>
                <a:spcPts val="0"/>
              </a:spcAft>
              <a:buFontTx/>
              <a:buBlip>
                <a:blip r:embed="rId2"/>
              </a:buBlip>
            </a:pPr>
            <a:r>
              <a:rPr lang="en-GB" altLang="ja-JP" sz="1600" spc="-1" dirty="0" smtClean="0">
                <a:solidFill>
                  <a:srgbClr val="000000"/>
                </a:solidFill>
                <a:uFill>
                  <a:solidFill>
                    <a:srgbClr val="FFFFFF"/>
                  </a:solidFill>
                </a:uFill>
                <a:latin typeface="Arial"/>
              </a:rPr>
              <a:t>Incoming LS from ETSI NGP</a:t>
            </a:r>
          </a:p>
          <a:p>
            <a:pPr marL="800280" lvl="1" indent="-342720" eaLnBrk="1" fontAlgn="auto" hangingPunct="1">
              <a:lnSpc>
                <a:spcPct val="90000"/>
              </a:lnSpc>
              <a:spcBef>
                <a:spcPct val="20000"/>
              </a:spcBef>
              <a:spcAft>
                <a:spcPts val="0"/>
              </a:spcAft>
              <a:buFontTx/>
              <a:buBlip>
                <a:blip r:embed="rId2"/>
              </a:buBlip>
            </a:pPr>
            <a:r>
              <a:rPr lang="en-GB" altLang="ja-JP" sz="1600" spc="-1" dirty="0">
                <a:solidFill>
                  <a:srgbClr val="000000"/>
                </a:solidFill>
                <a:uFill>
                  <a:solidFill>
                    <a:srgbClr val="FFFFFF"/>
                  </a:solidFill>
                </a:uFill>
                <a:latin typeface="Arial"/>
              </a:rPr>
              <a:t>SA / SA6 need to decide how to handle the </a:t>
            </a:r>
            <a:r>
              <a:rPr lang="en-GB" altLang="ja-JP" sz="1600" spc="-1" dirty="0" smtClean="0">
                <a:solidFill>
                  <a:srgbClr val="000000"/>
                </a:solidFill>
                <a:uFill>
                  <a:solidFill>
                    <a:srgbClr val="FFFFFF"/>
                  </a:solidFill>
                </a:uFill>
                <a:latin typeface="Arial"/>
              </a:rPr>
              <a:t>requirements of </a:t>
            </a:r>
            <a:r>
              <a:rPr lang="en-GB" altLang="ja-JP" sz="1600" spc="-1" dirty="0">
                <a:solidFill>
                  <a:srgbClr val="000000"/>
                </a:solidFill>
                <a:uFill>
                  <a:solidFill>
                    <a:srgbClr val="FFFFFF"/>
                  </a:solidFill>
                </a:uFill>
                <a:latin typeface="Arial"/>
              </a:rPr>
              <a:t>Mission Critical </a:t>
            </a:r>
            <a:r>
              <a:rPr lang="en-GB" altLang="ja-JP" sz="1600" spc="-1" dirty="0" smtClean="0">
                <a:solidFill>
                  <a:srgbClr val="000000"/>
                </a:solidFill>
                <a:uFill>
                  <a:solidFill>
                    <a:srgbClr val="FFFFFF"/>
                  </a:solidFill>
                </a:uFill>
                <a:latin typeface="Arial"/>
              </a:rPr>
              <a:t>Work which </a:t>
            </a:r>
            <a:r>
              <a:rPr lang="en-GB" altLang="ja-JP" sz="1600" spc="-1" dirty="0">
                <a:solidFill>
                  <a:srgbClr val="000000"/>
                </a:solidFill>
                <a:uFill>
                  <a:solidFill>
                    <a:srgbClr val="FFFFFF"/>
                  </a:solidFill>
                </a:uFill>
                <a:latin typeface="Arial"/>
              </a:rPr>
              <a:t>were not done in CT in </a:t>
            </a:r>
            <a:r>
              <a:rPr lang="en-GB" altLang="ja-JP" sz="1600" spc="-1" dirty="0" smtClean="0">
                <a:solidFill>
                  <a:srgbClr val="000000"/>
                </a:solidFill>
                <a:uFill>
                  <a:solidFill>
                    <a:srgbClr val="FFFFFF"/>
                  </a:solidFill>
                </a:uFill>
                <a:latin typeface="Arial"/>
              </a:rPr>
              <a:t>Rel-14</a:t>
            </a:r>
            <a:endParaRPr lang="en-GB" altLang="ja-JP" sz="1600" spc="-1" dirty="0" smtClean="0">
              <a:solidFill>
                <a:srgbClr val="000000"/>
              </a:solidFill>
              <a:uFill>
                <a:solidFill>
                  <a:srgbClr val="FFFFFF"/>
                </a:solidFill>
              </a:uFill>
              <a:latin typeface="Arial"/>
            </a:endParaRPr>
          </a:p>
          <a:p>
            <a:pPr marL="343080" indent="-342720" eaLnBrk="1" fontAlgn="auto" hangingPunct="1">
              <a:lnSpc>
                <a:spcPct val="90000"/>
              </a:lnSpc>
              <a:spcBef>
                <a:spcPct val="20000"/>
              </a:spcBef>
              <a:spcAft>
                <a:spcPts val="0"/>
              </a:spcAft>
              <a:buFontTx/>
              <a:buBlip>
                <a:blip r:embed="rId2"/>
              </a:buBlip>
            </a:pPr>
            <a:endParaRPr lang="en-GB" altLang="ja-JP" sz="1600" spc="-1" dirty="0" smtClean="0">
              <a:solidFill>
                <a:srgbClr val="000000"/>
              </a:solidFill>
              <a:uFill>
                <a:solidFill>
                  <a:srgbClr val="FFFFFF"/>
                </a:solidFill>
              </a:uFill>
              <a:latin typeface="Arial"/>
            </a:endParaRPr>
          </a:p>
        </p:txBody>
      </p:sp>
    </p:spTree>
    <p:extLst>
      <p:ext uri="{BB962C8B-B14F-4D97-AF65-F5344CB8AC3E}">
        <p14:creationId xmlns:p14="http://schemas.microsoft.com/office/powerpoint/2010/main" val="30314649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p:nvPr>
        </p:nvSpPr>
        <p:spPr/>
        <p:txBody>
          <a:bodyPr/>
          <a:lstStyle/>
          <a:p>
            <a:pPr algn="ctr" rtl="0"/>
            <a:r>
              <a:rPr lang="en-US" sz="3200" kern="1200" spc="-1" dirty="0" smtClean="0">
                <a:solidFill>
                  <a:srgbClr val="FF0000"/>
                </a:solidFill>
                <a:uFill>
                  <a:solidFill>
                    <a:srgbClr val="FFFFFF"/>
                  </a:solidFill>
                </a:uFill>
                <a:latin typeface="Arial"/>
                <a:ea typeface="+mn-ea"/>
                <a:cs typeface="+mn-cs"/>
              </a:rPr>
              <a:t>Incoming LS from ETSI ISG NGP</a:t>
            </a:r>
            <a:endParaRPr lang="en-US" sz="3200" kern="1200" spc="-1" dirty="0">
              <a:solidFill>
                <a:srgbClr val="FF0000"/>
              </a:solidFill>
              <a:uFill>
                <a:solidFill>
                  <a:srgbClr val="FFFFFF"/>
                </a:solidFill>
              </a:uFill>
              <a:latin typeface="Arial"/>
              <a:ea typeface="+mn-ea"/>
              <a:cs typeface="+mn-cs"/>
            </a:endParaRPr>
          </a:p>
        </p:txBody>
      </p:sp>
      <p:sp>
        <p:nvSpPr>
          <p:cNvPr id="4" name="PlaceHolder 4"/>
          <p:cNvSpPr>
            <a:spLocks noGrp="1"/>
          </p:cNvSpPr>
          <p:nvPr>
            <p:ph type="sldNum"/>
          </p:nvPr>
        </p:nvSpPr>
        <p:spPr>
          <a:xfrm>
            <a:off x="8558280" y="6483240"/>
            <a:ext cx="394920" cy="221760"/>
          </a:xfrm>
          <a:prstGeom prst="rect">
            <a:avLst/>
          </a:prstGeom>
        </p:spPr>
        <p:txBody>
          <a:bodyPr/>
          <a:lstStyle/>
          <a:p>
            <a:fld id="{404CBDD9-1453-49B4-ADDE-5E5FC2A17FE0}" type="slidenum">
              <a:rPr lang="en-US" sz="1100" spc="-1">
                <a:solidFill>
                  <a:srgbClr val="FFFFFF"/>
                </a:solidFill>
                <a:uFill>
                  <a:solidFill>
                    <a:srgbClr val="FFFFFF"/>
                  </a:solidFill>
                </a:uFill>
                <a:latin typeface="Arial"/>
                <a:ea typeface="MS PGothic"/>
              </a:rPr>
              <a:pPr/>
              <a:t>14</a:t>
            </a:fld>
            <a:endParaRPr lang="en-US" sz="1400" spc="-1" dirty="0">
              <a:solidFill>
                <a:srgbClr val="000000"/>
              </a:solidFill>
              <a:uFill>
                <a:solidFill>
                  <a:srgbClr val="FFFFFF"/>
                </a:solidFill>
              </a:uFill>
              <a:latin typeface="Times New Roman"/>
            </a:endParaRPr>
          </a:p>
        </p:txBody>
      </p:sp>
      <p:sp>
        <p:nvSpPr>
          <p:cNvPr id="5" name="Rectangle 3"/>
          <p:cNvSpPr txBox="1">
            <a:spLocks noChangeArrowheads="1"/>
          </p:cNvSpPr>
          <p:nvPr/>
        </p:nvSpPr>
        <p:spPr bwMode="auto">
          <a:xfrm>
            <a:off x="303213" y="1169988"/>
            <a:ext cx="8609012" cy="5473700"/>
          </a:xfrm>
          <a:prstGeom prst="rect">
            <a:avLst/>
          </a:prstGeom>
          <a:noFill/>
          <a:ln w="12700">
            <a:noFill/>
            <a:miter lim="800000"/>
            <a:headEnd/>
            <a:tailEnd/>
          </a:ln>
          <a:effectLst/>
        </p:spPr>
        <p:txBody>
          <a:bodyPr lIns="90488" tIns="44450" rIns="90488" bIns="44450"/>
          <a:lstStyle/>
          <a:p>
            <a:pPr marL="343080" indent="-342720" eaLnBrk="1" fontAlgn="auto" hangingPunct="1">
              <a:lnSpc>
                <a:spcPct val="90000"/>
              </a:lnSpc>
              <a:spcBef>
                <a:spcPct val="20000"/>
              </a:spcBef>
              <a:spcAft>
                <a:spcPts val="0"/>
              </a:spcAft>
              <a:buFontTx/>
              <a:buBlip>
                <a:blip r:embed="rId2"/>
              </a:buBlip>
            </a:pPr>
            <a:r>
              <a:rPr lang="en-GB" altLang="ja-JP" sz="1600" spc="-1" dirty="0" smtClean="0">
                <a:solidFill>
                  <a:srgbClr val="000000"/>
                </a:solidFill>
                <a:uFill>
                  <a:solidFill>
                    <a:srgbClr val="FFFFFF"/>
                  </a:solidFill>
                </a:uFill>
                <a:latin typeface="Arial"/>
              </a:rPr>
              <a:t>CT has discussed the incoming </a:t>
            </a:r>
            <a:r>
              <a:rPr lang="en-GB" altLang="ja-JP" sz="1600" spc="-1" smtClean="0">
                <a:solidFill>
                  <a:srgbClr val="000000"/>
                </a:solidFill>
                <a:uFill>
                  <a:solidFill>
                    <a:srgbClr val="FFFFFF"/>
                  </a:solidFill>
                </a:uFill>
                <a:latin typeface="Arial"/>
              </a:rPr>
              <a:t>LS from ETSI </a:t>
            </a:r>
            <a:r>
              <a:rPr lang="en-GB" altLang="ja-JP" sz="1600" spc="-1" dirty="0" smtClean="0">
                <a:solidFill>
                  <a:srgbClr val="000000"/>
                </a:solidFill>
                <a:uFill>
                  <a:solidFill>
                    <a:srgbClr val="FFFFFF"/>
                  </a:solidFill>
                </a:uFill>
                <a:latin typeface="Arial"/>
              </a:rPr>
              <a:t>ISG NGP (CP-171148), which is also received by RAN and SA. CT did not respond to the LS, but suggests that SA coordinates a common reply from 3GPP.</a:t>
            </a:r>
          </a:p>
          <a:p>
            <a:pPr marL="343080" indent="-342720" eaLnBrk="1" fontAlgn="auto" hangingPunct="1">
              <a:lnSpc>
                <a:spcPct val="90000"/>
              </a:lnSpc>
              <a:spcBef>
                <a:spcPct val="20000"/>
              </a:spcBef>
              <a:spcAft>
                <a:spcPts val="0"/>
              </a:spcAft>
            </a:pPr>
            <a:endParaRPr lang="en-GB" altLang="ja-JP" sz="1600" spc="-1" dirty="0" smtClean="0">
              <a:solidFill>
                <a:srgbClr val="000000"/>
              </a:solidFill>
              <a:uFill>
                <a:solidFill>
                  <a:srgbClr val="FFFFFF"/>
                </a:solidFill>
              </a:uFill>
              <a:latin typeface="Arial"/>
            </a:endParaRPr>
          </a:p>
          <a:p>
            <a:pPr marL="343080" indent="-342720" eaLnBrk="1" fontAlgn="auto" hangingPunct="1">
              <a:lnSpc>
                <a:spcPct val="90000"/>
              </a:lnSpc>
              <a:spcBef>
                <a:spcPct val="20000"/>
              </a:spcBef>
              <a:spcAft>
                <a:spcPts val="0"/>
              </a:spcAft>
              <a:buFontTx/>
              <a:buBlip>
                <a:blip r:embed="rId2"/>
              </a:buBlip>
            </a:pPr>
            <a:r>
              <a:rPr lang="en-GB" altLang="ja-JP" sz="1600" spc="-1" dirty="0" smtClean="0">
                <a:solidFill>
                  <a:srgbClr val="000000"/>
                </a:solidFill>
                <a:uFill>
                  <a:solidFill>
                    <a:srgbClr val="FFFFFF"/>
                  </a:solidFill>
                </a:uFill>
                <a:latin typeface="Arial"/>
              </a:rPr>
              <a:t>Outcome of CT discussion of the LS</a:t>
            </a:r>
          </a:p>
          <a:p>
            <a:pPr marL="800280" lvl="1" indent="-342720" eaLnBrk="1" fontAlgn="auto" hangingPunct="1">
              <a:lnSpc>
                <a:spcPct val="90000"/>
              </a:lnSpc>
              <a:spcBef>
                <a:spcPct val="20000"/>
              </a:spcBef>
              <a:spcAft>
                <a:spcPts val="0"/>
              </a:spcAft>
              <a:buFontTx/>
              <a:buBlip>
                <a:blip r:embed="rId2"/>
              </a:buBlip>
            </a:pPr>
            <a:r>
              <a:rPr lang="en-GB" altLang="ja-JP" sz="1600" spc="-1" dirty="0" smtClean="0">
                <a:solidFill>
                  <a:srgbClr val="000000"/>
                </a:solidFill>
                <a:uFill>
                  <a:solidFill>
                    <a:srgbClr val="FFFFFF"/>
                  </a:solidFill>
                </a:uFill>
                <a:latin typeface="Arial"/>
              </a:rPr>
              <a:t>Due to short time-frame for 5G (i.e. Rel-16 and Rel-16) it seems not feasible that 3GPP CT takes over protocol requirements or related solutions directly from ETSI ISG NGP.</a:t>
            </a:r>
          </a:p>
          <a:p>
            <a:pPr marL="800280" lvl="1" indent="-342720" eaLnBrk="1" fontAlgn="auto" hangingPunct="1">
              <a:lnSpc>
                <a:spcPct val="90000"/>
              </a:lnSpc>
              <a:spcBef>
                <a:spcPct val="20000"/>
              </a:spcBef>
              <a:spcAft>
                <a:spcPts val="0"/>
              </a:spcAft>
              <a:buFontTx/>
              <a:buBlip>
                <a:blip r:embed="rId2"/>
              </a:buBlip>
            </a:pPr>
            <a:endParaRPr lang="en-GB" altLang="ja-JP" sz="1600" spc="-1" dirty="0" smtClean="0">
              <a:solidFill>
                <a:srgbClr val="000000"/>
              </a:solidFill>
              <a:uFill>
                <a:solidFill>
                  <a:srgbClr val="FFFFFF"/>
                </a:solidFill>
              </a:uFill>
              <a:latin typeface="Arial"/>
            </a:endParaRPr>
          </a:p>
          <a:p>
            <a:pPr marL="800280" lvl="1" indent="-342720" eaLnBrk="1" fontAlgn="auto" hangingPunct="1">
              <a:lnSpc>
                <a:spcPct val="90000"/>
              </a:lnSpc>
              <a:spcBef>
                <a:spcPct val="20000"/>
              </a:spcBef>
              <a:spcAft>
                <a:spcPts val="0"/>
              </a:spcAft>
              <a:buFontTx/>
              <a:buBlip>
                <a:blip r:embed="rId2"/>
              </a:buBlip>
            </a:pPr>
            <a:r>
              <a:rPr lang="en-GB" altLang="ja-JP" sz="1600" spc="-1" dirty="0" smtClean="0">
                <a:solidFill>
                  <a:srgbClr val="000000"/>
                </a:solidFill>
                <a:uFill>
                  <a:solidFill>
                    <a:srgbClr val="FFFFFF"/>
                  </a:solidFill>
                </a:uFill>
                <a:latin typeface="Arial"/>
              </a:rPr>
              <a:t>Within CT WGs protocol requirements for 5G are currently studied. ETSI ISG NGP member companies are invited to bring their input by means of company contributions during the next few months to the 3GPP CT WGs directly, if these requirements are directly related to the ongoing Rel-15/Rel-16 work.</a:t>
            </a:r>
          </a:p>
          <a:p>
            <a:pPr marL="800280" lvl="1" indent="-342720" eaLnBrk="1" fontAlgn="auto" hangingPunct="1">
              <a:lnSpc>
                <a:spcPct val="90000"/>
              </a:lnSpc>
              <a:spcBef>
                <a:spcPct val="20000"/>
              </a:spcBef>
              <a:spcAft>
                <a:spcPts val="0"/>
              </a:spcAft>
              <a:buFontTx/>
              <a:buBlip>
                <a:blip r:embed="rId2"/>
              </a:buBlip>
            </a:pPr>
            <a:endParaRPr lang="en-GB" altLang="ja-JP" sz="1600" spc="-1" dirty="0" smtClean="0">
              <a:solidFill>
                <a:srgbClr val="000000"/>
              </a:solidFill>
              <a:uFill>
                <a:solidFill>
                  <a:srgbClr val="FFFFFF"/>
                </a:solidFill>
              </a:uFill>
              <a:latin typeface="Arial"/>
            </a:endParaRPr>
          </a:p>
          <a:p>
            <a:pPr marL="800280" lvl="1" indent="-342720" eaLnBrk="1" fontAlgn="auto" hangingPunct="1">
              <a:lnSpc>
                <a:spcPct val="90000"/>
              </a:lnSpc>
              <a:spcBef>
                <a:spcPct val="20000"/>
              </a:spcBef>
              <a:spcAft>
                <a:spcPts val="0"/>
              </a:spcAft>
              <a:buFontTx/>
              <a:buBlip>
                <a:blip r:embed="rId2"/>
              </a:buBlip>
            </a:pPr>
            <a:r>
              <a:rPr lang="en-GB" altLang="ja-JP" sz="1600" spc="-1" dirty="0" smtClean="0">
                <a:solidFill>
                  <a:srgbClr val="000000"/>
                </a:solidFill>
                <a:uFill>
                  <a:solidFill>
                    <a:srgbClr val="FFFFFF"/>
                  </a:solidFill>
                </a:uFill>
                <a:latin typeface="Arial"/>
              </a:rPr>
              <a:t>3GPP would not like to initiate or coordinate communication between ETSI ISG NGP and IETF.</a:t>
            </a:r>
          </a:p>
          <a:p>
            <a:pPr marL="800280" lvl="1" indent="-342720" eaLnBrk="1" fontAlgn="auto" hangingPunct="1">
              <a:lnSpc>
                <a:spcPct val="90000"/>
              </a:lnSpc>
              <a:spcBef>
                <a:spcPct val="20000"/>
              </a:spcBef>
              <a:spcAft>
                <a:spcPts val="0"/>
              </a:spcAft>
              <a:buFontTx/>
              <a:buBlip>
                <a:blip r:embed="rId2"/>
              </a:buBlip>
            </a:pPr>
            <a:endParaRPr lang="en-GB" altLang="ja-JP" sz="1600" spc="-1" dirty="0" smtClean="0">
              <a:solidFill>
                <a:srgbClr val="000000"/>
              </a:solidFill>
              <a:uFill>
                <a:solidFill>
                  <a:srgbClr val="FFFFFF"/>
                </a:solidFill>
              </a:uFill>
              <a:latin typeface="Arial"/>
            </a:endParaRPr>
          </a:p>
          <a:p>
            <a:pPr marL="800280" lvl="1" indent="-342720" eaLnBrk="1" fontAlgn="auto" hangingPunct="1">
              <a:lnSpc>
                <a:spcPct val="90000"/>
              </a:lnSpc>
              <a:spcBef>
                <a:spcPct val="20000"/>
              </a:spcBef>
              <a:spcAft>
                <a:spcPts val="0"/>
              </a:spcAft>
              <a:buFontTx/>
              <a:buBlip>
                <a:blip r:embed="rId2"/>
              </a:buBlip>
            </a:pPr>
            <a:r>
              <a:rPr lang="en-GB" altLang="ja-JP" sz="1600" spc="-1" dirty="0" smtClean="0">
                <a:solidFill>
                  <a:srgbClr val="000000"/>
                </a:solidFill>
                <a:uFill>
                  <a:solidFill>
                    <a:srgbClr val="FFFFFF"/>
                  </a:solidFill>
                </a:uFill>
                <a:latin typeface="Arial"/>
              </a:rPr>
              <a:t>Many issues raised by the LS are already covered by the existing 3GPP (CT) processes and the related ongoing work.</a:t>
            </a:r>
          </a:p>
          <a:p>
            <a:pPr marL="800280" lvl="1" indent="-342720" eaLnBrk="1" fontAlgn="auto" hangingPunct="1">
              <a:lnSpc>
                <a:spcPct val="90000"/>
              </a:lnSpc>
              <a:spcBef>
                <a:spcPct val="20000"/>
              </a:spcBef>
              <a:spcAft>
                <a:spcPts val="0"/>
              </a:spcAft>
              <a:buFontTx/>
              <a:buBlip>
                <a:blip r:embed="rId2"/>
              </a:buBlip>
            </a:pPr>
            <a:endParaRPr lang="en-GB" altLang="ja-JP" sz="1600" spc="-1" dirty="0" smtClean="0">
              <a:solidFill>
                <a:srgbClr val="000000"/>
              </a:solidFill>
              <a:uFill>
                <a:solidFill>
                  <a:srgbClr val="FFFFFF"/>
                </a:solidFill>
              </a:uFill>
              <a:latin typeface="Arial"/>
            </a:endParaRPr>
          </a:p>
          <a:p>
            <a:pPr marL="800280" lvl="1" indent="-342720" eaLnBrk="1" fontAlgn="auto" hangingPunct="1">
              <a:lnSpc>
                <a:spcPct val="90000"/>
              </a:lnSpc>
              <a:spcBef>
                <a:spcPct val="20000"/>
              </a:spcBef>
              <a:spcAft>
                <a:spcPts val="0"/>
              </a:spcAft>
              <a:buFontTx/>
              <a:buBlip>
                <a:blip r:embed="rId2"/>
              </a:buBlip>
            </a:pPr>
            <a:r>
              <a:rPr lang="en-GB" altLang="ja-JP" sz="1600" spc="-1" dirty="0" smtClean="0">
                <a:solidFill>
                  <a:srgbClr val="000000"/>
                </a:solidFill>
                <a:uFill>
                  <a:solidFill>
                    <a:srgbClr val="FFFFFF"/>
                  </a:solidFill>
                </a:uFill>
                <a:latin typeface="Arial"/>
              </a:rPr>
              <a:t>Long term collaboration on the finding of ETSI ISG NGP is desirable.</a:t>
            </a:r>
          </a:p>
        </p:txBody>
      </p:sp>
    </p:spTree>
    <p:extLst>
      <p:ext uri="{BB962C8B-B14F-4D97-AF65-F5344CB8AC3E}">
        <p14:creationId xmlns:p14="http://schemas.microsoft.com/office/powerpoint/2010/main" val="24261748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14737" y="2066925"/>
            <a:ext cx="7772400" cy="1362075"/>
          </a:xfrm>
        </p:spPr>
        <p:txBody>
          <a:bodyPr/>
          <a:lstStyle/>
          <a:p>
            <a:pPr algn="ctr"/>
            <a:r>
              <a:rPr lang="fi-FI" altLang="de-DE" dirty="0">
                <a:solidFill>
                  <a:srgbClr val="FF3300"/>
                </a:solidFill>
                <a:cs typeface="Arial" charset="0"/>
              </a:rPr>
              <a:t>TSG </a:t>
            </a:r>
            <a:r>
              <a:rPr lang="fi-FI" altLang="de-DE" dirty="0" smtClean="0">
                <a:solidFill>
                  <a:srgbClr val="FF3300"/>
                </a:solidFill>
                <a:cs typeface="Arial" charset="0"/>
              </a:rPr>
              <a:t>SA#75</a:t>
            </a:r>
            <a:br>
              <a:rPr lang="fi-FI" altLang="de-DE" dirty="0" smtClean="0">
                <a:solidFill>
                  <a:srgbClr val="FF3300"/>
                </a:solidFill>
                <a:cs typeface="Arial" charset="0"/>
              </a:rPr>
            </a:br>
            <a:r>
              <a:rPr lang="fi-FI" altLang="de-DE" sz="2400" dirty="0" smtClean="0">
                <a:solidFill>
                  <a:srgbClr val="FF3300"/>
                </a:solidFill>
                <a:cs typeface="Arial" charset="0"/>
              </a:rPr>
              <a:t>(no report)</a:t>
            </a:r>
            <a:endParaRPr lang="fr-FR" sz="2400" dirty="0"/>
          </a:p>
        </p:txBody>
      </p:sp>
    </p:spTree>
    <p:extLst>
      <p:ext uri="{BB962C8B-B14F-4D97-AF65-F5344CB8AC3E}">
        <p14:creationId xmlns:p14="http://schemas.microsoft.com/office/powerpoint/2010/main" val="10337190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 name="Picture 8"/>
          <p:cNvPicPr/>
          <p:nvPr/>
        </p:nvPicPr>
        <p:blipFill>
          <a:blip r:embed="rId2"/>
          <a:stretch/>
        </p:blipFill>
        <p:spPr>
          <a:xfrm>
            <a:off x="2614680" y="2716200"/>
            <a:ext cx="4290480" cy="3420720"/>
          </a:xfrm>
          <a:prstGeom prst="rect">
            <a:avLst/>
          </a:prstGeom>
          <a:ln>
            <a:noFill/>
          </a:ln>
        </p:spPr>
      </p:pic>
      <p:sp>
        <p:nvSpPr>
          <p:cNvPr id="338" name="TextShape 1"/>
          <p:cNvSpPr txBox="1"/>
          <p:nvPr/>
        </p:nvSpPr>
        <p:spPr>
          <a:xfrm>
            <a:off x="2033640" y="243000"/>
            <a:ext cx="5231880" cy="1142640"/>
          </a:xfrm>
          <a:prstGeom prst="rect">
            <a:avLst/>
          </a:prstGeom>
          <a:noFill/>
          <a:ln>
            <a:noFill/>
          </a:ln>
        </p:spPr>
        <p:txBody>
          <a:bodyPr anchor="ctr"/>
          <a:lstStyle/>
          <a:p>
            <a:pPr algn="ctr">
              <a:lnSpc>
                <a:spcPct val="100000"/>
              </a:lnSpc>
            </a:pPr>
            <a:r>
              <a:rPr lang="en-US" sz="4400" b="0" strike="noStrike" spc="-1">
                <a:solidFill>
                  <a:srgbClr val="FF0000"/>
                </a:solidFill>
                <a:uFill>
                  <a:solidFill>
                    <a:srgbClr val="FFFFFF"/>
                  </a:solidFill>
                </a:uFill>
                <a:latin typeface="Calibri"/>
              </a:rPr>
              <a:t>Thank  You</a:t>
            </a:r>
            <a:endParaRPr lang="en-US" sz="1000" b="0" strike="noStrike" spc="-1">
              <a:solidFill>
                <a:srgbClr val="000000"/>
              </a:solidFill>
              <a:uFill>
                <a:solidFill>
                  <a:srgbClr val="FFFFFF"/>
                </a:solidFill>
              </a:uFill>
              <a:latin typeface="Arial"/>
            </a:endParaRPr>
          </a:p>
        </p:txBody>
      </p:sp>
      <p:sp>
        <p:nvSpPr>
          <p:cNvPr id="339" name="CustomShape 2"/>
          <p:cNvSpPr/>
          <p:nvPr/>
        </p:nvSpPr>
        <p:spPr>
          <a:xfrm>
            <a:off x="4494240" y="1638360"/>
            <a:ext cx="183960" cy="366480"/>
          </a:xfrm>
          <a:prstGeom prst="rect">
            <a:avLst/>
          </a:prstGeom>
          <a:noFill/>
          <a:ln>
            <a:noFill/>
          </a:ln>
        </p:spPr>
        <p:style>
          <a:lnRef idx="0">
            <a:scrgbClr r="0" g="0" b="0"/>
          </a:lnRef>
          <a:fillRef idx="0">
            <a:scrgbClr r="0" g="0" b="0"/>
          </a:fillRef>
          <a:effectRef idx="0">
            <a:scrgbClr r="0" g="0" b="0"/>
          </a:effectRef>
          <a:fontRef idx="minor"/>
        </p:style>
      </p:sp>
      <p:sp>
        <p:nvSpPr>
          <p:cNvPr id="340" name="CustomShape 3"/>
          <p:cNvSpPr/>
          <p:nvPr/>
        </p:nvSpPr>
        <p:spPr>
          <a:xfrm>
            <a:off x="3268800" y="1405080"/>
            <a:ext cx="2914200" cy="1156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2800" b="1" strike="noStrike" spc="-1" dirty="0" smtClean="0">
                <a:solidFill>
                  <a:srgbClr val="000000"/>
                </a:solidFill>
                <a:uFill>
                  <a:solidFill>
                    <a:srgbClr val="FFFFFF"/>
                  </a:solidFill>
                </a:uFill>
                <a:latin typeface="Arial"/>
                <a:ea typeface="MS PGothic"/>
              </a:rPr>
              <a:t>Lionel Morand</a:t>
            </a:r>
          </a:p>
          <a:p>
            <a:pPr algn="ctr">
              <a:lnSpc>
                <a:spcPct val="100000"/>
              </a:lnSpc>
            </a:pPr>
            <a:r>
              <a:rPr lang="en-US" sz="1400" b="0" strike="noStrike" spc="-1" dirty="0" smtClean="0">
                <a:solidFill>
                  <a:srgbClr val="000000"/>
                </a:solidFill>
                <a:uFill>
                  <a:solidFill>
                    <a:srgbClr val="FFFFFF"/>
                  </a:solidFill>
                </a:uFill>
                <a:latin typeface="Arial"/>
                <a:ea typeface="MS PGothic"/>
              </a:rPr>
              <a:t>3GPP </a:t>
            </a:r>
            <a:r>
              <a:rPr lang="en-US" sz="1400" b="0" strike="noStrike" spc="-1" dirty="0">
                <a:solidFill>
                  <a:srgbClr val="000000"/>
                </a:solidFill>
                <a:uFill>
                  <a:solidFill>
                    <a:srgbClr val="FFFFFF"/>
                  </a:solidFill>
                </a:uFill>
                <a:latin typeface="Arial"/>
                <a:ea typeface="MS PGothic"/>
              </a:rPr>
              <a:t>TSG </a:t>
            </a:r>
            <a:r>
              <a:rPr lang="en-US" sz="1400" b="0" strike="noStrike" spc="-1" dirty="0" smtClean="0">
                <a:solidFill>
                  <a:srgbClr val="000000"/>
                </a:solidFill>
                <a:uFill>
                  <a:solidFill>
                    <a:srgbClr val="FFFFFF"/>
                  </a:solidFill>
                </a:uFill>
                <a:latin typeface="Arial"/>
                <a:ea typeface="MS PGothic"/>
              </a:rPr>
              <a:t>CT4 </a:t>
            </a:r>
            <a:r>
              <a:rPr lang="en-US" sz="1400" b="0" strike="noStrike" spc="-1" dirty="0">
                <a:solidFill>
                  <a:srgbClr val="000000"/>
                </a:solidFill>
                <a:uFill>
                  <a:solidFill>
                    <a:srgbClr val="FFFFFF"/>
                  </a:solidFill>
                </a:uFill>
                <a:latin typeface="Arial"/>
                <a:ea typeface="MS PGothic"/>
              </a:rPr>
              <a:t>chairman</a:t>
            </a:r>
            <a:endParaRPr lang="en-US" sz="1800" b="0" strike="noStrike" spc="-1" dirty="0">
              <a:solidFill>
                <a:srgbClr val="000000"/>
              </a:solidFill>
              <a:uFill>
                <a:solidFill>
                  <a:srgbClr val="FFFFFF"/>
                </a:solidFill>
              </a:uFill>
              <a:latin typeface="Arial"/>
            </a:endParaRPr>
          </a:p>
          <a:p>
            <a:pPr algn="ctr">
              <a:lnSpc>
                <a:spcPct val="100000"/>
              </a:lnSpc>
            </a:pPr>
            <a:r>
              <a:rPr lang="en-US" sz="1400" b="0" strike="noStrike" spc="-1" dirty="0" smtClean="0">
                <a:solidFill>
                  <a:srgbClr val="7F7F7F"/>
                </a:solidFill>
                <a:uFill>
                  <a:solidFill>
                    <a:srgbClr val="FFFFFF"/>
                  </a:solidFill>
                </a:uFill>
                <a:latin typeface="Arial"/>
                <a:ea typeface="MS PGothic"/>
              </a:rPr>
              <a:t>+33 6 07 75 89 36</a:t>
            </a:r>
          </a:p>
          <a:p>
            <a:pPr algn="ctr">
              <a:lnSpc>
                <a:spcPct val="100000"/>
              </a:lnSpc>
            </a:pPr>
            <a:r>
              <a:rPr lang="en-US" sz="1400" b="0" strike="noStrike" spc="-1" dirty="0" smtClean="0">
                <a:solidFill>
                  <a:srgbClr val="7F7F7F"/>
                </a:solidFill>
                <a:uFill>
                  <a:solidFill>
                    <a:srgbClr val="FFFFFF"/>
                  </a:solidFill>
                </a:uFill>
                <a:latin typeface="Arial"/>
                <a:ea typeface="MS PGothic"/>
              </a:rPr>
              <a:t>lionel.morand@orange.com</a:t>
            </a:r>
            <a:endParaRPr lang="en-US" sz="1800" b="0" strike="noStrike" spc="-1" dirty="0">
              <a:solidFill>
                <a:srgbClr val="000000"/>
              </a:solidFill>
              <a:uFill>
                <a:solidFill>
                  <a:srgbClr val="FFFFFF"/>
                </a:solidFill>
              </a:uFill>
              <a:latin typeface="Arial"/>
            </a:endParaRPr>
          </a:p>
        </p:txBody>
      </p:sp>
      <p:sp>
        <p:nvSpPr>
          <p:cNvPr id="6"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16</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16234991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14737" y="2066925"/>
            <a:ext cx="7772400" cy="1362075"/>
          </a:xfrm>
        </p:spPr>
        <p:txBody>
          <a:bodyPr/>
          <a:lstStyle/>
          <a:p>
            <a:pPr algn="ctr"/>
            <a:r>
              <a:rPr lang="fi-FI" altLang="de-DE" dirty="0">
                <a:solidFill>
                  <a:srgbClr val="FF3300"/>
                </a:solidFill>
                <a:cs typeface="Arial" charset="0"/>
              </a:rPr>
              <a:t>TSG </a:t>
            </a:r>
            <a:r>
              <a:rPr lang="fi-FI" altLang="de-DE" dirty="0" smtClean="0">
                <a:solidFill>
                  <a:srgbClr val="FF3300"/>
                </a:solidFill>
                <a:cs typeface="Arial" charset="0"/>
              </a:rPr>
              <a:t>CT#76</a:t>
            </a:r>
            <a:endParaRPr lang="fr-FR" dirty="0"/>
          </a:p>
        </p:txBody>
      </p:sp>
    </p:spTree>
    <p:extLst>
      <p:ext uri="{BB962C8B-B14F-4D97-AF65-F5344CB8AC3E}">
        <p14:creationId xmlns:p14="http://schemas.microsoft.com/office/powerpoint/2010/main" val="6430436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idx="4294967295"/>
          </p:nvPr>
        </p:nvSpPr>
        <p:spPr>
          <a:xfrm>
            <a:off x="0" y="284163"/>
            <a:ext cx="6834188" cy="1143000"/>
          </a:xfrm>
        </p:spPr>
        <p:txBody>
          <a:bodyPr/>
          <a:lstStyle/>
          <a:p>
            <a:pPr eaLnBrk="1" hangingPunct="1"/>
            <a:r>
              <a:rPr lang="en-US" altLang="ja-JP" smtClean="0">
                <a:latin typeface="Arial" charset="0"/>
                <a:ea typeface="MS PGothic" pitchFamily="34" charset="-128"/>
                <a:cs typeface="Arial" charset="0"/>
              </a:rPr>
              <a:t>TSG CT </a:t>
            </a:r>
            <a:r>
              <a:rPr lang="en-GB" altLang="ja-JP" smtClean="0">
                <a:latin typeface="Arial" charset="0"/>
                <a:ea typeface="MS PGothic" pitchFamily="34" charset="-128"/>
                <a:cs typeface="Arial" charset="0"/>
              </a:rPr>
              <a:t>Organisation </a:t>
            </a:r>
          </a:p>
        </p:txBody>
      </p:sp>
      <p:sp>
        <p:nvSpPr>
          <p:cNvPr id="4099" name="Content Placeholder 2"/>
          <p:cNvSpPr txBox="1">
            <a:spLocks/>
          </p:cNvSpPr>
          <p:nvPr/>
        </p:nvSpPr>
        <p:spPr bwMode="auto">
          <a:xfrm>
            <a:off x="3900488" y="1385888"/>
            <a:ext cx="5243512" cy="529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20000"/>
              </a:spcBef>
              <a:buFontTx/>
              <a:buBlip>
                <a:blip r:embed="rId3"/>
              </a:buBlip>
              <a:defRPr/>
            </a:pPr>
            <a:r>
              <a:rPr lang="en-US" altLang="ja-JP" sz="1600" dirty="0" smtClean="0">
                <a:latin typeface="Arial" pitchFamily="34" charset="0"/>
                <a:ea typeface="MS PGothic" pitchFamily="34" charset="-128"/>
                <a:cs typeface="Arial" pitchFamily="34" charset="0"/>
              </a:rPr>
              <a:t>TSG CT WG officials are:</a:t>
            </a:r>
          </a:p>
          <a:p>
            <a:pPr lvl="1" eaLnBrk="1" hangingPunct="1">
              <a:spcBef>
                <a:spcPct val="20000"/>
              </a:spcBef>
              <a:buClr>
                <a:srgbClr val="C00000"/>
              </a:buClr>
              <a:buFont typeface="Arial" charset="0"/>
              <a:buChar char="•"/>
              <a:tabLst>
                <a:tab pos="2170113" algn="l"/>
              </a:tabLst>
              <a:defRPr/>
            </a:pPr>
            <a:r>
              <a:rPr lang="en-GB" altLang="ja-JP" sz="1400" dirty="0" smtClean="0">
                <a:latin typeface="Arial" pitchFamily="34" charset="0"/>
                <a:ea typeface="MS PGothic" pitchFamily="34" charset="-128"/>
                <a:cs typeface="Arial" pitchFamily="34" charset="0"/>
              </a:rPr>
              <a:t>TSG CT WG1:</a:t>
            </a:r>
          </a:p>
          <a:p>
            <a:pPr lvl="2" eaLnBrk="1" hangingPunct="1">
              <a:spcBef>
                <a:spcPct val="20000"/>
              </a:spcBef>
              <a:buFont typeface="Arial" charset="0"/>
              <a:buChar char="•"/>
              <a:tabLst>
                <a:tab pos="2170113" algn="l"/>
              </a:tabLst>
              <a:defRPr/>
            </a:pPr>
            <a:r>
              <a:rPr lang="da-DK" altLang="ja-JP" sz="1200" dirty="0" smtClean="0">
                <a:latin typeface="Arial" pitchFamily="34" charset="0"/>
                <a:ea typeface="MS PGothic" pitchFamily="34" charset="-128"/>
                <a:cs typeface="Arial" pitchFamily="34" charset="0"/>
              </a:rPr>
              <a:t>Chairman: 	</a:t>
            </a:r>
            <a:r>
              <a:rPr lang="da-DK" altLang="ja-JP" sz="1200" dirty="0" smtClean="0">
                <a:solidFill>
                  <a:srgbClr val="0000FF"/>
                </a:solidFill>
                <a:latin typeface="Arial" pitchFamily="34" charset="0"/>
                <a:ea typeface="MS PGothic" pitchFamily="34" charset="-128"/>
                <a:cs typeface="Arial" pitchFamily="34" charset="0"/>
              </a:rPr>
              <a:t>Atle Monrad </a:t>
            </a:r>
            <a:r>
              <a:rPr lang="da-DK" altLang="ja-JP" sz="1200" dirty="0" smtClean="0">
                <a:latin typeface="Arial" pitchFamily="34" charset="0"/>
                <a:ea typeface="MS PGothic" pitchFamily="34" charset="-128"/>
                <a:cs typeface="Arial" pitchFamily="34" charset="0"/>
              </a:rPr>
              <a:t>(Ericcson/ETSI)</a:t>
            </a:r>
          </a:p>
          <a:p>
            <a:pPr lvl="2" eaLnBrk="1" hangingPunct="1">
              <a:spcBef>
                <a:spcPct val="20000"/>
              </a:spcBef>
              <a:buFont typeface="Arial" charset="0"/>
              <a:buChar char="•"/>
              <a:tabLst>
                <a:tab pos="2170113" algn="l"/>
              </a:tabLst>
              <a:defRPr/>
            </a:pPr>
            <a:r>
              <a:rPr lang="da-DK" altLang="ja-JP" sz="1200" dirty="0" smtClean="0">
                <a:latin typeface="Arial" pitchFamily="34" charset="0"/>
                <a:ea typeface="MS PGothic" pitchFamily="34" charset="-128"/>
                <a:cs typeface="Arial" pitchFamily="34" charset="0"/>
              </a:rPr>
              <a:t>Vice chairs:	</a:t>
            </a:r>
            <a:r>
              <a:rPr lang="da-DK" altLang="ja-JP" sz="1200" dirty="0" smtClean="0">
                <a:solidFill>
                  <a:srgbClr val="FF0000"/>
                </a:solidFill>
                <a:latin typeface="Arial" pitchFamily="34" charset="0"/>
                <a:ea typeface="MS PGothic" pitchFamily="34" charset="-128"/>
                <a:cs typeface="Arial" pitchFamily="34" charset="0"/>
              </a:rPr>
              <a:t>Peter Leis</a:t>
            </a:r>
            <a:r>
              <a:rPr lang="da-DK" altLang="ja-JP" sz="1200" dirty="0" smtClean="0">
                <a:latin typeface="Arial" pitchFamily="34" charset="0"/>
                <a:ea typeface="MS PGothic" pitchFamily="34" charset="-128"/>
                <a:cs typeface="Arial" pitchFamily="34" charset="0"/>
              </a:rPr>
              <a:t> (Nokia Networks / ETSI) </a:t>
            </a:r>
            <a:br>
              <a:rPr lang="da-DK" altLang="ja-JP" sz="1200" dirty="0" smtClean="0">
                <a:latin typeface="Arial" pitchFamily="34" charset="0"/>
                <a:ea typeface="MS PGothic" pitchFamily="34" charset="-128"/>
                <a:cs typeface="Arial" pitchFamily="34" charset="0"/>
              </a:rPr>
            </a:br>
            <a:r>
              <a:rPr lang="da-DK" altLang="ja-JP" sz="1200" dirty="0" smtClean="0">
                <a:latin typeface="Arial" pitchFamily="34" charset="0"/>
                <a:ea typeface="MS PGothic" pitchFamily="34" charset="-128"/>
                <a:cs typeface="Arial" pitchFamily="34" charset="0"/>
              </a:rPr>
              <a:t>                 	</a:t>
            </a:r>
            <a:r>
              <a:rPr lang="da-DK" altLang="ja-JP" sz="1200" dirty="0" smtClean="0">
                <a:solidFill>
                  <a:srgbClr val="FF0000"/>
                </a:solidFill>
                <a:latin typeface="Arial" pitchFamily="34" charset="0"/>
                <a:ea typeface="MS PGothic" pitchFamily="34" charset="-128"/>
                <a:cs typeface="Arial" pitchFamily="34" charset="0"/>
              </a:rPr>
              <a:t>Chen-Ho</a:t>
            </a:r>
            <a:r>
              <a:rPr lang="da-DK" altLang="ja-JP" sz="1200" dirty="0" smtClean="0">
                <a:latin typeface="Arial" pitchFamily="34" charset="0"/>
                <a:ea typeface="MS PGothic" pitchFamily="34" charset="-128"/>
                <a:cs typeface="Arial" pitchFamily="34" charset="0"/>
              </a:rPr>
              <a:t> Chin (Intel / ETSI)</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MCC support: 	Frederic Firmin</a:t>
            </a:r>
          </a:p>
          <a:p>
            <a:pPr lvl="1" eaLnBrk="1" hangingPunct="1">
              <a:spcBef>
                <a:spcPct val="20000"/>
              </a:spcBef>
              <a:buClr>
                <a:srgbClr val="C00000"/>
              </a:buClr>
              <a:buFont typeface="Arial" charset="0"/>
              <a:buChar char="•"/>
              <a:tabLst>
                <a:tab pos="2170113" algn="l"/>
              </a:tabLst>
              <a:defRPr/>
            </a:pPr>
            <a:r>
              <a:rPr lang="en-GB" altLang="ja-JP" sz="1400" dirty="0" smtClean="0">
                <a:latin typeface="Arial" pitchFamily="34" charset="0"/>
                <a:ea typeface="MS PGothic" pitchFamily="34" charset="-128"/>
                <a:cs typeface="Arial" pitchFamily="34" charset="0"/>
              </a:rPr>
              <a:t>TSG CT WG3:</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Chairman: 	</a:t>
            </a:r>
            <a:r>
              <a:rPr lang="en-GB" altLang="ja-JP" sz="1200" dirty="0" err="1" smtClean="0">
                <a:solidFill>
                  <a:srgbClr val="FF0000"/>
                </a:solidFill>
                <a:latin typeface="Arial" pitchFamily="34" charset="0"/>
                <a:ea typeface="MS PGothic" pitchFamily="34" charset="-128"/>
                <a:cs typeface="Arial" pitchFamily="34" charset="0"/>
              </a:rPr>
              <a:t>Weihua</a:t>
            </a:r>
            <a:r>
              <a:rPr lang="en-GB" altLang="ja-JP" sz="1200" dirty="0" smtClean="0">
                <a:solidFill>
                  <a:srgbClr val="FF0000"/>
                </a:solidFill>
                <a:latin typeface="Arial" pitchFamily="34" charset="0"/>
                <a:ea typeface="MS PGothic" pitchFamily="34" charset="-128"/>
                <a:cs typeface="Arial" pitchFamily="34" charset="0"/>
              </a:rPr>
              <a:t> </a:t>
            </a:r>
            <a:r>
              <a:rPr lang="en-GB" altLang="ja-JP" sz="1200" dirty="0" err="1" smtClean="0">
                <a:solidFill>
                  <a:srgbClr val="FF0000"/>
                </a:solidFill>
                <a:latin typeface="Arial" pitchFamily="34" charset="0"/>
                <a:ea typeface="MS PGothic" pitchFamily="34" charset="-128"/>
                <a:cs typeface="Arial" pitchFamily="34" charset="0"/>
              </a:rPr>
              <a:t>Qiao</a:t>
            </a:r>
            <a:r>
              <a:rPr lang="en-GB" altLang="ja-JP" sz="1200" dirty="0" smtClean="0">
                <a:solidFill>
                  <a:srgbClr val="FF0000"/>
                </a:solidFill>
                <a:latin typeface="Arial" pitchFamily="34" charset="0"/>
                <a:ea typeface="MS PGothic" pitchFamily="34" charset="-128"/>
                <a:cs typeface="Arial" pitchFamily="34" charset="0"/>
              </a:rPr>
              <a:t> </a:t>
            </a:r>
            <a:r>
              <a:rPr lang="en-GB" altLang="ja-JP" sz="1200" dirty="0" smtClean="0">
                <a:latin typeface="Arial" pitchFamily="34" charset="0"/>
                <a:ea typeface="MS PGothic" pitchFamily="34" charset="-128"/>
                <a:cs typeface="Arial" pitchFamily="34" charset="0"/>
              </a:rPr>
              <a:t>(Huawei / CCSA)</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Vice chairs: 	</a:t>
            </a:r>
            <a:r>
              <a:rPr lang="nb-NO" altLang="ja-JP" sz="1200" dirty="0" smtClean="0">
                <a:solidFill>
                  <a:srgbClr val="FF0000"/>
                </a:solidFill>
                <a:latin typeface="Arial" pitchFamily="34" charset="0"/>
                <a:ea typeface="MS PGothic" pitchFamily="34" charset="-128"/>
                <a:cs typeface="Arial" pitchFamily="34" charset="0"/>
              </a:rPr>
              <a:t>Kenjiro Arai </a:t>
            </a:r>
            <a:r>
              <a:rPr lang="nb-NO" altLang="ja-JP" sz="1200" dirty="0" smtClean="0">
                <a:latin typeface="Arial" pitchFamily="34" charset="0"/>
                <a:ea typeface="MS PGothic" pitchFamily="34" charset="-128"/>
                <a:cs typeface="Arial" pitchFamily="34" charset="0"/>
              </a:rPr>
              <a:t>(NTT / TTC)</a:t>
            </a:r>
          </a:p>
          <a:p>
            <a:pPr lvl="2" eaLnBrk="1" hangingPunct="1">
              <a:spcBef>
                <a:spcPct val="20000"/>
              </a:spcBef>
              <a:tabLst>
                <a:tab pos="2170113" algn="l"/>
              </a:tabLst>
              <a:defRPr/>
            </a:pPr>
            <a:r>
              <a:rPr lang="nb-NO" altLang="ja-JP" sz="1200" dirty="0" smtClean="0">
                <a:latin typeface="Arial" pitchFamily="34" charset="0"/>
                <a:ea typeface="MS PGothic" pitchFamily="34" charset="-128"/>
                <a:cs typeface="Arial" pitchFamily="34" charset="0"/>
              </a:rPr>
              <a:t>	                   	</a:t>
            </a:r>
            <a:r>
              <a:rPr lang="nb-NO" altLang="ja-JP" sz="1200" dirty="0" smtClean="0">
                <a:solidFill>
                  <a:srgbClr val="FF0000"/>
                </a:solidFill>
                <a:latin typeface="Arial" pitchFamily="34" charset="0"/>
                <a:ea typeface="MS PGothic" pitchFamily="34" charset="-128"/>
                <a:cs typeface="Arial" pitchFamily="34" charset="0"/>
              </a:rPr>
              <a:t>Susana Fernandez </a:t>
            </a:r>
            <a:r>
              <a:rPr lang="nb-NO" altLang="ja-JP" sz="1200" dirty="0" smtClean="0">
                <a:latin typeface="Arial" pitchFamily="34" charset="0"/>
                <a:ea typeface="MS PGothic" pitchFamily="34" charset="-128"/>
                <a:cs typeface="Arial" pitchFamily="34" charset="0"/>
              </a:rPr>
              <a:t>(Ericsson / ETSI)</a:t>
            </a:r>
            <a:endParaRPr lang="en-GB" altLang="ja-JP" sz="1200" dirty="0" smtClean="0">
              <a:latin typeface="Arial" pitchFamily="34" charset="0"/>
              <a:ea typeface="MS PGothic" pitchFamily="34" charset="-128"/>
              <a:cs typeface="Arial" pitchFamily="34" charset="0"/>
            </a:endParaRP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MCC support: 	Saurav Aurora</a:t>
            </a:r>
          </a:p>
          <a:p>
            <a:pPr lvl="1" eaLnBrk="1" hangingPunct="1">
              <a:spcBef>
                <a:spcPct val="20000"/>
              </a:spcBef>
              <a:buClr>
                <a:srgbClr val="FF3300"/>
              </a:buClr>
              <a:buFont typeface="Arial" charset="0"/>
              <a:buChar char="•"/>
              <a:tabLst>
                <a:tab pos="2170113" algn="l"/>
              </a:tabLst>
              <a:defRPr/>
            </a:pPr>
            <a:r>
              <a:rPr lang="en-GB" altLang="ja-JP" sz="1400" dirty="0" smtClean="0">
                <a:latin typeface="Arial" pitchFamily="34" charset="0"/>
                <a:ea typeface="MS PGothic" pitchFamily="34" charset="-128"/>
                <a:cs typeface="Arial" pitchFamily="34" charset="0"/>
              </a:rPr>
              <a:t>TSG CT WG4:</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Chairman: 	Lionel Morand (Orange / ETSI) </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Vice chairs: 	Yvette Koza (</a:t>
            </a:r>
            <a:r>
              <a:rPr lang="en-US" altLang="ja-JP" sz="1200" dirty="0" smtClean="0">
                <a:latin typeface="Arial" pitchFamily="34" charset="0"/>
                <a:ea typeface="MS PGothic" pitchFamily="34" charset="-128"/>
                <a:cs typeface="Arial" pitchFamily="34" charset="0"/>
              </a:rPr>
              <a:t>Deutsche Telekom </a:t>
            </a:r>
            <a:r>
              <a:rPr lang="en-GB" altLang="ja-JP" sz="1200" dirty="0" smtClean="0">
                <a:latin typeface="Arial" pitchFamily="34" charset="0"/>
                <a:ea typeface="MS PGothic" pitchFamily="34" charset="-128"/>
                <a:cs typeface="Arial" pitchFamily="34" charset="0"/>
              </a:rPr>
              <a:t>/ ETSI)</a:t>
            </a:r>
          </a:p>
          <a:p>
            <a:pPr marL="914400" lvl="2" indent="0" eaLnBrk="1" hangingPunct="1">
              <a:spcBef>
                <a:spcPct val="20000"/>
              </a:spcBef>
              <a:tabLst>
                <a:tab pos="2170113" algn="l"/>
              </a:tabLst>
              <a:defRPr/>
            </a:pPr>
            <a:r>
              <a:rPr lang="en-GB" altLang="ja-JP" sz="1200" dirty="0" smtClean="0">
                <a:latin typeface="Arial" pitchFamily="34" charset="0"/>
                <a:ea typeface="MS PGothic" pitchFamily="34" charset="-128"/>
                <a:cs typeface="Arial" pitchFamily="34" charset="0"/>
              </a:rPr>
              <a:t>	Peter Schmitt (Huawei / CCSA)</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MCC support: 	Kimmo Kymalainen</a:t>
            </a:r>
          </a:p>
          <a:p>
            <a:pPr lvl="1" eaLnBrk="1" hangingPunct="1">
              <a:spcBef>
                <a:spcPct val="20000"/>
              </a:spcBef>
              <a:buClr>
                <a:srgbClr val="C00000"/>
              </a:buClr>
              <a:buFont typeface="Arial" charset="0"/>
              <a:buChar char="•"/>
              <a:tabLst>
                <a:tab pos="2170113" algn="l"/>
              </a:tabLst>
              <a:defRPr/>
            </a:pPr>
            <a:r>
              <a:rPr lang="en-GB" altLang="ja-JP" sz="1400" dirty="0" smtClean="0">
                <a:latin typeface="Arial" pitchFamily="34" charset="0"/>
                <a:ea typeface="MS PGothic" pitchFamily="34" charset="-128"/>
                <a:cs typeface="Arial" pitchFamily="34" charset="0"/>
              </a:rPr>
              <a:t>TSG CT WG6:</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Chairman: 	</a:t>
            </a:r>
            <a:r>
              <a:rPr lang="en-GB" altLang="ja-JP" sz="1200" dirty="0" smtClean="0">
                <a:solidFill>
                  <a:srgbClr val="FF0000"/>
                </a:solidFill>
                <a:latin typeface="Arial" pitchFamily="34" charset="0"/>
                <a:ea typeface="MS PGothic" pitchFamily="34" charset="-128"/>
                <a:cs typeface="Arial" pitchFamily="34" charset="0"/>
              </a:rPr>
              <a:t>Paul Jolivet </a:t>
            </a:r>
            <a:r>
              <a:rPr lang="en-GB" altLang="ja-JP" sz="1200" dirty="0" smtClean="0">
                <a:latin typeface="Arial" pitchFamily="34" charset="0"/>
                <a:ea typeface="MS PGothic" pitchFamily="34" charset="-128"/>
                <a:cs typeface="Arial" pitchFamily="34" charset="0"/>
              </a:rPr>
              <a:t>(LG Electronics / TTA)</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Vice chairs: 	</a:t>
            </a:r>
            <a:r>
              <a:rPr lang="en-US" altLang="ja-JP" sz="1200" dirty="0" err="1" smtClean="0">
                <a:latin typeface="Arial" pitchFamily="34" charset="0"/>
                <a:ea typeface="MS PGothic" pitchFamily="34" charset="-128"/>
                <a:cs typeface="Arial" pitchFamily="34" charset="0"/>
              </a:rPr>
              <a:t>Heiko</a:t>
            </a:r>
            <a:r>
              <a:rPr lang="en-US" altLang="ja-JP" sz="1200" dirty="0" smtClean="0">
                <a:latin typeface="Arial" pitchFamily="34" charset="0"/>
                <a:ea typeface="MS PGothic" pitchFamily="34" charset="-128"/>
                <a:cs typeface="Arial" pitchFamily="34" charset="0"/>
              </a:rPr>
              <a:t> </a:t>
            </a:r>
            <a:r>
              <a:rPr lang="en-US" altLang="ja-JP" sz="1200" dirty="0" smtClean="0">
                <a:latin typeface="Arial" pitchFamily="34" charset="0"/>
                <a:ea typeface="MS PGothic" pitchFamily="34" charset="-128"/>
                <a:cs typeface="Arial" pitchFamily="34" charset="0"/>
              </a:rPr>
              <a:t>Kruse (</a:t>
            </a:r>
            <a:r>
              <a:rPr lang="en-US" altLang="ja-JP" sz="1200" dirty="0" err="1" smtClean="0">
                <a:latin typeface="Arial" pitchFamily="34" charset="0"/>
                <a:ea typeface="MS PGothic" pitchFamily="34" charset="-128"/>
                <a:cs typeface="Arial" pitchFamily="34" charset="0"/>
              </a:rPr>
              <a:t>Morpho</a:t>
            </a:r>
            <a:r>
              <a:rPr lang="en-US" altLang="ja-JP" sz="1200" dirty="0" smtClean="0">
                <a:latin typeface="Arial" pitchFamily="34" charset="0"/>
                <a:ea typeface="MS PGothic" pitchFamily="34" charset="-128"/>
                <a:cs typeface="Arial" pitchFamily="34" charset="0"/>
              </a:rPr>
              <a:t> Cards GmbH / ETSI)</a:t>
            </a:r>
          </a:p>
          <a:p>
            <a:pPr marL="914400" lvl="2" indent="0" eaLnBrk="1" hangingPunct="1">
              <a:spcBef>
                <a:spcPct val="20000"/>
              </a:spcBef>
              <a:tabLst>
                <a:tab pos="2170113" algn="l"/>
              </a:tabLst>
              <a:defRPr/>
            </a:pPr>
            <a:r>
              <a:rPr lang="en-GB" altLang="ja-JP" sz="1200" dirty="0" smtClean="0">
                <a:latin typeface="Arial" pitchFamily="34" charset="0"/>
                <a:ea typeface="MS PGothic" pitchFamily="34" charset="-128"/>
                <a:cs typeface="Arial" pitchFamily="34" charset="0"/>
              </a:rPr>
              <a:t>             	</a:t>
            </a:r>
            <a:r>
              <a:rPr lang="it-IT" altLang="ja-JP" sz="1200" dirty="0" smtClean="0">
                <a:latin typeface="Arial" pitchFamily="34" charset="0"/>
                <a:ea typeface="MS PGothic" pitchFamily="34" charset="-128"/>
                <a:cs typeface="Arial" pitchFamily="34" charset="0"/>
              </a:rPr>
              <a:t>Michele Berionne (Qualcomm Inc. / ATIS)</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MCC support: 	</a:t>
            </a:r>
            <a:r>
              <a:rPr lang="en-US" sz="1200" spc="-1" dirty="0">
                <a:solidFill>
                  <a:srgbClr val="0000FF"/>
                </a:solidFill>
                <a:uFill>
                  <a:solidFill>
                    <a:srgbClr val="FFFFFF"/>
                  </a:solidFill>
                </a:uFill>
                <a:latin typeface="Arial"/>
                <a:ea typeface="MS PGothic"/>
              </a:rPr>
              <a:t> </a:t>
            </a:r>
            <a:r>
              <a:rPr lang="en-US" sz="1200" spc="-1" dirty="0">
                <a:uFill>
                  <a:solidFill>
                    <a:srgbClr val="FFFFFF"/>
                  </a:solidFill>
                </a:uFill>
                <a:latin typeface="Arial"/>
                <a:ea typeface="MS PGothic"/>
              </a:rPr>
              <a:t>Hakim </a:t>
            </a:r>
            <a:r>
              <a:rPr lang="en-US" sz="1200" spc="-1" dirty="0" err="1">
                <a:uFill>
                  <a:solidFill>
                    <a:srgbClr val="FFFFFF"/>
                  </a:solidFill>
                </a:uFill>
                <a:latin typeface="Arial"/>
                <a:ea typeface="MS PGothic"/>
              </a:rPr>
              <a:t>Mkinsi</a:t>
            </a:r>
            <a:endParaRPr lang="en-GB" altLang="ja-JP" sz="1200" dirty="0" smtClean="0">
              <a:latin typeface="Arial" pitchFamily="34" charset="0"/>
              <a:ea typeface="MS PGothic" pitchFamily="34" charset="-128"/>
              <a:cs typeface="Arial" pitchFamily="34" charset="0"/>
            </a:endParaRPr>
          </a:p>
        </p:txBody>
      </p:sp>
      <p:sp>
        <p:nvSpPr>
          <p:cNvPr id="5124" name="Content Placeholder 2"/>
          <p:cNvSpPr>
            <a:spLocks/>
          </p:cNvSpPr>
          <p:nvPr/>
        </p:nvSpPr>
        <p:spPr bwMode="auto">
          <a:xfrm>
            <a:off x="171450" y="1393825"/>
            <a:ext cx="4103688" cy="4103688"/>
          </a:xfrm>
          <a:prstGeom prst="rect">
            <a:avLst/>
          </a:prstGeom>
          <a:noFill/>
          <a:ln w="9525">
            <a:noFill/>
            <a:miter lim="800000"/>
            <a:headEnd/>
            <a:tailEnd/>
          </a:ln>
        </p:spPr>
        <p:txBody>
          <a:bodyPr/>
          <a:lstStyle/>
          <a:p>
            <a:pPr marL="342900" indent="-342900" eaLnBrk="1" hangingPunct="1">
              <a:spcBef>
                <a:spcPct val="20000"/>
              </a:spcBef>
              <a:buFontTx/>
              <a:buBlip>
                <a:blip r:embed="rId3"/>
              </a:buBlip>
            </a:pPr>
            <a:r>
              <a:rPr lang="en-US" altLang="ja-JP" sz="1800" dirty="0">
                <a:latin typeface="Arial" pitchFamily="34" charset="0"/>
                <a:ea typeface="MS PGothic" pitchFamily="34" charset="-128"/>
                <a:cs typeface="Arial" pitchFamily="34" charset="0"/>
              </a:rPr>
              <a:t>TSG CT officials are:</a:t>
            </a:r>
          </a:p>
          <a:p>
            <a:pPr marL="742950" lvl="1" indent="-285750" eaLnBrk="1" hangingPunct="1">
              <a:spcBef>
                <a:spcPct val="20000"/>
              </a:spcBef>
              <a:buClr>
                <a:srgbClr val="C00000"/>
              </a:buClr>
              <a:buFont typeface="Arial" charset="0"/>
              <a:buChar char="•"/>
            </a:pPr>
            <a:r>
              <a:rPr lang="en-US" altLang="ja-JP" sz="1800" dirty="0">
                <a:latin typeface="Arial" pitchFamily="34" charset="0"/>
                <a:ea typeface="Arial Unicode MS" pitchFamily="34" charset="-128"/>
                <a:cs typeface="Arial" pitchFamily="34" charset="0"/>
              </a:rPr>
              <a:t>Chairman:</a:t>
            </a:r>
          </a:p>
          <a:p>
            <a:pPr marL="1143000" lvl="2" indent="-228600" eaLnBrk="1" hangingPunct="1">
              <a:spcBef>
                <a:spcPct val="20000"/>
              </a:spcBef>
              <a:buFont typeface="Arial" charset="0"/>
              <a:buChar char="•"/>
            </a:pPr>
            <a:r>
              <a:rPr lang="en-GB" altLang="ja-JP" sz="1800" dirty="0">
                <a:latin typeface="Arial" pitchFamily="34" charset="0"/>
                <a:ea typeface="Arial Unicode MS" pitchFamily="34" charset="-128"/>
                <a:cs typeface="Arial" pitchFamily="34" charset="0"/>
              </a:rPr>
              <a:t>Georg Mayer</a:t>
            </a:r>
            <a:br>
              <a:rPr lang="en-GB" altLang="ja-JP" sz="1800" dirty="0">
                <a:latin typeface="Arial" pitchFamily="34" charset="0"/>
                <a:ea typeface="Arial Unicode MS" pitchFamily="34" charset="-128"/>
                <a:cs typeface="Arial" pitchFamily="34" charset="0"/>
              </a:rPr>
            </a:br>
            <a:r>
              <a:rPr lang="da-DK" altLang="ja-JP" sz="1800" dirty="0">
                <a:latin typeface="Arial" pitchFamily="34" charset="0"/>
                <a:ea typeface="Arial Unicode MS" pitchFamily="34" charset="-128"/>
                <a:cs typeface="Arial" pitchFamily="34" charset="0"/>
              </a:rPr>
              <a:t>(Huawei / CCSA)</a:t>
            </a:r>
            <a:endParaRPr lang="en-GB" altLang="ja-JP" sz="1800" dirty="0">
              <a:latin typeface="Arial" pitchFamily="34" charset="0"/>
              <a:ea typeface="Arial Unicode MS" pitchFamily="34" charset="-128"/>
              <a:cs typeface="Arial" pitchFamily="34" charset="0"/>
            </a:endParaRPr>
          </a:p>
          <a:p>
            <a:pPr marL="742950" lvl="1" indent="-285750" eaLnBrk="1" hangingPunct="1">
              <a:spcBef>
                <a:spcPct val="20000"/>
              </a:spcBef>
              <a:buClr>
                <a:srgbClr val="C00000"/>
              </a:buClr>
              <a:buFont typeface="Arial" charset="0"/>
              <a:buChar char="•"/>
            </a:pPr>
            <a:r>
              <a:rPr lang="en-US" altLang="ja-JP" sz="1800" dirty="0">
                <a:latin typeface="Arial" pitchFamily="34" charset="0"/>
                <a:ea typeface="Arial Unicode MS" pitchFamily="34" charset="-128"/>
                <a:cs typeface="Arial" pitchFamily="34" charset="0"/>
              </a:rPr>
              <a:t>Vice chairs:</a:t>
            </a:r>
            <a:endParaRPr lang="en-GB" altLang="ja-JP" sz="1800" dirty="0">
              <a:latin typeface="Arial" pitchFamily="34" charset="0"/>
              <a:ea typeface="Arial Unicode MS" pitchFamily="34" charset="-128"/>
              <a:cs typeface="Arial" pitchFamily="34" charset="0"/>
            </a:endParaRPr>
          </a:p>
          <a:p>
            <a:pPr marL="1143000" lvl="2" indent="-228600" eaLnBrk="1" hangingPunct="1">
              <a:spcBef>
                <a:spcPct val="20000"/>
              </a:spcBef>
              <a:buFont typeface="Arial" charset="0"/>
              <a:buChar char="•"/>
            </a:pPr>
            <a:r>
              <a:rPr lang="fr-FR" sz="1800" dirty="0"/>
              <a:t>Behrouz Aghili</a:t>
            </a:r>
            <a:r>
              <a:rPr lang="en-GB" altLang="ja-JP" sz="1800" dirty="0">
                <a:latin typeface="Arial" pitchFamily="34" charset="0"/>
                <a:ea typeface="Arial Unicode MS" pitchFamily="34" charset="-128"/>
                <a:cs typeface="Arial" pitchFamily="34" charset="0"/>
              </a:rPr>
              <a:t/>
            </a:r>
            <a:br>
              <a:rPr lang="en-GB" altLang="ja-JP" sz="1800" dirty="0">
                <a:latin typeface="Arial" pitchFamily="34" charset="0"/>
                <a:ea typeface="Arial Unicode MS" pitchFamily="34" charset="-128"/>
                <a:cs typeface="Arial" pitchFamily="34" charset="0"/>
              </a:rPr>
            </a:br>
            <a:r>
              <a:rPr lang="en-GB" altLang="ja-JP" sz="1400" dirty="0" smtClean="0">
                <a:latin typeface="Arial" pitchFamily="34" charset="0"/>
                <a:ea typeface="Arial Unicode MS" pitchFamily="34" charset="-128"/>
                <a:cs typeface="Arial" pitchFamily="34" charset="0"/>
              </a:rPr>
              <a:t>(</a:t>
            </a:r>
            <a:r>
              <a:rPr lang="en-GB" altLang="ja-JP" sz="1400" dirty="0" err="1" smtClean="0">
                <a:latin typeface="Arial" pitchFamily="34" charset="0"/>
                <a:ea typeface="Arial Unicode MS" pitchFamily="34" charset="-128"/>
                <a:cs typeface="Arial" pitchFamily="34" charset="0"/>
              </a:rPr>
              <a:t>InterDigital</a:t>
            </a:r>
            <a:r>
              <a:rPr lang="en-GB" altLang="ja-JP" sz="1400" dirty="0" smtClean="0">
                <a:latin typeface="Arial" pitchFamily="34" charset="0"/>
                <a:ea typeface="Arial Unicode MS" pitchFamily="34" charset="-128"/>
                <a:cs typeface="Arial" pitchFamily="34" charset="0"/>
              </a:rPr>
              <a:t> </a:t>
            </a:r>
            <a:r>
              <a:rPr lang="en-GB" altLang="ja-JP" sz="1400" dirty="0">
                <a:latin typeface="Arial" pitchFamily="34" charset="0"/>
                <a:ea typeface="Arial Unicode MS" pitchFamily="34" charset="-128"/>
                <a:cs typeface="Arial" pitchFamily="34" charset="0"/>
              </a:rPr>
              <a:t>/ ATIS)</a:t>
            </a:r>
          </a:p>
          <a:p>
            <a:pPr marL="1143000" lvl="2" indent="-228600" eaLnBrk="1" hangingPunct="1">
              <a:spcBef>
                <a:spcPct val="20000"/>
              </a:spcBef>
              <a:buFont typeface="Arial" charset="0"/>
              <a:buChar char="•"/>
            </a:pPr>
            <a:r>
              <a:rPr lang="en-GB" altLang="ja-JP" sz="1800" dirty="0">
                <a:latin typeface="Arial" pitchFamily="34" charset="0"/>
                <a:ea typeface="Arial Unicode MS" pitchFamily="34" charset="-128"/>
                <a:cs typeface="Arial" pitchFamily="34" charset="0"/>
              </a:rPr>
              <a:t>Atsushi </a:t>
            </a:r>
            <a:r>
              <a:rPr lang="en-GB" altLang="ja-JP" sz="1800" dirty="0" err="1">
                <a:latin typeface="Arial" pitchFamily="34" charset="0"/>
                <a:ea typeface="Arial Unicode MS" pitchFamily="34" charset="-128"/>
                <a:cs typeface="Arial" pitchFamily="34" charset="0"/>
              </a:rPr>
              <a:t>Minokuchi</a:t>
            </a:r>
            <a:r>
              <a:rPr lang="en-GB" altLang="ja-JP" sz="1800" dirty="0">
                <a:latin typeface="Arial" pitchFamily="34" charset="0"/>
                <a:ea typeface="Arial Unicode MS" pitchFamily="34" charset="-128"/>
                <a:cs typeface="Arial" pitchFamily="34" charset="0"/>
              </a:rPr>
              <a:t/>
            </a:r>
            <a:br>
              <a:rPr lang="en-GB" altLang="ja-JP" sz="1800" dirty="0">
                <a:latin typeface="Arial" pitchFamily="34" charset="0"/>
                <a:ea typeface="Arial Unicode MS" pitchFamily="34" charset="-128"/>
                <a:cs typeface="Arial" pitchFamily="34" charset="0"/>
              </a:rPr>
            </a:br>
            <a:r>
              <a:rPr lang="en-GB" altLang="ja-JP" sz="1400" dirty="0">
                <a:latin typeface="Arial" pitchFamily="34" charset="0"/>
                <a:ea typeface="Arial Unicode MS" pitchFamily="34" charset="-128"/>
                <a:cs typeface="Arial" pitchFamily="34" charset="0"/>
              </a:rPr>
              <a:t>(NTT </a:t>
            </a:r>
            <a:r>
              <a:rPr lang="en-US" altLang="ja-JP" sz="1400" dirty="0">
                <a:latin typeface="Arial" pitchFamily="34" charset="0"/>
                <a:ea typeface="Arial Unicode MS" pitchFamily="34" charset="-128"/>
                <a:cs typeface="Arial" pitchFamily="34" charset="0"/>
              </a:rPr>
              <a:t>DOCOMO</a:t>
            </a:r>
            <a:r>
              <a:rPr lang="en-GB" altLang="ja-JP" sz="1400" dirty="0">
                <a:latin typeface="Arial" pitchFamily="34" charset="0"/>
                <a:ea typeface="Arial Unicode MS" pitchFamily="34" charset="-128"/>
                <a:cs typeface="Arial" pitchFamily="34" charset="0"/>
              </a:rPr>
              <a:t> / TTC)</a:t>
            </a:r>
          </a:p>
          <a:p>
            <a:pPr marL="1143000" lvl="2" indent="-228600" eaLnBrk="1" hangingPunct="1">
              <a:spcBef>
                <a:spcPct val="20000"/>
              </a:spcBef>
              <a:buFont typeface="Arial" charset="0"/>
              <a:buChar char="•"/>
            </a:pPr>
            <a:r>
              <a:rPr lang="en-GB" altLang="ja-JP" sz="1800" dirty="0" smtClean="0">
                <a:latin typeface="Arial" pitchFamily="34" charset="0"/>
                <a:ea typeface="Arial Unicode MS" pitchFamily="34" charset="-128"/>
                <a:cs typeface="Arial" pitchFamily="34" charset="0"/>
              </a:rPr>
              <a:t>Johannes </a:t>
            </a:r>
            <a:r>
              <a:rPr lang="en-GB" altLang="ja-JP" sz="1800" dirty="0" err="1">
                <a:latin typeface="Arial" pitchFamily="34" charset="0"/>
                <a:ea typeface="Arial Unicode MS" pitchFamily="34" charset="-128"/>
                <a:cs typeface="Arial" pitchFamily="34" charset="0"/>
              </a:rPr>
              <a:t>Achter</a:t>
            </a:r>
            <a:r>
              <a:rPr lang="en-GB" altLang="ja-JP" sz="1800" dirty="0">
                <a:latin typeface="Arial" pitchFamily="34" charset="0"/>
                <a:ea typeface="Arial Unicode MS" pitchFamily="34" charset="-128"/>
                <a:cs typeface="Arial" pitchFamily="34" charset="0"/>
              </a:rPr>
              <a:t/>
            </a:r>
            <a:br>
              <a:rPr lang="en-GB" altLang="ja-JP" sz="1800" dirty="0">
                <a:latin typeface="Arial" pitchFamily="34" charset="0"/>
                <a:ea typeface="Arial Unicode MS" pitchFamily="34" charset="-128"/>
                <a:cs typeface="Arial" pitchFamily="34" charset="0"/>
              </a:rPr>
            </a:br>
            <a:r>
              <a:rPr lang="en-GB" altLang="ja-JP" sz="1400" dirty="0" smtClean="0">
                <a:latin typeface="Arial" pitchFamily="34" charset="0"/>
                <a:ea typeface="Arial Unicode MS" pitchFamily="34" charset="-128"/>
                <a:cs typeface="Arial" pitchFamily="34" charset="0"/>
              </a:rPr>
              <a:t>(</a:t>
            </a:r>
            <a:r>
              <a:rPr lang="fr-FR" sz="1400" dirty="0"/>
              <a:t>Deutsche Telekom</a:t>
            </a:r>
            <a:r>
              <a:rPr lang="en-GB" altLang="ja-JP" sz="1400" dirty="0" smtClean="0">
                <a:latin typeface="Arial" pitchFamily="34" charset="0"/>
                <a:ea typeface="Arial Unicode MS" pitchFamily="34" charset="-128"/>
                <a:cs typeface="Arial" pitchFamily="34" charset="0"/>
              </a:rPr>
              <a:t>/ </a:t>
            </a:r>
            <a:r>
              <a:rPr lang="en-GB" altLang="ja-JP" sz="1400" dirty="0">
                <a:latin typeface="Arial" pitchFamily="34" charset="0"/>
                <a:ea typeface="Arial Unicode MS" pitchFamily="34" charset="-128"/>
                <a:cs typeface="Arial" pitchFamily="34" charset="0"/>
              </a:rPr>
              <a:t>ETSI)</a:t>
            </a:r>
          </a:p>
          <a:p>
            <a:pPr marL="742950" lvl="1" indent="-285750" eaLnBrk="1" hangingPunct="1">
              <a:spcBef>
                <a:spcPct val="20000"/>
              </a:spcBef>
              <a:buClr>
                <a:srgbClr val="C00000"/>
              </a:buClr>
              <a:buFont typeface="Arial" charset="0"/>
              <a:buChar char="•"/>
            </a:pPr>
            <a:r>
              <a:rPr lang="en-GB" altLang="ja-JP" sz="1800" dirty="0">
                <a:latin typeface="Arial" pitchFamily="34" charset="0"/>
                <a:ea typeface="Arial Unicode MS" pitchFamily="34" charset="-128"/>
                <a:cs typeface="Arial" pitchFamily="34" charset="0"/>
              </a:rPr>
              <a:t>MCC support:</a:t>
            </a:r>
          </a:p>
          <a:p>
            <a:pPr marL="1143000" lvl="2" indent="-228600" eaLnBrk="1" hangingPunct="1">
              <a:spcBef>
                <a:spcPct val="20000"/>
              </a:spcBef>
              <a:buFont typeface="Arial" charset="0"/>
              <a:buChar char="•"/>
            </a:pPr>
            <a:r>
              <a:rPr lang="en-GB" altLang="ja-JP" sz="1600" dirty="0">
                <a:latin typeface="Arial" pitchFamily="34" charset="0"/>
                <a:ea typeface="Arial Unicode MS" pitchFamily="34" charset="-128"/>
                <a:cs typeface="Arial" pitchFamily="34" charset="0"/>
              </a:rPr>
              <a:t>Kimmo Kymalainen</a:t>
            </a:r>
          </a:p>
        </p:txBody>
      </p:sp>
      <p:sp>
        <p:nvSpPr>
          <p:cNvPr id="5125" name="Content Placeholder 2"/>
          <p:cNvSpPr txBox="1">
            <a:spLocks/>
          </p:cNvSpPr>
          <p:nvPr/>
        </p:nvSpPr>
        <p:spPr bwMode="auto">
          <a:xfrm>
            <a:off x="117475" y="5707063"/>
            <a:ext cx="4529138" cy="985837"/>
          </a:xfrm>
          <a:prstGeom prst="rect">
            <a:avLst/>
          </a:prstGeom>
          <a:noFill/>
          <a:ln w="9525">
            <a:noFill/>
            <a:miter lim="800000"/>
            <a:headEnd/>
            <a:tailEnd/>
          </a:ln>
        </p:spPr>
        <p:txBody>
          <a:bodyPr/>
          <a:lstStyle/>
          <a:p>
            <a:pPr marL="342900" indent="-342900">
              <a:lnSpc>
                <a:spcPct val="90000"/>
              </a:lnSpc>
            </a:pPr>
            <a:r>
              <a:rPr lang="fi-FI" altLang="ja-JP" dirty="0">
                <a:ea typeface="MS PGothic" pitchFamily="34" charset="-128"/>
                <a:cs typeface="Arial" charset="0"/>
              </a:rPr>
              <a:t>Legend</a:t>
            </a:r>
            <a:br>
              <a:rPr lang="fi-FI" altLang="ja-JP" dirty="0">
                <a:ea typeface="MS PGothic" pitchFamily="34" charset="-128"/>
                <a:cs typeface="Arial" charset="0"/>
              </a:rPr>
            </a:br>
            <a:r>
              <a:rPr lang="fi-FI" altLang="ja-JP" dirty="0">
                <a:solidFill>
                  <a:srgbClr val="0000FF"/>
                </a:solidFill>
                <a:ea typeface="MS PGothic" pitchFamily="34" charset="-128"/>
                <a:cs typeface="Arial" charset="0"/>
              </a:rPr>
              <a:t>Blue</a:t>
            </a:r>
            <a:r>
              <a:rPr lang="fi-FI" altLang="ja-JP" dirty="0">
                <a:ea typeface="MS PGothic" pitchFamily="34" charset="-128"/>
                <a:cs typeface="Arial" charset="0"/>
              </a:rPr>
              <a:t> –  elected since previous plenary</a:t>
            </a:r>
          </a:p>
          <a:p>
            <a:pPr marL="342900" indent="-342900">
              <a:lnSpc>
                <a:spcPct val="90000"/>
              </a:lnSpc>
            </a:pPr>
            <a:r>
              <a:rPr lang="fi-FI" altLang="ja-JP" dirty="0">
                <a:ea typeface="MS PGothic" pitchFamily="34" charset="-128"/>
                <a:cs typeface="Arial" charset="0"/>
              </a:rPr>
              <a:t>	</a:t>
            </a:r>
            <a:r>
              <a:rPr lang="fi-FI" altLang="ja-JP" dirty="0">
                <a:solidFill>
                  <a:srgbClr val="3399FF"/>
                </a:solidFill>
                <a:ea typeface="MS PGothic" pitchFamily="34" charset="-128"/>
                <a:cs typeface="Arial" charset="0"/>
              </a:rPr>
              <a:t>Blue</a:t>
            </a:r>
            <a:r>
              <a:rPr lang="fi-FI" altLang="ja-JP" dirty="0">
                <a:ea typeface="MS PGothic" pitchFamily="34" charset="-128"/>
                <a:cs typeface="Arial" charset="0"/>
              </a:rPr>
              <a:t> –  re-elected since previous plenary </a:t>
            </a:r>
            <a:br>
              <a:rPr lang="fi-FI" altLang="ja-JP" dirty="0">
                <a:ea typeface="MS PGothic" pitchFamily="34" charset="-128"/>
                <a:cs typeface="Arial" charset="0"/>
              </a:rPr>
            </a:br>
            <a:r>
              <a:rPr lang="fi-FI" altLang="ja-JP" dirty="0">
                <a:solidFill>
                  <a:srgbClr val="FF3300"/>
                </a:solidFill>
                <a:ea typeface="MS PGothic" pitchFamily="34" charset="-128"/>
                <a:cs typeface="Arial" charset="0"/>
              </a:rPr>
              <a:t>Red</a:t>
            </a:r>
            <a:r>
              <a:rPr lang="fi-FI" altLang="ja-JP" dirty="0">
                <a:ea typeface="MS PGothic" pitchFamily="34" charset="-128"/>
                <a:cs typeface="Arial" charset="0"/>
              </a:rPr>
              <a:t> –   for election in coming plenary period</a:t>
            </a:r>
            <a:endParaRPr lang="da-DK" altLang="ja-JP" dirty="0">
              <a:ea typeface="MS PGothic" pitchFamily="34" charset="-128"/>
              <a:cs typeface="Arial"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457200" y="274638"/>
            <a:ext cx="6834188" cy="1143000"/>
          </a:xfrm>
          <a:prstGeom prst="rect">
            <a:avLst/>
          </a:prstGeom>
          <a:noFill/>
          <a:ln w="9525">
            <a:noFill/>
            <a:miter lim="800000"/>
            <a:headEnd/>
            <a:tailEnd/>
          </a:ln>
        </p:spPr>
        <p:txBody>
          <a:bodyPr anchor="ctr"/>
          <a:lstStyle/>
          <a:p>
            <a:pPr algn="ctr" eaLnBrk="1" hangingPunct="1"/>
            <a:r>
              <a:rPr lang="en-US" altLang="en-US" sz="3200" dirty="0">
                <a:solidFill>
                  <a:srgbClr val="FF0000"/>
                </a:solidFill>
                <a:cs typeface="Arial" charset="0"/>
              </a:rPr>
              <a:t>TSG </a:t>
            </a:r>
            <a:r>
              <a:rPr lang="en-US" altLang="en-US" sz="3200" dirty="0" smtClean="0">
                <a:solidFill>
                  <a:srgbClr val="FF0000"/>
                </a:solidFill>
                <a:cs typeface="Arial" charset="0"/>
              </a:rPr>
              <a:t>CT#76 </a:t>
            </a:r>
            <a:r>
              <a:rPr lang="en-US" altLang="en-US" sz="3200" dirty="0">
                <a:solidFill>
                  <a:srgbClr val="FF0000"/>
                </a:solidFill>
                <a:cs typeface="Arial" charset="0"/>
              </a:rPr>
              <a:t>Statistics</a:t>
            </a:r>
          </a:p>
        </p:txBody>
      </p:sp>
      <p:sp>
        <p:nvSpPr>
          <p:cNvPr id="6147" name="Rectangle 3"/>
          <p:cNvSpPr>
            <a:spLocks noChangeArrowheads="1"/>
          </p:cNvSpPr>
          <p:nvPr/>
        </p:nvSpPr>
        <p:spPr bwMode="auto">
          <a:xfrm>
            <a:off x="258763" y="1160463"/>
            <a:ext cx="8534400" cy="5338762"/>
          </a:xfrm>
          <a:prstGeom prst="rect">
            <a:avLst/>
          </a:prstGeom>
          <a:noFill/>
          <a:ln w="9525">
            <a:noFill/>
            <a:miter lim="800000"/>
            <a:headEnd/>
            <a:tailEnd/>
          </a:ln>
        </p:spPr>
        <p:txBody>
          <a:bodyPr/>
          <a:lstStyle/>
          <a:p>
            <a:pPr marL="343080" indent="-342720">
              <a:lnSpc>
                <a:spcPct val="90000"/>
              </a:lnSpc>
              <a:buBlip>
                <a:blip r:embed="rId2"/>
              </a:buBlip>
            </a:pPr>
            <a:r>
              <a:rPr lang="en-US" altLang="en-US" sz="2800" dirty="0" smtClean="0">
                <a:cs typeface="Arial" charset="0"/>
              </a:rPr>
              <a:t> </a:t>
            </a:r>
            <a:r>
              <a:rPr lang="en-US" sz="2800" spc="-1" dirty="0">
                <a:solidFill>
                  <a:srgbClr val="000000"/>
                </a:solidFill>
                <a:uFill>
                  <a:solidFill>
                    <a:srgbClr val="FFFFFF"/>
                  </a:solidFill>
                </a:uFill>
                <a:latin typeface="Arial"/>
              </a:rPr>
              <a:t> TSG CT #</a:t>
            </a:r>
            <a:r>
              <a:rPr lang="en-US" sz="2800" spc="-1" dirty="0">
                <a:solidFill>
                  <a:srgbClr val="000000"/>
                </a:solidFill>
                <a:uFill>
                  <a:solidFill>
                    <a:srgbClr val="FFFFFF"/>
                  </a:solidFill>
                </a:uFill>
                <a:latin typeface="Arial"/>
                <a:ea typeface="MS PGothic"/>
              </a:rPr>
              <a:t>76 statistics:</a:t>
            </a:r>
            <a:endParaRPr lang="en-US" sz="1800"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400" spc="-1" dirty="0">
                <a:solidFill>
                  <a:srgbClr val="000000"/>
                </a:solidFill>
                <a:uFill>
                  <a:solidFill>
                    <a:srgbClr val="FFFFFF"/>
                  </a:solidFill>
                </a:uFill>
                <a:latin typeface="Arial"/>
                <a:ea typeface="MS PGothic"/>
              </a:rPr>
              <a:t>553 Change Requests approved (including Cat “A”)</a:t>
            </a:r>
            <a:endParaRPr lang="en-US" sz="1800"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295 from WG1</a:t>
            </a:r>
            <a:endParaRPr lang="en-US" sz="1800"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91   from WG3</a:t>
            </a:r>
            <a:endParaRPr lang="en-US" sz="1800"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134 from WG4</a:t>
            </a:r>
            <a:endParaRPr lang="en-US" sz="1800"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033 from WG6
</a:t>
            </a:r>
            <a:r>
              <a:rPr lang="en-US" sz="1200" spc="-1" dirty="0">
                <a:solidFill>
                  <a:srgbClr val="000000"/>
                </a:solidFill>
                <a:uFill>
                  <a:solidFill>
                    <a:srgbClr val="FFFFFF"/>
                  </a:solidFill>
                </a:uFill>
                <a:latin typeface="Arial"/>
                <a:ea typeface="MS PGothic"/>
              </a:rPr>
              <a:t> </a:t>
            </a:r>
            <a:endParaRPr lang="en-US" sz="1800"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400" spc="-1" dirty="0">
                <a:solidFill>
                  <a:srgbClr val="000000"/>
                </a:solidFill>
                <a:uFill>
                  <a:solidFill>
                    <a:srgbClr val="FFFFFF"/>
                  </a:solidFill>
                </a:uFill>
                <a:latin typeface="Arial"/>
                <a:ea typeface="MS PGothic"/>
              </a:rPr>
              <a:t>Rel-15 Work Items / Study Items approved</a:t>
            </a:r>
            <a:endParaRPr lang="en-US" sz="1800"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1 revised- Work Items / Study items</a:t>
            </a: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9 new - Work Items / Study items</a:t>
            </a: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1 TR for information</a:t>
            </a:r>
          </a:p>
          <a:p>
            <a:pPr marL="743040" lvl="1" indent="-285480">
              <a:lnSpc>
                <a:spcPct val="90000"/>
              </a:lnSpc>
              <a:buClr>
                <a:srgbClr val="C00000"/>
              </a:buClr>
              <a:buFont typeface="Arial"/>
              <a:buChar char="•"/>
            </a:pPr>
            <a:r>
              <a:rPr lang="en-US" sz="2400" spc="-1" dirty="0">
                <a:solidFill>
                  <a:srgbClr val="000000"/>
                </a:solidFill>
                <a:uFill>
                  <a:solidFill>
                    <a:srgbClr val="FFFFFF"/>
                  </a:solidFill>
                </a:uFill>
                <a:latin typeface="Arial"/>
                <a:ea typeface="MS PGothic"/>
              </a:rPr>
              <a:t>Rel-14 TS/TR for information and approval</a:t>
            </a:r>
            <a:endParaRPr lang="en-US" sz="1800"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10 for approval</a:t>
            </a:r>
            <a:endParaRPr lang="en-US" sz="1800"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400" spc="-1" dirty="0">
                <a:solidFill>
                  <a:srgbClr val="000000"/>
                </a:solidFill>
                <a:uFill>
                  <a:solidFill>
                    <a:srgbClr val="FFFFFF"/>
                  </a:solidFill>
                </a:uFill>
                <a:latin typeface="Arial"/>
                <a:ea typeface="MS PGothic"/>
              </a:rPr>
              <a:t>139 Registered participants / 115 Attending participants (based on registration) </a:t>
            </a:r>
            <a:endParaRPr lang="en-US" sz="1800"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 60 Participants </a:t>
            </a:r>
            <a:r>
              <a:rPr lang="en-US" sz="1600" spc="-1" dirty="0" smtClean="0">
                <a:solidFill>
                  <a:srgbClr val="000000"/>
                </a:solidFill>
                <a:uFill>
                  <a:solidFill>
                    <a:srgbClr val="FFFFFF"/>
                  </a:solidFill>
                </a:uFill>
                <a:latin typeface="Arial"/>
                <a:ea typeface="MS PGothic"/>
              </a:rPr>
              <a:t>Attending</a:t>
            </a:r>
            <a:endParaRPr lang="en-US" sz="1800"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TextShape 1"/>
          <p:cNvSpPr txBox="1"/>
          <p:nvPr/>
        </p:nvSpPr>
        <p:spPr>
          <a:xfrm>
            <a:off x="457200" y="1600200"/>
            <a:ext cx="8229240" cy="4525560"/>
          </a:xfrm>
          <a:prstGeom prst="rect">
            <a:avLst/>
          </a:prstGeom>
          <a:noFill/>
          <a:ln>
            <a:noFill/>
          </a:ln>
        </p:spPr>
        <p:txBody>
          <a:bodyPr/>
          <a:lstStyle/>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Rel-14 CRs (Category B, C &amp; F) are </a:t>
            </a:r>
            <a:r>
              <a:rPr lang="en-US" sz="2400" spc="-1" dirty="0" smtClean="0">
                <a:solidFill>
                  <a:srgbClr val="000000"/>
                </a:solidFill>
                <a:uFill>
                  <a:solidFill>
                    <a:srgbClr val="FFFFFF"/>
                  </a:solidFill>
                </a:uFill>
                <a:latin typeface="Arial"/>
              </a:rPr>
              <a:t>fewer</a:t>
            </a:r>
            <a:r>
              <a:rPr lang="en-US" sz="2400" b="0" strike="noStrike" spc="-1" dirty="0" smtClean="0">
                <a:solidFill>
                  <a:srgbClr val="000000"/>
                </a:solidFill>
                <a:uFill>
                  <a:solidFill>
                    <a:srgbClr val="FFFFFF"/>
                  </a:solidFill>
                </a:uFill>
                <a:latin typeface="Arial"/>
              </a:rPr>
              <a:t> </a:t>
            </a:r>
            <a:r>
              <a:rPr lang="en-US" sz="2400" b="0" strike="noStrike" spc="-1" dirty="0">
                <a:solidFill>
                  <a:srgbClr val="000000"/>
                </a:solidFill>
                <a:uFill>
                  <a:solidFill>
                    <a:srgbClr val="FFFFFF"/>
                  </a:solidFill>
                </a:uFill>
                <a:latin typeface="Arial"/>
              </a:rPr>
              <a:t>than in last plenary</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dirty="0" smtClean="0">
                <a:solidFill>
                  <a:srgbClr val="000000"/>
                </a:solidFill>
                <a:uFill>
                  <a:solidFill>
                    <a:srgbClr val="FFFFFF"/>
                  </a:solidFill>
                </a:uFill>
                <a:latin typeface="Calibri" panose="020F0502020204030204" pitchFamily="34" charset="0"/>
              </a:rPr>
              <a:t>307 (</a:t>
            </a:r>
            <a:r>
              <a:rPr lang="en-US" sz="2000" spc="-1" dirty="0" smtClean="0">
                <a:solidFill>
                  <a:srgbClr val="000000"/>
                </a:solidFill>
                <a:uFill>
                  <a:solidFill>
                    <a:srgbClr val="FFFFFF"/>
                  </a:solidFill>
                </a:uFill>
                <a:latin typeface="Calibri" panose="020F0502020204030204" pitchFamily="34" charset="0"/>
              </a:rPr>
              <a:t>314</a:t>
            </a:r>
            <a:r>
              <a:rPr lang="en-US" sz="2000" b="0" strike="noStrike" spc="-1" dirty="0" smtClean="0">
                <a:solidFill>
                  <a:srgbClr val="000000"/>
                </a:solidFill>
                <a:uFill>
                  <a:solidFill>
                    <a:srgbClr val="FFFFFF"/>
                  </a:solidFill>
                </a:uFill>
                <a:latin typeface="Calibri" panose="020F0502020204030204" pitchFamily="34" charset="0"/>
              </a:rPr>
              <a:t>)</a:t>
            </a:r>
            <a:endParaRPr lang="en-US" sz="2000" b="0" strike="noStrike" spc="-1" dirty="0">
              <a:solidFill>
                <a:srgbClr val="000000"/>
              </a:solidFill>
              <a:uFill>
                <a:solidFill>
                  <a:srgbClr val="FFFFFF"/>
                </a:solidFill>
              </a:uFill>
              <a:latin typeface="Calibri" panose="020F0502020204030204" pitchFamily="34" charset="0"/>
            </a:endParaRPr>
          </a:p>
          <a:p>
            <a:pPr marL="743040" lvl="1" indent="-285480">
              <a:lnSpc>
                <a:spcPct val="90000"/>
              </a:lnSpc>
              <a:buClr>
                <a:srgbClr val="C00000"/>
              </a:buClr>
              <a:buFont typeface="Arial"/>
              <a:buChar char="•"/>
            </a:pPr>
            <a:r>
              <a:rPr lang="en-US" sz="2000" spc="-1" dirty="0" smtClean="0">
                <a:solidFill>
                  <a:srgbClr val="000000"/>
                </a:solidFill>
                <a:uFill>
                  <a:solidFill>
                    <a:srgbClr val="FFFFFF"/>
                  </a:solidFill>
                </a:uFill>
                <a:latin typeface="Calibri" panose="020F0502020204030204" pitchFamily="34" charset="0"/>
              </a:rPr>
              <a:t>10</a:t>
            </a:r>
            <a:r>
              <a:rPr lang="en-US" sz="2000" b="0" strike="noStrike" spc="-1" dirty="0" smtClean="0">
                <a:solidFill>
                  <a:srgbClr val="000000"/>
                </a:solidFill>
                <a:uFill>
                  <a:solidFill>
                    <a:srgbClr val="FFFFFF"/>
                  </a:solidFill>
                </a:uFill>
                <a:latin typeface="Calibri" panose="020F0502020204030204" pitchFamily="34" charset="0"/>
              </a:rPr>
              <a:t> </a:t>
            </a:r>
            <a:r>
              <a:rPr lang="en-US" sz="2000" b="0" strike="noStrike" spc="-1" dirty="0">
                <a:solidFill>
                  <a:srgbClr val="000000"/>
                </a:solidFill>
                <a:uFill>
                  <a:solidFill>
                    <a:srgbClr val="FFFFFF"/>
                  </a:solidFill>
                </a:uFill>
                <a:latin typeface="Calibri" panose="020F0502020204030204" pitchFamily="34" charset="0"/>
              </a:rPr>
              <a:t>TS/TR for approval</a:t>
            </a:r>
          </a:p>
          <a:p>
            <a:pPr marL="743040" lvl="1" indent="-285480">
              <a:lnSpc>
                <a:spcPct val="90000"/>
              </a:lnSpc>
              <a:buClr>
                <a:srgbClr val="C00000"/>
              </a:buClr>
              <a:buFont typeface="Arial"/>
              <a:buChar char="•"/>
            </a:pPr>
            <a:r>
              <a:rPr lang="en-US" sz="2000" b="0" strike="noStrike" spc="-1" dirty="0" smtClean="0">
                <a:solidFill>
                  <a:srgbClr val="000000"/>
                </a:solidFill>
                <a:uFill>
                  <a:solidFill>
                    <a:srgbClr val="FFFFFF"/>
                  </a:solidFill>
                </a:uFill>
                <a:latin typeface="Calibri" panose="020F0502020204030204" pitchFamily="34" charset="0"/>
              </a:rPr>
              <a:t>5 Rel-14 Work Item summaries endorsed (CP-171048, CP-171049, CP-171050, CP-171175, CP-171176)</a:t>
            </a:r>
          </a:p>
          <a:p>
            <a:pPr marL="285840" indent="-285480">
              <a:lnSpc>
                <a:spcPct val="90000"/>
              </a:lnSpc>
              <a:buClr>
                <a:srgbClr val="C00000"/>
              </a:buClr>
              <a:buFont typeface="Arial"/>
              <a:buChar char="•"/>
            </a:pPr>
            <a:endParaRPr lang="en-US" sz="2000" b="0" strike="noStrike" spc="-1" dirty="0" smtClean="0">
              <a:solidFill>
                <a:srgbClr val="000000"/>
              </a:solidFill>
              <a:uFill>
                <a:solidFill>
                  <a:srgbClr val="FFFFFF"/>
                </a:solidFill>
              </a:uFill>
              <a:latin typeface="Calibri"/>
            </a:endParaRPr>
          </a:p>
          <a:p>
            <a:pPr marL="343080" indent="-342720">
              <a:lnSpc>
                <a:spcPct val="90000"/>
              </a:lnSpc>
              <a:buBlip>
                <a:blip r:embed="rId2"/>
              </a:buBlip>
            </a:pPr>
            <a:r>
              <a:rPr lang="en-US" sz="2400" spc="-1" dirty="0" smtClean="0">
                <a:solidFill>
                  <a:srgbClr val="000000"/>
                </a:solidFill>
                <a:uFill>
                  <a:solidFill>
                    <a:srgbClr val="FFFFFF"/>
                  </a:solidFill>
                </a:uFill>
              </a:rPr>
              <a:t>From now on only Category F CRs allowed in CT WGs. Some exceptions for category B CRs:</a:t>
            </a:r>
          </a:p>
          <a:p>
            <a:pPr marL="743040" lvl="1" indent="-285480">
              <a:lnSpc>
                <a:spcPct val="90000"/>
              </a:lnSpc>
              <a:buClr>
                <a:srgbClr val="C00000"/>
              </a:buClr>
              <a:buFont typeface="Arial"/>
              <a:buChar char="•"/>
            </a:pPr>
            <a:r>
              <a:rPr lang="en-GB" sz="1800" spc="-1" dirty="0">
                <a:solidFill>
                  <a:srgbClr val="000000"/>
                </a:solidFill>
                <a:uFill>
                  <a:solidFill>
                    <a:srgbClr val="FFFFFF"/>
                  </a:solidFill>
                </a:uFill>
                <a:latin typeface="Calibri" panose="020F0502020204030204" pitchFamily="34" charset="0"/>
              </a:rPr>
              <a:t>MO on registration handling when </a:t>
            </a:r>
            <a:r>
              <a:rPr lang="en-GB" sz="1800" spc="-1" dirty="0" err="1">
                <a:solidFill>
                  <a:srgbClr val="000000"/>
                </a:solidFill>
                <a:uFill>
                  <a:solidFill>
                    <a:srgbClr val="FFFFFF"/>
                  </a:solidFill>
                </a:uFill>
                <a:latin typeface="Calibri" panose="020F0502020204030204" pitchFamily="34" charset="0"/>
              </a:rPr>
              <a:t>VoPS</a:t>
            </a:r>
            <a:r>
              <a:rPr lang="en-GB" sz="1800" spc="-1" dirty="0">
                <a:solidFill>
                  <a:srgbClr val="000000"/>
                </a:solidFill>
                <a:uFill>
                  <a:solidFill>
                    <a:srgbClr val="FFFFFF"/>
                  </a:solidFill>
                </a:uFill>
                <a:latin typeface="Calibri" panose="020F0502020204030204" pitchFamily="34" charset="0"/>
              </a:rPr>
              <a:t> not supported</a:t>
            </a:r>
            <a:r>
              <a:rPr lang="en-US" sz="1800" spc="-1" dirty="0">
                <a:solidFill>
                  <a:srgbClr val="000000"/>
                </a:solidFill>
                <a:uFill>
                  <a:solidFill>
                    <a:srgbClr val="FFFFFF"/>
                  </a:solidFill>
                </a:uFill>
                <a:latin typeface="Calibri" panose="020F0502020204030204" pitchFamily="34" charset="0"/>
              </a:rPr>
              <a:t>10 TS/TR for </a:t>
            </a:r>
            <a:r>
              <a:rPr lang="en-US" sz="1800" spc="-1" dirty="0" smtClean="0">
                <a:solidFill>
                  <a:srgbClr val="000000"/>
                </a:solidFill>
                <a:uFill>
                  <a:solidFill>
                    <a:srgbClr val="FFFFFF"/>
                  </a:solidFill>
                </a:uFill>
                <a:latin typeface="Calibri" panose="020F0502020204030204" pitchFamily="34" charset="0"/>
              </a:rPr>
              <a:t>approval (Category B CRs were sent back to CT1 for further discussion)</a:t>
            </a:r>
          </a:p>
          <a:p>
            <a:pPr marL="743040" lvl="1" indent="-285480">
              <a:lnSpc>
                <a:spcPct val="90000"/>
              </a:lnSpc>
              <a:buClr>
                <a:srgbClr val="C00000"/>
              </a:buClr>
              <a:buFont typeface="Arial"/>
              <a:buChar char="•"/>
            </a:pPr>
            <a:r>
              <a:rPr lang="en-US" altLang="nb-NO" sz="1800" spc="-1" dirty="0" smtClean="0">
                <a:solidFill>
                  <a:srgbClr val="000000"/>
                </a:solidFill>
                <a:uFill>
                  <a:solidFill>
                    <a:srgbClr val="FFFFFF"/>
                  </a:solidFill>
                </a:uFill>
                <a:latin typeface="Calibri" panose="020F0502020204030204" pitchFamily="34" charset="0"/>
              </a:rPr>
              <a:t>Mission Critical scope in Rel-14 was reduced in CT. Only topics where </a:t>
            </a:r>
            <a:r>
              <a:rPr lang="en-GB" altLang="nb-NO" sz="1800" spc="-1" dirty="0">
                <a:solidFill>
                  <a:srgbClr val="000000"/>
                </a:solidFill>
                <a:uFill>
                  <a:solidFill>
                    <a:srgbClr val="FFFFFF"/>
                  </a:solidFill>
                </a:uFill>
                <a:latin typeface="Calibri" panose="020F0502020204030204" pitchFamily="34" charset="0"/>
              </a:rPr>
              <a:t>CT1 </a:t>
            </a:r>
            <a:r>
              <a:rPr lang="en-GB" altLang="nb-NO" sz="1800" spc="-1" dirty="0" smtClean="0">
                <a:solidFill>
                  <a:srgbClr val="000000"/>
                </a:solidFill>
                <a:uFill>
                  <a:solidFill>
                    <a:srgbClr val="FFFFFF"/>
                  </a:solidFill>
                </a:uFill>
                <a:latin typeface="Calibri" panose="020F0502020204030204" pitchFamily="34" charset="0"/>
              </a:rPr>
              <a:t>worked </a:t>
            </a:r>
            <a:r>
              <a:rPr lang="en-GB" altLang="nb-NO" sz="1800" spc="-1" dirty="0">
                <a:solidFill>
                  <a:srgbClr val="000000"/>
                </a:solidFill>
                <a:uFill>
                  <a:solidFill>
                    <a:srgbClr val="FFFFFF"/>
                  </a:solidFill>
                </a:uFill>
                <a:latin typeface="Calibri" panose="020F0502020204030204" pitchFamily="34" charset="0"/>
              </a:rPr>
              <a:t>on but not fully </a:t>
            </a:r>
            <a:r>
              <a:rPr lang="en-GB" altLang="nb-NO" sz="1800" spc="-1" dirty="0" smtClean="0">
                <a:solidFill>
                  <a:srgbClr val="000000"/>
                </a:solidFill>
                <a:uFill>
                  <a:solidFill>
                    <a:srgbClr val="FFFFFF"/>
                  </a:solidFill>
                </a:uFill>
                <a:latin typeface="Calibri" panose="020F0502020204030204" pitchFamily="34" charset="0"/>
              </a:rPr>
              <a:t>completed can be still finalized before CT#77. The rest of Mission Critical work shall be postponed into future releases.</a:t>
            </a:r>
            <a:endParaRPr lang="en-US" sz="1800" spc="-1" dirty="0">
              <a:solidFill>
                <a:srgbClr val="000000"/>
              </a:solidFill>
              <a:uFill>
                <a:solidFill>
                  <a:srgbClr val="FFFFFF"/>
                </a:solidFill>
              </a:uFill>
              <a:latin typeface="Calibri" panose="020F0502020204030204" pitchFamily="34" charset="0"/>
            </a:endParaRPr>
          </a:p>
          <a:p>
            <a:pPr marL="457560" lvl="1">
              <a:lnSpc>
                <a:spcPct val="90000"/>
              </a:lnSpc>
            </a:pPr>
            <a:endParaRPr lang="en-US" sz="4400" spc="-1" dirty="0">
              <a:solidFill>
                <a:srgbClr val="000000"/>
              </a:solidFill>
              <a:uFill>
                <a:solidFill>
                  <a:srgbClr val="FFFFFF"/>
                </a:solidFill>
              </a:uFill>
              <a:latin typeface="Calibri"/>
            </a:endParaRPr>
          </a:p>
          <a:p>
            <a:pPr marL="285840" indent="-285480">
              <a:lnSpc>
                <a:spcPct val="90000"/>
              </a:lnSpc>
              <a:buClr>
                <a:srgbClr val="C00000"/>
              </a:buClr>
              <a:buFont typeface="Arial"/>
              <a:buChar char="•"/>
            </a:pPr>
            <a:endParaRPr lang="en-US" sz="20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a:lnSpc>
                <a:spcPct val="100000"/>
              </a:lnSpc>
            </a:pPr>
            <a:endParaRPr lang="en-US" sz="2800" b="0" strike="noStrike" spc="-1" dirty="0">
              <a:solidFill>
                <a:srgbClr val="000000"/>
              </a:solidFill>
              <a:uFill>
                <a:solidFill>
                  <a:srgbClr val="FFFFFF"/>
                </a:solidFill>
              </a:uFill>
              <a:latin typeface="Calibri"/>
            </a:endParaRPr>
          </a:p>
        </p:txBody>
      </p:sp>
      <p:sp>
        <p:nvSpPr>
          <p:cNvPr id="170" name="TextShape 2"/>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Rel-14 </a:t>
            </a:r>
            <a:r>
              <a:rPr lang="en-US" sz="3200" b="0" strike="noStrike" spc="-1" dirty="0" smtClean="0">
                <a:solidFill>
                  <a:srgbClr val="FF0000"/>
                </a:solidFill>
                <a:uFill>
                  <a:solidFill>
                    <a:srgbClr val="FFFFFF"/>
                  </a:solidFill>
                </a:uFill>
                <a:latin typeface="Arial"/>
              </a:rPr>
              <a:t>overview</a:t>
            </a:r>
            <a:endParaRPr lang="en-US" sz="3200" b="0" strike="noStrike" spc="-1" dirty="0">
              <a:solidFill>
                <a:srgbClr val="FF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5</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4091559057"/>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TextShape 1"/>
          <p:cNvSpPr txBox="1"/>
          <p:nvPr/>
        </p:nvSpPr>
        <p:spPr>
          <a:xfrm>
            <a:off x="457200" y="1600200"/>
            <a:ext cx="8229240" cy="4525560"/>
          </a:xfrm>
          <a:prstGeom prst="rect">
            <a:avLst/>
          </a:prstGeom>
          <a:noFill/>
          <a:ln>
            <a:noFill/>
          </a:ln>
        </p:spPr>
        <p:txBody>
          <a:bodyPr/>
          <a:lstStyle/>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Rel-15 CRs (Category B, C &amp; F) </a:t>
            </a:r>
            <a:r>
              <a:rPr lang="en-US" sz="2400" spc="-1" dirty="0">
                <a:solidFill>
                  <a:srgbClr val="000000"/>
                </a:solidFill>
                <a:uFill>
                  <a:solidFill>
                    <a:srgbClr val="FFFFFF"/>
                  </a:solidFill>
                </a:uFill>
              </a:rPr>
              <a:t>are </a:t>
            </a:r>
            <a:r>
              <a:rPr lang="en-US" sz="2400" spc="-1" dirty="0" smtClean="0">
                <a:solidFill>
                  <a:srgbClr val="000000"/>
                </a:solidFill>
                <a:uFill>
                  <a:solidFill>
                    <a:srgbClr val="FFFFFF"/>
                  </a:solidFill>
                </a:uFill>
              </a:rPr>
              <a:t>more </a:t>
            </a:r>
            <a:r>
              <a:rPr lang="en-US" sz="2400" spc="-1" dirty="0">
                <a:solidFill>
                  <a:srgbClr val="000000"/>
                </a:solidFill>
                <a:uFill>
                  <a:solidFill>
                    <a:srgbClr val="FFFFFF"/>
                  </a:solidFill>
                </a:uFill>
              </a:rPr>
              <a:t>than in last plenary</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smtClean="0">
                <a:solidFill>
                  <a:srgbClr val="000000"/>
                </a:solidFill>
                <a:uFill>
                  <a:solidFill>
                    <a:srgbClr val="FFFFFF"/>
                  </a:solidFill>
                </a:uFill>
                <a:latin typeface="Arial"/>
              </a:rPr>
              <a:t>19</a:t>
            </a:r>
            <a:r>
              <a:rPr lang="en-US" sz="2000" b="0" strike="noStrike" spc="-1" dirty="0" smtClean="0">
                <a:solidFill>
                  <a:srgbClr val="000000"/>
                </a:solidFill>
                <a:uFill>
                  <a:solidFill>
                    <a:srgbClr val="FFFFFF"/>
                  </a:solidFill>
                </a:uFill>
                <a:latin typeface="Arial"/>
              </a:rPr>
              <a:t> </a:t>
            </a:r>
            <a:r>
              <a:rPr lang="en-US" sz="2000" b="0" strike="noStrike" spc="-1" dirty="0">
                <a:solidFill>
                  <a:srgbClr val="000000"/>
                </a:solidFill>
                <a:uFill>
                  <a:solidFill>
                    <a:srgbClr val="FFFFFF"/>
                  </a:solidFill>
                </a:uFill>
                <a:latin typeface="Arial"/>
              </a:rPr>
              <a:t>(0</a:t>
            </a:r>
            <a:r>
              <a:rPr lang="en-US" sz="2000" b="0" strike="noStrike" spc="-1" dirty="0" smtClean="0">
                <a:solidFill>
                  <a:srgbClr val="000000"/>
                </a:solidFill>
                <a:uFill>
                  <a:solidFill>
                    <a:srgbClr val="FFFFFF"/>
                  </a:solidFill>
                </a:uFill>
                <a:latin typeface="Arial"/>
              </a:rPr>
              <a:t>)</a:t>
            </a:r>
          </a:p>
          <a:p>
            <a:pPr marL="457560" lvl="1">
              <a:lnSpc>
                <a:spcPct val="90000"/>
              </a:lnSpc>
              <a:buClr>
                <a:srgbClr val="C00000"/>
              </a:buClr>
            </a:pPr>
            <a:endParaRPr lang="en-US" sz="2800" b="0" strike="noStrike" spc="-1" dirty="0">
              <a:solidFill>
                <a:srgbClr val="000000"/>
              </a:solidFill>
              <a:uFill>
                <a:solidFill>
                  <a:srgbClr val="FFFFFF"/>
                </a:solidFill>
              </a:uFill>
              <a:latin typeface="Calibri"/>
            </a:endParaRPr>
          </a:p>
          <a:p>
            <a:pPr marL="343080" indent="-342720">
              <a:lnSpc>
                <a:spcPct val="90000"/>
              </a:lnSpc>
              <a:buBlip>
                <a:blip r:embed="rId2"/>
              </a:buBlip>
            </a:pPr>
            <a:r>
              <a:rPr lang="en-US" sz="2400" spc="-1" dirty="0">
                <a:solidFill>
                  <a:srgbClr val="000000"/>
                </a:solidFill>
                <a:uFill>
                  <a:solidFill>
                    <a:srgbClr val="FFFFFF"/>
                  </a:solidFill>
                </a:uFill>
              </a:rPr>
              <a:t>1 revised Work </a:t>
            </a:r>
            <a:r>
              <a:rPr lang="en-US" sz="2400" spc="-1" dirty="0" smtClean="0">
                <a:solidFill>
                  <a:srgbClr val="000000"/>
                </a:solidFill>
                <a:uFill>
                  <a:solidFill>
                    <a:srgbClr val="FFFFFF"/>
                  </a:solidFill>
                </a:uFill>
              </a:rPr>
              <a:t>Item</a:t>
            </a:r>
          </a:p>
          <a:p>
            <a:pPr marL="360">
              <a:lnSpc>
                <a:spcPct val="90000"/>
              </a:lnSpc>
            </a:pPr>
            <a:endParaRPr lang="en-US" sz="2400" spc="-1" dirty="0" smtClean="0">
              <a:solidFill>
                <a:srgbClr val="000000"/>
              </a:solidFill>
              <a:uFill>
                <a:solidFill>
                  <a:srgbClr val="FFFFFF"/>
                </a:solidFill>
              </a:uFill>
            </a:endParaRPr>
          </a:p>
          <a:p>
            <a:pPr marL="343080" indent="-342720">
              <a:lnSpc>
                <a:spcPct val="90000"/>
              </a:lnSpc>
              <a:buBlip>
                <a:blip r:embed="rId2"/>
              </a:buBlip>
            </a:pPr>
            <a:r>
              <a:rPr lang="en-US" sz="2400" spc="-1" dirty="0">
                <a:solidFill>
                  <a:srgbClr val="000000"/>
                </a:solidFill>
                <a:uFill>
                  <a:solidFill>
                    <a:srgbClr val="FFFFFF"/>
                  </a:solidFill>
                </a:uFill>
              </a:rPr>
              <a:t>9 new Work items / Study items </a:t>
            </a:r>
            <a:r>
              <a:rPr lang="en-US" sz="2400" spc="-1" dirty="0" smtClean="0">
                <a:solidFill>
                  <a:srgbClr val="000000"/>
                </a:solidFill>
                <a:uFill>
                  <a:solidFill>
                    <a:srgbClr val="FFFFFF"/>
                  </a:solidFill>
                </a:uFill>
              </a:rPr>
              <a:t>approved</a:t>
            </a:r>
          </a:p>
          <a:p>
            <a:pPr marL="360">
              <a:lnSpc>
                <a:spcPct val="90000"/>
              </a:lnSpc>
            </a:pPr>
            <a:endParaRPr lang="en-US" sz="2400" spc="-1" dirty="0" smtClean="0">
              <a:solidFill>
                <a:srgbClr val="000000"/>
              </a:solidFill>
              <a:uFill>
                <a:solidFill>
                  <a:srgbClr val="FFFFFF"/>
                </a:solidFill>
              </a:uFill>
            </a:endParaRPr>
          </a:p>
          <a:p>
            <a:pPr marL="343080" indent="-342720">
              <a:lnSpc>
                <a:spcPct val="90000"/>
              </a:lnSpc>
              <a:buBlip>
                <a:blip r:embed="rId2"/>
              </a:buBlip>
            </a:pPr>
            <a:r>
              <a:rPr lang="en-US" sz="2400" spc="-1" dirty="0" smtClean="0">
                <a:solidFill>
                  <a:srgbClr val="000000"/>
                </a:solidFill>
                <a:uFill>
                  <a:solidFill>
                    <a:srgbClr val="FFFFFF"/>
                  </a:solidFill>
                </a:uFill>
              </a:rPr>
              <a:t>1 TR presented for information</a:t>
            </a:r>
            <a:endParaRPr lang="en-US" sz="2000" spc="-1" dirty="0">
              <a:solidFill>
                <a:srgbClr val="000000"/>
              </a:solidFill>
              <a:uFill>
                <a:solidFill>
                  <a:srgbClr val="FFFFFF"/>
                </a:solidFill>
              </a:uFill>
            </a:endParaRPr>
          </a:p>
          <a:p>
            <a:endParaRPr lang="en-US" sz="28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a:lnSpc>
                <a:spcPct val="100000"/>
              </a:lnSpc>
            </a:pPr>
            <a:endParaRPr lang="en-US" sz="2800" b="0" strike="noStrike" spc="-1" dirty="0">
              <a:solidFill>
                <a:srgbClr val="000000"/>
              </a:solidFill>
              <a:uFill>
                <a:solidFill>
                  <a:srgbClr val="FFFFFF"/>
                </a:solidFill>
              </a:uFill>
              <a:latin typeface="Calibri"/>
            </a:endParaRPr>
          </a:p>
        </p:txBody>
      </p:sp>
      <p:sp>
        <p:nvSpPr>
          <p:cNvPr id="172" name="TextShape 2"/>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Rel-15 </a:t>
            </a:r>
            <a:r>
              <a:rPr lang="en-US" sz="3200" b="0" strike="noStrike" spc="-1" dirty="0" smtClean="0">
                <a:solidFill>
                  <a:srgbClr val="FF0000"/>
                </a:solidFill>
                <a:uFill>
                  <a:solidFill>
                    <a:srgbClr val="FFFFFF"/>
                  </a:solidFill>
                </a:uFill>
                <a:latin typeface="Arial"/>
              </a:rPr>
              <a:t>overview</a:t>
            </a:r>
            <a:r>
              <a:rPr lang="en-US" sz="3200" b="0" strike="noStrike" spc="-1" dirty="0">
                <a:solidFill>
                  <a:srgbClr val="0000FF"/>
                </a:solidFill>
                <a:uFill>
                  <a:solidFill>
                    <a:srgbClr val="FFFFFF"/>
                  </a:solidFill>
                </a:uFill>
                <a:latin typeface="Arial"/>
              </a:rPr>
              <a:t>
</a:t>
            </a:r>
            <a:endParaRPr lang="en-US" sz="1000" b="0" strike="noStrike" spc="-1" dirty="0">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6</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2196742491"/>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Approved Revised Rel-15 WIs / SIs</a:t>
            </a:r>
            <a:endParaRPr lang="en-US" sz="1000" b="0" strike="noStrike" spc="-1" dirty="0">
              <a:solidFill>
                <a:srgbClr val="000000"/>
              </a:solidFill>
              <a:uFill>
                <a:solidFill>
                  <a:srgbClr val="FFFFFF"/>
                </a:solidFill>
              </a:uFill>
              <a:latin typeface="Arial"/>
            </a:endParaRPr>
          </a:p>
        </p:txBody>
      </p:sp>
      <p:sp>
        <p:nvSpPr>
          <p:cNvPr id="207"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08"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09"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0"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1"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2"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3"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4" name="CustomShape 9"/>
          <p:cNvSpPr/>
          <p:nvPr/>
        </p:nvSpPr>
        <p:spPr>
          <a:xfrm>
            <a:off x="457200" y="1600560"/>
            <a:ext cx="7587720" cy="456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2400" b="0" strike="noStrike" spc="-1">
                <a:solidFill>
                  <a:srgbClr val="000000"/>
                </a:solidFill>
                <a:uFill>
                  <a:solidFill>
                    <a:srgbClr val="FFFFFF"/>
                  </a:solidFill>
                </a:uFill>
                <a:latin typeface="Arial"/>
              </a:rPr>
              <a:t>None</a:t>
            </a:r>
            <a:endParaRPr lang="en-US" sz="1800" b="0" strike="noStrike" spc="-1">
              <a:solidFill>
                <a:srgbClr val="000000"/>
              </a:solidFill>
              <a:uFill>
                <a:solidFill>
                  <a:srgbClr val="FFFFFF"/>
                </a:solidFill>
              </a:uFill>
              <a:latin typeface="Arial"/>
            </a:endParaRPr>
          </a:p>
        </p:txBody>
      </p:sp>
      <p:sp>
        <p:nvSpPr>
          <p:cNvPr id="215" name="CustomShape 10"/>
          <p:cNvSpPr/>
          <p:nvPr/>
        </p:nvSpPr>
        <p:spPr>
          <a:xfrm>
            <a:off x="193680" y="1552680"/>
            <a:ext cx="10842120" cy="525240"/>
          </a:xfrm>
          <a:prstGeom prst="rect">
            <a:avLst/>
          </a:prstGeom>
          <a:noFill/>
          <a:ln>
            <a:noFill/>
          </a:ln>
        </p:spPr>
        <p:style>
          <a:lnRef idx="0">
            <a:scrgbClr r="0" g="0" b="0"/>
          </a:lnRef>
          <a:fillRef idx="0">
            <a:scrgbClr r="0" g="0" b="0"/>
          </a:fillRef>
          <a:effectRef idx="0">
            <a:scrgbClr r="0" g="0" b="0"/>
          </a:effectRef>
          <a:fontRef idx="minor"/>
        </p:style>
      </p:sp>
      <p:sp>
        <p:nvSpPr>
          <p:cNvPr id="1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7</a:t>
            </a:fld>
            <a:endParaRPr lang="en-US" sz="1400" b="0" strike="noStrike" spc="-1" dirty="0">
              <a:solidFill>
                <a:srgbClr val="000000"/>
              </a:solidFill>
              <a:uFill>
                <a:solidFill>
                  <a:srgbClr val="FFFFFF"/>
                </a:solidFill>
              </a:uFill>
              <a:latin typeface="Times New Roman"/>
            </a:endParaRPr>
          </a:p>
        </p:txBody>
      </p:sp>
      <p:graphicFrame>
        <p:nvGraphicFramePr>
          <p:cNvPr id="13" name="Content Placeholder 1"/>
          <p:cNvGraphicFramePr>
            <a:graphicFrameLocks/>
          </p:cNvGraphicFramePr>
          <p:nvPr/>
        </p:nvGraphicFramePr>
        <p:xfrm>
          <a:off x="796925" y="1757363"/>
          <a:ext cx="7705725" cy="687642"/>
        </p:xfrm>
        <a:graphic>
          <a:graphicData uri="http://schemas.openxmlformats.org/drawingml/2006/table">
            <a:tbl>
              <a:tblPr firstRow="1" firstCol="1" bandRow="1">
                <a:tableStyleId>{5C22544A-7EE6-4342-B048-85BDC9FD1C3A}</a:tableStyleId>
              </a:tblPr>
              <a:tblGrid>
                <a:gridCol w="1265170">
                  <a:extLst>
                    <a:ext uri="{9D8B030D-6E8A-4147-A177-3AD203B41FA5}">
                      <a16:colId xmlns:a16="http://schemas.microsoft.com/office/drawing/2014/main" xmlns="" val="20000"/>
                    </a:ext>
                  </a:extLst>
                </a:gridCol>
                <a:gridCol w="3316910">
                  <a:extLst>
                    <a:ext uri="{9D8B030D-6E8A-4147-A177-3AD203B41FA5}">
                      <a16:colId xmlns:a16="http://schemas.microsoft.com/office/drawing/2014/main" xmlns="" val="20001"/>
                    </a:ext>
                  </a:extLst>
                </a:gridCol>
                <a:gridCol w="638859">
                  <a:extLst>
                    <a:ext uri="{9D8B030D-6E8A-4147-A177-3AD203B41FA5}">
                      <a16:colId xmlns:a16="http://schemas.microsoft.com/office/drawing/2014/main" xmlns="" val="20002"/>
                    </a:ext>
                  </a:extLst>
                </a:gridCol>
                <a:gridCol w="1089819">
                  <a:extLst>
                    <a:ext uri="{9D8B030D-6E8A-4147-A177-3AD203B41FA5}">
                      <a16:colId xmlns:a16="http://schemas.microsoft.com/office/drawing/2014/main" xmlns="" val="20003"/>
                    </a:ext>
                  </a:extLst>
                </a:gridCol>
                <a:gridCol w="1394967">
                  <a:extLst>
                    <a:ext uri="{9D8B030D-6E8A-4147-A177-3AD203B41FA5}">
                      <a16:colId xmlns:a16="http://schemas.microsoft.com/office/drawing/2014/main" xmlns="" val="20004"/>
                    </a:ext>
                  </a:extLst>
                </a:gridCol>
              </a:tblGrid>
              <a:tr h="260800">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TDOC</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TITLE</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WG</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Revision of</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WI</a:t>
                      </a:r>
                    </a:p>
                  </a:txBody>
                  <a:tcPr marL="68583" marR="68583" marT="0" marB="0"/>
                </a:tc>
                <a:extLst>
                  <a:ext uri="{0D108BD9-81ED-4DB2-BD59-A6C34878D82A}">
                    <a16:rowId xmlns:a16="http://schemas.microsoft.com/office/drawing/2014/main" xmlns="" val="10000"/>
                  </a:ext>
                </a:extLst>
              </a:tr>
              <a:tr h="426587">
                <a:tc>
                  <a:txBody>
                    <a:bodyPr/>
                    <a:lstStyle/>
                    <a:p>
                      <a:pPr algn="ctr" fontAlgn="t"/>
                      <a:r>
                        <a:rPr lang="en-GB" sz="1400" b="0" i="0" u="none" strike="noStrike" dirty="0">
                          <a:solidFill>
                            <a:schemeClr val="bg1"/>
                          </a:solidFill>
                          <a:effectLst/>
                          <a:latin typeface="Arial" panose="020B0604020202020204" pitchFamily="34" charset="0"/>
                          <a:cs typeface="Arial" panose="020B0604020202020204" pitchFamily="34" charset="0"/>
                        </a:rPr>
                        <a:t>CP-171105</a:t>
                      </a:r>
                    </a:p>
                  </a:txBody>
                  <a:tcPr marL="0" marR="0" marT="0" marB="0"/>
                </a:tc>
                <a:tc>
                  <a:txBody>
                    <a:bodyPr/>
                    <a:lstStyle/>
                    <a:p>
                      <a:pPr algn="l" fontAlgn="t"/>
                      <a:r>
                        <a:rPr lang="en-US" sz="1400" b="0" i="0" u="none" strike="noStrike" dirty="0">
                          <a:effectLst/>
                          <a:latin typeface="Arial" panose="020B0604020202020204" pitchFamily="34" charset="0"/>
                          <a:cs typeface="Arial" panose="020B0604020202020204" pitchFamily="34" charset="0"/>
                        </a:rPr>
                        <a:t>Revised WID on CT aspects on 5G System - Phase 1</a:t>
                      </a:r>
                    </a:p>
                  </a:txBody>
                  <a:tcPr marL="0" marR="0" marT="0" marB="0"/>
                </a:tc>
                <a:tc>
                  <a:txBody>
                    <a:bodyPr/>
                    <a:lstStyle/>
                    <a:p>
                      <a:pPr algn="l" fontAlgn="t"/>
                      <a:r>
                        <a:rPr lang="en-GB" sz="1400" b="0" i="0" u="none" strike="noStrike" dirty="0">
                          <a:effectLst/>
                          <a:latin typeface="Arial" panose="020B0604020202020204" pitchFamily="34" charset="0"/>
                          <a:cs typeface="Arial" panose="020B0604020202020204" pitchFamily="34" charset="0"/>
                        </a:rPr>
                        <a:t>CT1</a:t>
                      </a:r>
                    </a:p>
                  </a:txBody>
                  <a:tcPr marL="0" marR="0" marT="0" marB="0"/>
                </a:tc>
                <a:tc>
                  <a:txBody>
                    <a:bodyPr/>
                    <a:lstStyle/>
                    <a:p>
                      <a:pPr>
                        <a:lnSpc>
                          <a:spcPct val="107000"/>
                        </a:lnSpc>
                        <a:spcAft>
                          <a:spcPts val="0"/>
                        </a:spcAft>
                      </a:pPr>
                      <a:r>
                        <a:rPr lang="en-GB" sz="1400" b="0" i="0" u="none" strike="noStrike" kern="1200" dirty="0">
                          <a:solidFill>
                            <a:schemeClr val="dk1"/>
                          </a:solidFill>
                          <a:effectLst/>
                          <a:latin typeface="Arial" panose="020B0604020202020204" pitchFamily="34" charset="0"/>
                          <a:ea typeface="+mn-ea"/>
                          <a:cs typeface="Arial" panose="020B0604020202020204" pitchFamily="34" charset="0"/>
                        </a:rPr>
                        <a:t>CP-170238</a:t>
                      </a:r>
                    </a:p>
                  </a:txBody>
                  <a:tcPr marL="68583" marR="68583" marT="0" marB="0"/>
                </a:tc>
                <a:tc>
                  <a:txBody>
                    <a:bodyPr/>
                    <a:lstStyle/>
                    <a:p>
                      <a:pPr>
                        <a:lnSpc>
                          <a:spcPct val="107000"/>
                        </a:lnSpc>
                        <a:spcAft>
                          <a:spcPts val="0"/>
                        </a:spcAft>
                      </a:pPr>
                      <a:r>
                        <a:rPr lang="en-US" sz="1400" b="0" i="0" u="none" strike="noStrike" kern="1200" dirty="0">
                          <a:solidFill>
                            <a:schemeClr val="dk1"/>
                          </a:solidFill>
                          <a:effectLst/>
                          <a:latin typeface="Arial" panose="020B0604020202020204" pitchFamily="34" charset="0"/>
                          <a:ea typeface="+mn-ea"/>
                          <a:cs typeface="Arial" panose="020B0604020202020204" pitchFamily="34" charset="0"/>
                        </a:rPr>
                        <a:t>5GS_Ph1-CT</a:t>
                      </a:r>
                      <a:endParaRPr lang="en-GB" sz="1400" b="0" i="0" u="none" strike="noStrike" kern="1200" dirty="0">
                        <a:solidFill>
                          <a:schemeClr val="dk1"/>
                        </a:solidFill>
                        <a:effectLst/>
                        <a:latin typeface="Arial" panose="020B0604020202020204" pitchFamily="34" charset="0"/>
                        <a:ea typeface="+mn-ea"/>
                        <a:cs typeface="Arial" panose="020B0604020202020204" pitchFamily="34" charset="0"/>
                      </a:endParaRPr>
                    </a:p>
                  </a:txBody>
                  <a:tcPr marL="68583" marR="68583" marT="0" marB="0"/>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6070194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Approved New Rel-15 WIs / SIs</a:t>
            </a:r>
            <a:endParaRPr lang="en-US" sz="1000" b="0" strike="noStrike" spc="-1">
              <a:solidFill>
                <a:srgbClr val="000000"/>
              </a:solidFill>
              <a:uFill>
                <a:solidFill>
                  <a:srgbClr val="FFFFFF"/>
                </a:solidFill>
              </a:uFill>
              <a:latin typeface="Arial"/>
            </a:endParaRPr>
          </a:p>
        </p:txBody>
      </p:sp>
      <p:sp>
        <p:nvSpPr>
          <p:cNvPr id="227"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8"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9"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0"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1"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2"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3"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4" name="CustomShape 9"/>
          <p:cNvSpPr/>
          <p:nvPr/>
        </p:nvSpPr>
        <p:spPr>
          <a:xfrm>
            <a:off x="457200" y="1600200"/>
            <a:ext cx="7587720" cy="456840"/>
          </a:xfrm>
          <a:prstGeom prst="rect">
            <a:avLst/>
          </a:prstGeom>
          <a:noFill/>
          <a:ln>
            <a:noFill/>
          </a:ln>
        </p:spPr>
        <p:style>
          <a:lnRef idx="0">
            <a:scrgbClr r="0" g="0" b="0"/>
          </a:lnRef>
          <a:fillRef idx="0">
            <a:scrgbClr r="0" g="0" b="0"/>
          </a:fillRef>
          <a:effectRef idx="0">
            <a:scrgbClr r="0" g="0" b="0"/>
          </a:effectRef>
          <a:fontRef idx="minor"/>
        </p:style>
      </p:sp>
      <p:sp>
        <p:nvSpPr>
          <p:cNvPr id="1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8</a:t>
            </a:fld>
            <a:endParaRPr lang="en-US" sz="1400" b="0" strike="noStrike" spc="-1" dirty="0">
              <a:solidFill>
                <a:srgbClr val="000000"/>
              </a:solidFill>
              <a:uFill>
                <a:solidFill>
                  <a:srgbClr val="FFFFFF"/>
                </a:solidFill>
              </a:uFill>
              <a:latin typeface="Times New Roman"/>
            </a:endParaRPr>
          </a:p>
        </p:txBody>
      </p:sp>
      <p:graphicFrame>
        <p:nvGraphicFramePr>
          <p:cNvPr id="13" name="Content Placeholder 2"/>
          <p:cNvGraphicFramePr>
            <a:graphicFrameLocks/>
          </p:cNvGraphicFramePr>
          <p:nvPr>
            <p:extLst>
              <p:ext uri="{D42A27DB-BD31-4B8C-83A1-F6EECF244321}">
                <p14:modId xmlns:p14="http://schemas.microsoft.com/office/powerpoint/2010/main" val="3106705332"/>
              </p:ext>
            </p:extLst>
          </p:nvPr>
        </p:nvGraphicFramePr>
        <p:xfrm>
          <a:off x="349250" y="1357313"/>
          <a:ext cx="8570913" cy="4310117"/>
        </p:xfrm>
        <a:graphic>
          <a:graphicData uri="http://schemas.openxmlformats.org/drawingml/2006/table">
            <a:tbl>
              <a:tblPr firstRow="1" firstCol="1" bandRow="1">
                <a:tableStyleId>{5C22544A-7EE6-4342-B048-85BDC9FD1C3A}</a:tableStyleId>
              </a:tblPr>
              <a:tblGrid>
                <a:gridCol w="928976">
                  <a:extLst>
                    <a:ext uri="{9D8B030D-6E8A-4147-A177-3AD203B41FA5}">
                      <a16:colId xmlns:a16="http://schemas.microsoft.com/office/drawing/2014/main" xmlns="" val="20000"/>
                    </a:ext>
                  </a:extLst>
                </a:gridCol>
                <a:gridCol w="5376951">
                  <a:extLst>
                    <a:ext uri="{9D8B030D-6E8A-4147-A177-3AD203B41FA5}">
                      <a16:colId xmlns:a16="http://schemas.microsoft.com/office/drawing/2014/main" xmlns="" val="20001"/>
                    </a:ext>
                  </a:extLst>
                </a:gridCol>
                <a:gridCol w="1029538">
                  <a:extLst>
                    <a:ext uri="{9D8B030D-6E8A-4147-A177-3AD203B41FA5}">
                      <a16:colId xmlns:a16="http://schemas.microsoft.com/office/drawing/2014/main" xmlns="" val="20002"/>
                    </a:ext>
                  </a:extLst>
                </a:gridCol>
                <a:gridCol w="1235448">
                  <a:extLst>
                    <a:ext uri="{9D8B030D-6E8A-4147-A177-3AD203B41FA5}">
                      <a16:colId xmlns:a16="http://schemas.microsoft.com/office/drawing/2014/main" xmlns="" val="20003"/>
                    </a:ext>
                  </a:extLst>
                </a:gridCol>
              </a:tblGrid>
              <a:tr h="358722">
                <a:tc>
                  <a:txBody>
                    <a:bodyPr/>
                    <a:lstStyle/>
                    <a:p>
                      <a:pPr algn="ctr">
                        <a:lnSpc>
                          <a:spcPct val="107000"/>
                        </a:lnSpc>
                        <a:spcAft>
                          <a:spcPts val="0"/>
                        </a:spcAft>
                      </a:pPr>
                      <a:r>
                        <a:rPr lang="en-GB" sz="1100" dirty="0">
                          <a:effectLst/>
                          <a:latin typeface="Arial" panose="020B0604020202020204" pitchFamily="34" charset="0"/>
                          <a:ea typeface="Calibri" panose="020F0502020204030204" pitchFamily="34" charset="0"/>
                          <a:cs typeface="Arial" panose="020B0604020202020204" pitchFamily="34" charset="0"/>
                        </a:rPr>
                        <a:t>TDOC</a:t>
                      </a:r>
                    </a:p>
                  </a:txBody>
                  <a:tcPr marL="36812" marR="36812" marT="0" marB="0"/>
                </a:tc>
                <a:tc>
                  <a:txBody>
                    <a:bodyPr/>
                    <a:lstStyle/>
                    <a:p>
                      <a:pPr algn="ctr">
                        <a:lnSpc>
                          <a:spcPct val="107000"/>
                        </a:lnSpc>
                        <a:spcAft>
                          <a:spcPts val="0"/>
                        </a:spcAft>
                      </a:pPr>
                      <a:r>
                        <a:rPr lang="en-GB" sz="1100" dirty="0">
                          <a:effectLst/>
                          <a:latin typeface="Arial" panose="020B0604020202020204" pitchFamily="34" charset="0"/>
                          <a:ea typeface="Calibri" panose="020F0502020204030204" pitchFamily="34" charset="0"/>
                          <a:cs typeface="Arial" panose="020B0604020202020204" pitchFamily="34" charset="0"/>
                        </a:rPr>
                        <a:t>TITLE</a:t>
                      </a:r>
                    </a:p>
                  </a:txBody>
                  <a:tcPr marL="36812" marR="36812" marT="0" marB="0"/>
                </a:tc>
                <a:tc>
                  <a:txBody>
                    <a:bodyPr/>
                    <a:lstStyle/>
                    <a:p>
                      <a:pPr algn="ctr">
                        <a:lnSpc>
                          <a:spcPct val="107000"/>
                        </a:lnSpc>
                        <a:spcAft>
                          <a:spcPts val="0"/>
                        </a:spcAft>
                      </a:pPr>
                      <a:r>
                        <a:rPr lang="en-GB" sz="1100" dirty="0">
                          <a:effectLst/>
                          <a:latin typeface="Arial" panose="020B0604020202020204" pitchFamily="34" charset="0"/>
                          <a:ea typeface="Calibri" panose="020F0502020204030204" pitchFamily="34" charset="0"/>
                          <a:cs typeface="Arial" panose="020B0604020202020204" pitchFamily="34" charset="0"/>
                        </a:rPr>
                        <a:t>WG</a:t>
                      </a:r>
                    </a:p>
                  </a:txBody>
                  <a:tcPr marL="36812" marR="36812" marT="0" marB="0"/>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100" dirty="0">
                          <a:effectLst/>
                          <a:latin typeface="Arial" panose="020B0604020202020204" pitchFamily="34" charset="0"/>
                          <a:ea typeface="Calibri" panose="020F0502020204030204" pitchFamily="34" charset="0"/>
                          <a:cs typeface="Arial" panose="020B0604020202020204" pitchFamily="34" charset="0"/>
                        </a:rPr>
                        <a:t>New</a:t>
                      </a:r>
                      <a:r>
                        <a:rPr lang="en-GB" sz="1100" baseline="0" dirty="0">
                          <a:effectLst/>
                          <a:latin typeface="Arial" panose="020B0604020202020204" pitchFamily="34" charset="0"/>
                          <a:ea typeface="Calibri" panose="020F0502020204030204" pitchFamily="34" charset="0"/>
                          <a:cs typeface="Arial" panose="020B0604020202020204" pitchFamily="34" charset="0"/>
                        </a:rPr>
                        <a:t> Specs</a:t>
                      </a:r>
                      <a:endParaRPr lang="en-GB" sz="1100" dirty="0">
                        <a:effectLst/>
                        <a:latin typeface="Arial" panose="020B0604020202020204" pitchFamily="34" charset="0"/>
                        <a:ea typeface="Calibri" panose="020F0502020204030204" pitchFamily="34" charset="0"/>
                        <a:cs typeface="Arial" panose="020B0604020202020204" pitchFamily="34" charset="0"/>
                      </a:endParaRPr>
                    </a:p>
                    <a:p>
                      <a:pPr algn="ctr">
                        <a:lnSpc>
                          <a:spcPct val="107000"/>
                        </a:lnSpc>
                        <a:spcAft>
                          <a:spcPts val="0"/>
                        </a:spcAft>
                      </a:pPr>
                      <a:endParaRPr lang="en-GB" sz="1100" dirty="0">
                        <a:effectLst/>
                        <a:latin typeface="Arial" panose="020B0604020202020204" pitchFamily="34" charset="0"/>
                        <a:ea typeface="Calibri" panose="020F0502020204030204" pitchFamily="34" charset="0"/>
                        <a:cs typeface="Arial" panose="020B0604020202020204" pitchFamily="34" charset="0"/>
                      </a:endParaRPr>
                    </a:p>
                  </a:txBody>
                  <a:tcPr marL="36812" marR="36812" marT="0" marB="0"/>
                </a:tc>
                <a:extLst>
                  <a:ext uri="{0D108BD9-81ED-4DB2-BD59-A6C34878D82A}">
                    <a16:rowId xmlns:a16="http://schemas.microsoft.com/office/drawing/2014/main" xmlns="" val="10000"/>
                  </a:ext>
                </a:extLst>
              </a:tr>
              <a:tr h="439038">
                <a:tc>
                  <a:txBody>
                    <a:bodyPr/>
                    <a:lstStyle/>
                    <a:p>
                      <a:pPr algn="l" fontAlgn="t"/>
                      <a:r>
                        <a:rPr lang="en-GB" sz="1400" b="0" i="0" u="none" strike="noStrike" kern="1200" dirty="0">
                          <a:solidFill>
                            <a:schemeClr val="bg1"/>
                          </a:solidFill>
                          <a:effectLst/>
                          <a:latin typeface="Arial" panose="020B0604020202020204" pitchFamily="34" charset="0"/>
                          <a:ea typeface="+mn-ea"/>
                          <a:cs typeface="+mn-cs"/>
                        </a:rPr>
                        <a:t>CP-171045</a:t>
                      </a:r>
                    </a:p>
                  </a:txBody>
                  <a:tcPr marL="0" marR="0" marT="0" marB="0"/>
                </a:tc>
                <a:tc>
                  <a:txBody>
                    <a:bodyPr/>
                    <a:lstStyle/>
                    <a:p>
                      <a:pPr algn="l" fontAlgn="t"/>
                      <a:r>
                        <a:rPr lang="en-US" sz="1400" b="0" i="0" u="none" strike="noStrike" dirty="0">
                          <a:effectLst/>
                          <a:latin typeface="Arial" panose="020B0604020202020204" pitchFamily="34" charset="0"/>
                        </a:rPr>
                        <a:t>New WID on EPC enhancements to support 5G New Radio via Dual Connectivity, CT aspects</a:t>
                      </a:r>
                    </a:p>
                  </a:txBody>
                  <a:tcPr marL="0" marR="0" marT="0" marB="0"/>
                </a:tc>
                <a:tc>
                  <a:txBody>
                    <a:bodyPr/>
                    <a:lstStyle/>
                    <a:p>
                      <a:pPr algn="l" fontAlgn="t"/>
                      <a:r>
                        <a:rPr lang="en-GB" sz="1400" b="0" i="0" u="none" strike="noStrike">
                          <a:effectLst/>
                          <a:latin typeface="Arial" panose="020B0604020202020204" pitchFamily="34" charset="0"/>
                        </a:rPr>
                        <a:t>CT4</a:t>
                      </a:r>
                    </a:p>
                  </a:txBody>
                  <a:tcPr marL="0" marR="0" marT="0" marB="0"/>
                </a:tc>
                <a:tc>
                  <a:txBody>
                    <a:bodyPr/>
                    <a:lstStyle/>
                    <a:p>
                      <a:pPr algn="l">
                        <a:lnSpc>
                          <a:spcPct val="107000"/>
                        </a:lnSpc>
                        <a:spcAft>
                          <a:spcPts val="0"/>
                        </a:spcAft>
                      </a:pPr>
                      <a:endParaRPr lang="en-GB" sz="1400" b="0" i="0" u="none" strike="noStrike" kern="1200" dirty="0">
                        <a:solidFill>
                          <a:schemeClr val="dk1"/>
                        </a:solidFill>
                        <a:effectLst/>
                        <a:latin typeface="Arial" panose="020B0604020202020204" pitchFamily="34" charset="0"/>
                        <a:ea typeface="+mn-ea"/>
                        <a:cs typeface="+mn-cs"/>
                      </a:endParaRPr>
                    </a:p>
                  </a:txBody>
                  <a:tcPr marL="36812" marR="36812" marT="0" marB="0"/>
                </a:tc>
                <a:extLst>
                  <a:ext uri="{0D108BD9-81ED-4DB2-BD59-A6C34878D82A}">
                    <a16:rowId xmlns:a16="http://schemas.microsoft.com/office/drawing/2014/main" xmlns="" val="10001"/>
                  </a:ext>
                </a:extLst>
              </a:tr>
              <a:tr h="439038">
                <a:tc>
                  <a:txBody>
                    <a:bodyPr/>
                    <a:lstStyle/>
                    <a:p>
                      <a:pPr algn="l" fontAlgn="t"/>
                      <a:r>
                        <a:rPr lang="en-GB" sz="1400" b="0" i="0" u="none" strike="noStrike" kern="1200" dirty="0">
                          <a:solidFill>
                            <a:schemeClr val="bg1"/>
                          </a:solidFill>
                          <a:effectLst/>
                          <a:latin typeface="Arial" panose="020B0604020202020204" pitchFamily="34" charset="0"/>
                          <a:ea typeface="+mn-ea"/>
                          <a:cs typeface="+mn-cs"/>
                        </a:rPr>
                        <a:t>CP-171098</a:t>
                      </a:r>
                    </a:p>
                  </a:txBody>
                  <a:tcPr marL="0" marR="0" marT="0" marB="0"/>
                </a:tc>
                <a:tc>
                  <a:txBody>
                    <a:bodyPr/>
                    <a:lstStyle/>
                    <a:p>
                      <a:pPr algn="l" fontAlgn="t"/>
                      <a:r>
                        <a:rPr lang="en-US" sz="1400" b="0" i="0" u="none" strike="noStrike" dirty="0">
                          <a:effectLst/>
                          <a:latin typeface="Arial" panose="020B0604020202020204" pitchFamily="34" charset="0"/>
                        </a:rPr>
                        <a:t>New WID on IMS Stage-3 IETF Protocol Alignment</a:t>
                      </a:r>
                    </a:p>
                  </a:txBody>
                  <a:tcPr marL="0" marR="0" marT="0" marB="0"/>
                </a:tc>
                <a:tc>
                  <a:txBody>
                    <a:bodyPr/>
                    <a:lstStyle/>
                    <a:p>
                      <a:pPr algn="l" fontAlgn="t"/>
                      <a:r>
                        <a:rPr lang="en-GB" sz="1400" b="0" i="0" u="none" strike="noStrike">
                          <a:effectLst/>
                          <a:latin typeface="Arial" panose="020B0604020202020204" pitchFamily="34" charset="0"/>
                        </a:rPr>
                        <a:t>CT1</a:t>
                      </a:r>
                    </a:p>
                  </a:txBody>
                  <a:tcPr marL="0" marR="0" marT="0" marB="0"/>
                </a:tc>
                <a:tc>
                  <a:txBody>
                    <a:bodyPr/>
                    <a:lstStyle/>
                    <a:p>
                      <a:pPr algn="l">
                        <a:lnSpc>
                          <a:spcPct val="107000"/>
                        </a:lnSpc>
                        <a:spcAft>
                          <a:spcPts val="0"/>
                        </a:spcAft>
                      </a:pPr>
                      <a:endParaRPr lang="en-GB" sz="1400" b="0" i="0" u="none" strike="noStrike" kern="1200" dirty="0">
                        <a:solidFill>
                          <a:schemeClr val="dk1"/>
                        </a:solidFill>
                        <a:effectLst/>
                        <a:latin typeface="Arial" panose="020B0604020202020204" pitchFamily="34" charset="0"/>
                        <a:ea typeface="+mn-ea"/>
                        <a:cs typeface="+mn-cs"/>
                      </a:endParaRPr>
                    </a:p>
                  </a:txBody>
                  <a:tcPr marL="36812" marR="36812" marT="0" marB="0"/>
                </a:tc>
                <a:extLst>
                  <a:ext uri="{0D108BD9-81ED-4DB2-BD59-A6C34878D82A}">
                    <a16:rowId xmlns:a16="http://schemas.microsoft.com/office/drawing/2014/main" xmlns="" val="10002"/>
                  </a:ext>
                </a:extLst>
              </a:tr>
              <a:tr h="439038">
                <a:tc>
                  <a:txBody>
                    <a:bodyPr/>
                    <a:lstStyle/>
                    <a:p>
                      <a:pPr algn="l" fontAlgn="t"/>
                      <a:r>
                        <a:rPr lang="en-GB" sz="1400" b="0" i="0" u="none" strike="noStrike" kern="1200" dirty="0">
                          <a:solidFill>
                            <a:schemeClr val="bg1"/>
                          </a:solidFill>
                          <a:effectLst/>
                          <a:latin typeface="Arial" panose="020B0604020202020204" pitchFamily="34" charset="0"/>
                          <a:ea typeface="+mn-ea"/>
                          <a:cs typeface="+mn-cs"/>
                        </a:rPr>
                        <a:t>CP-171181</a:t>
                      </a:r>
                    </a:p>
                  </a:txBody>
                  <a:tcPr marL="0" marR="0" marT="0" marB="0"/>
                </a:tc>
                <a:tc>
                  <a:txBody>
                    <a:bodyPr/>
                    <a:lstStyle/>
                    <a:p>
                      <a:pPr algn="l" fontAlgn="t"/>
                      <a:r>
                        <a:rPr lang="en-US" sz="1400" b="0" i="0" u="none" strike="noStrike" dirty="0">
                          <a:effectLst/>
                          <a:latin typeface="Arial" panose="020B0604020202020204" pitchFamily="34" charset="0"/>
                        </a:rPr>
                        <a:t>New WID on Enhanced Calling Name Service</a:t>
                      </a:r>
                    </a:p>
                  </a:txBody>
                  <a:tcPr marL="0" marR="0" marT="0" marB="0"/>
                </a:tc>
                <a:tc>
                  <a:txBody>
                    <a:bodyPr/>
                    <a:lstStyle/>
                    <a:p>
                      <a:pPr algn="l" fontAlgn="t"/>
                      <a:r>
                        <a:rPr lang="en-GB" sz="1400" b="0" i="0" u="none" strike="noStrike">
                          <a:effectLst/>
                          <a:latin typeface="Arial" panose="020B0604020202020204" pitchFamily="34" charset="0"/>
                        </a:rPr>
                        <a:t>CT1</a:t>
                      </a:r>
                    </a:p>
                  </a:txBody>
                  <a:tcPr marL="0" marR="0" marT="0" marB="0"/>
                </a:tc>
                <a:tc>
                  <a:txBody>
                    <a:bodyPr/>
                    <a:lstStyle/>
                    <a:p>
                      <a:pPr algn="l">
                        <a:lnSpc>
                          <a:spcPct val="107000"/>
                        </a:lnSpc>
                        <a:spcAft>
                          <a:spcPts val="0"/>
                        </a:spcAft>
                      </a:pPr>
                      <a:r>
                        <a:rPr lang="en-GB" sz="1400" b="0" i="0" u="none" strike="noStrike" kern="1200" dirty="0">
                          <a:solidFill>
                            <a:schemeClr val="dk1"/>
                          </a:solidFill>
                          <a:effectLst/>
                          <a:latin typeface="Arial" panose="020B0604020202020204" pitchFamily="34" charset="0"/>
                          <a:ea typeface="+mn-ea"/>
                          <a:cs typeface="+mn-cs"/>
                        </a:rPr>
                        <a:t>TS 24.196</a:t>
                      </a:r>
                    </a:p>
                  </a:txBody>
                  <a:tcPr marL="36812" marR="36812" marT="0" marB="0"/>
                </a:tc>
                <a:extLst>
                  <a:ext uri="{0D108BD9-81ED-4DB2-BD59-A6C34878D82A}">
                    <a16:rowId xmlns:a16="http://schemas.microsoft.com/office/drawing/2014/main" xmlns="" val="10003"/>
                  </a:ext>
                </a:extLst>
              </a:tr>
              <a:tr h="439038">
                <a:tc>
                  <a:txBody>
                    <a:bodyPr/>
                    <a:lstStyle/>
                    <a:p>
                      <a:pPr algn="l" fontAlgn="t"/>
                      <a:r>
                        <a:rPr lang="en-GB" sz="1400" b="0" i="0" u="none" strike="noStrike" dirty="0">
                          <a:solidFill>
                            <a:schemeClr val="bg1"/>
                          </a:solidFill>
                          <a:effectLst/>
                          <a:latin typeface="Arial" panose="020B0604020202020204" pitchFamily="34" charset="0"/>
                        </a:rPr>
                        <a:t>CP-171100</a:t>
                      </a:r>
                    </a:p>
                  </a:txBody>
                  <a:tcPr marL="0" marR="0" marT="0" marB="0"/>
                </a:tc>
                <a:tc>
                  <a:txBody>
                    <a:bodyPr/>
                    <a:lstStyle/>
                    <a:p>
                      <a:pPr algn="l" fontAlgn="t"/>
                      <a:r>
                        <a:rPr lang="en-US" sz="1400" b="0" i="0" u="none" strike="noStrike" dirty="0">
                          <a:effectLst/>
                          <a:latin typeface="Arial" panose="020B0604020202020204" pitchFamily="34" charset="0"/>
                        </a:rPr>
                        <a:t>New WID on Stage-3 SAE Protocol Development</a:t>
                      </a:r>
                    </a:p>
                  </a:txBody>
                  <a:tcPr marL="0" marR="0" marT="0" marB="0"/>
                </a:tc>
                <a:tc>
                  <a:txBody>
                    <a:bodyPr/>
                    <a:lstStyle/>
                    <a:p>
                      <a:pPr algn="l" fontAlgn="t"/>
                      <a:r>
                        <a:rPr lang="en-GB" sz="1400" b="0" i="0" u="none" strike="noStrike">
                          <a:effectLst/>
                          <a:latin typeface="Arial" panose="020B0604020202020204" pitchFamily="34" charset="0"/>
                        </a:rPr>
                        <a:t>CT1</a:t>
                      </a:r>
                    </a:p>
                  </a:txBody>
                  <a:tcPr marL="0" marR="0" marT="0" marB="0"/>
                </a:tc>
                <a:tc>
                  <a:txBody>
                    <a:bodyPr/>
                    <a:lstStyle/>
                    <a:p>
                      <a:pPr algn="l">
                        <a:lnSpc>
                          <a:spcPct val="107000"/>
                        </a:lnSpc>
                        <a:spcAft>
                          <a:spcPts val="0"/>
                        </a:spcAft>
                      </a:pPr>
                      <a:endParaRPr lang="en-GB" sz="1400" b="0" i="0" u="none" strike="noStrike" kern="1200" dirty="0">
                        <a:solidFill>
                          <a:schemeClr val="dk1"/>
                        </a:solidFill>
                        <a:effectLst/>
                        <a:latin typeface="Arial" panose="020B0604020202020204" pitchFamily="34" charset="0"/>
                        <a:ea typeface="+mn-ea"/>
                        <a:cs typeface="+mn-cs"/>
                      </a:endParaRPr>
                    </a:p>
                  </a:txBody>
                  <a:tcPr marL="36812" marR="36812" marT="0" marB="0"/>
                </a:tc>
                <a:extLst>
                  <a:ext uri="{0D108BD9-81ED-4DB2-BD59-A6C34878D82A}">
                    <a16:rowId xmlns:a16="http://schemas.microsoft.com/office/drawing/2014/main" xmlns="" val="10004"/>
                  </a:ext>
                </a:extLst>
              </a:tr>
              <a:tr h="439038">
                <a:tc>
                  <a:txBody>
                    <a:bodyPr/>
                    <a:lstStyle/>
                    <a:p>
                      <a:pPr algn="l" fontAlgn="t"/>
                      <a:r>
                        <a:rPr lang="en-GB" sz="1400" b="0" i="0" u="none" strike="noStrike" dirty="0">
                          <a:solidFill>
                            <a:schemeClr val="bg1"/>
                          </a:solidFill>
                          <a:effectLst/>
                          <a:latin typeface="Arial" panose="020B0604020202020204" pitchFamily="34" charset="0"/>
                        </a:rPr>
                        <a:t>CP-171101</a:t>
                      </a:r>
                    </a:p>
                  </a:txBody>
                  <a:tcPr marL="0" marR="0" marT="0" marB="0"/>
                </a:tc>
                <a:tc>
                  <a:txBody>
                    <a:bodyPr/>
                    <a:lstStyle/>
                    <a:p>
                      <a:pPr algn="l" fontAlgn="t"/>
                      <a:r>
                        <a:rPr lang="en-US" sz="1400" b="0" i="0" u="none" strike="noStrike" dirty="0">
                          <a:effectLst/>
                          <a:latin typeface="Arial" panose="020B0604020202020204" pitchFamily="34" charset="0"/>
                        </a:rPr>
                        <a:t>New WID on CT aspects of support of voice services over WLAN Access</a:t>
                      </a:r>
                    </a:p>
                  </a:txBody>
                  <a:tcPr marL="0" marR="0" marT="0" marB="0"/>
                </a:tc>
                <a:tc>
                  <a:txBody>
                    <a:bodyPr/>
                    <a:lstStyle/>
                    <a:p>
                      <a:pPr algn="l" fontAlgn="t"/>
                      <a:r>
                        <a:rPr lang="en-GB" sz="1400" b="0" i="0" u="none" strike="noStrike" dirty="0">
                          <a:effectLst/>
                          <a:latin typeface="Arial" panose="020B0604020202020204" pitchFamily="34" charset="0"/>
                        </a:rPr>
                        <a:t>CT1</a:t>
                      </a:r>
                    </a:p>
                  </a:txBody>
                  <a:tcPr marL="0" marR="0" marT="0" marB="0"/>
                </a:tc>
                <a:tc>
                  <a:txBody>
                    <a:bodyPr/>
                    <a:lstStyle/>
                    <a:p>
                      <a:pPr algn="l">
                        <a:lnSpc>
                          <a:spcPct val="107000"/>
                        </a:lnSpc>
                        <a:spcAft>
                          <a:spcPts val="0"/>
                        </a:spcAft>
                      </a:pPr>
                      <a:endParaRPr lang="en-GB" sz="1400" b="0" i="0" u="none" strike="noStrike" kern="1200" dirty="0">
                        <a:solidFill>
                          <a:schemeClr val="dk1"/>
                        </a:solidFill>
                        <a:effectLst/>
                        <a:latin typeface="Arial" panose="020B0604020202020204" pitchFamily="34" charset="0"/>
                        <a:ea typeface="+mn-ea"/>
                        <a:cs typeface="+mn-cs"/>
                      </a:endParaRPr>
                    </a:p>
                  </a:txBody>
                  <a:tcPr marL="36812" marR="36812" marT="0" marB="0"/>
                </a:tc>
                <a:extLst>
                  <a:ext uri="{0D108BD9-81ED-4DB2-BD59-A6C34878D82A}">
                    <a16:rowId xmlns:a16="http://schemas.microsoft.com/office/drawing/2014/main" xmlns="" val="10005"/>
                  </a:ext>
                </a:extLst>
              </a:tr>
              <a:tr h="439038">
                <a:tc>
                  <a:txBody>
                    <a:bodyPr/>
                    <a:lstStyle/>
                    <a:p>
                      <a:pPr algn="l" fontAlgn="t"/>
                      <a:r>
                        <a:rPr lang="en-GB" sz="1400" b="0" i="0" u="none" strike="noStrike" dirty="0">
                          <a:solidFill>
                            <a:schemeClr val="bg1"/>
                          </a:solidFill>
                          <a:effectLst/>
                          <a:latin typeface="Arial" panose="020B0604020202020204" pitchFamily="34" charset="0"/>
                        </a:rPr>
                        <a:t>CP-171102</a:t>
                      </a:r>
                    </a:p>
                  </a:txBody>
                  <a:tcPr marL="0" marR="0" marT="0" marB="0"/>
                </a:tc>
                <a:tc>
                  <a:txBody>
                    <a:bodyPr/>
                    <a:lstStyle/>
                    <a:p>
                      <a:pPr algn="l" fontAlgn="t"/>
                      <a:r>
                        <a:rPr lang="en-US" sz="1400" b="0" i="0" u="none" strike="noStrike" dirty="0">
                          <a:effectLst/>
                          <a:latin typeface="Arial" panose="020B0604020202020204" pitchFamily="34" charset="0"/>
                        </a:rPr>
                        <a:t>New Work Item for Inclusion of WLAN direct discovery technologies as an alternative for </a:t>
                      </a:r>
                      <a:r>
                        <a:rPr lang="en-US" sz="1400" b="0" i="0" u="none" strike="noStrike" dirty="0" err="1">
                          <a:effectLst/>
                          <a:latin typeface="Arial" panose="020B0604020202020204" pitchFamily="34" charset="0"/>
                        </a:rPr>
                        <a:t>ProSe</a:t>
                      </a:r>
                      <a:r>
                        <a:rPr lang="en-US" sz="1400" b="0" i="0" u="none" strike="noStrike" dirty="0">
                          <a:effectLst/>
                          <a:latin typeface="Arial" panose="020B0604020202020204" pitchFamily="34" charset="0"/>
                        </a:rPr>
                        <a:t> direct discovery; Stage3</a:t>
                      </a:r>
                    </a:p>
                  </a:txBody>
                  <a:tcPr marL="0" marR="0" marT="0" marB="0"/>
                </a:tc>
                <a:tc>
                  <a:txBody>
                    <a:bodyPr/>
                    <a:lstStyle/>
                    <a:p>
                      <a:pPr algn="l" fontAlgn="t"/>
                      <a:r>
                        <a:rPr lang="en-GB" sz="1400" b="0" i="0" u="none" strike="noStrike" dirty="0">
                          <a:effectLst/>
                          <a:latin typeface="Arial" panose="020B0604020202020204" pitchFamily="34" charset="0"/>
                        </a:rPr>
                        <a:t>CT1</a:t>
                      </a:r>
                    </a:p>
                  </a:txBody>
                  <a:tcPr marL="0" marR="0" marT="0" marB="0"/>
                </a:tc>
                <a:tc>
                  <a:txBody>
                    <a:bodyPr/>
                    <a:lstStyle/>
                    <a:p>
                      <a:pPr algn="l">
                        <a:lnSpc>
                          <a:spcPct val="107000"/>
                        </a:lnSpc>
                        <a:spcAft>
                          <a:spcPts val="0"/>
                        </a:spcAft>
                      </a:pPr>
                      <a:endParaRPr lang="en-GB" sz="1400" b="0" i="0" u="none" strike="noStrike" kern="1200" dirty="0">
                        <a:solidFill>
                          <a:schemeClr val="dk1"/>
                        </a:solidFill>
                        <a:effectLst/>
                        <a:latin typeface="Arial" panose="020B0604020202020204" pitchFamily="34" charset="0"/>
                        <a:ea typeface="+mn-ea"/>
                        <a:cs typeface="+mn-cs"/>
                      </a:endParaRPr>
                    </a:p>
                  </a:txBody>
                  <a:tcPr marL="36812" marR="36812" marT="0" marB="0"/>
                </a:tc>
                <a:extLst>
                  <a:ext uri="{0D108BD9-81ED-4DB2-BD59-A6C34878D82A}">
                    <a16:rowId xmlns:a16="http://schemas.microsoft.com/office/drawing/2014/main" xmlns="" val="10006"/>
                  </a:ext>
                </a:extLst>
              </a:tr>
              <a:tr h="439038">
                <a:tc>
                  <a:txBody>
                    <a:bodyPr/>
                    <a:lstStyle/>
                    <a:p>
                      <a:pPr algn="l" fontAlgn="t"/>
                      <a:r>
                        <a:rPr lang="en-GB" sz="1400" b="0" i="0" u="none" strike="noStrike" dirty="0">
                          <a:solidFill>
                            <a:schemeClr val="bg1"/>
                          </a:solidFill>
                          <a:effectLst/>
                          <a:latin typeface="Arial" panose="020B0604020202020204" pitchFamily="34" charset="0"/>
                        </a:rPr>
                        <a:t>CP-171103</a:t>
                      </a:r>
                    </a:p>
                  </a:txBody>
                  <a:tcPr marL="0" marR="0" marT="0" marB="0"/>
                </a:tc>
                <a:tc>
                  <a:txBody>
                    <a:bodyPr/>
                    <a:lstStyle/>
                    <a:p>
                      <a:pPr algn="l" fontAlgn="t"/>
                      <a:r>
                        <a:rPr lang="en-US" sz="1400" b="0" i="0" u="none" strike="noStrike">
                          <a:effectLst/>
                          <a:latin typeface="Arial" panose="020B0604020202020204" pitchFamily="34" charset="0"/>
                        </a:rPr>
                        <a:t>New WID on IMS impact due to 5GS IP-CAN</a:t>
                      </a:r>
                    </a:p>
                  </a:txBody>
                  <a:tcPr marL="0" marR="0" marT="0" marB="0"/>
                </a:tc>
                <a:tc>
                  <a:txBody>
                    <a:bodyPr/>
                    <a:lstStyle/>
                    <a:p>
                      <a:pPr algn="l" fontAlgn="t"/>
                      <a:r>
                        <a:rPr lang="en-GB" sz="1400" b="0" i="0" u="none" strike="noStrike" dirty="0">
                          <a:effectLst/>
                          <a:latin typeface="Arial" panose="020B0604020202020204" pitchFamily="34" charset="0"/>
                        </a:rPr>
                        <a:t>CT1</a:t>
                      </a:r>
                    </a:p>
                  </a:txBody>
                  <a:tcPr marL="0" marR="0" marT="0" marB="0"/>
                </a:tc>
                <a:tc>
                  <a:txBody>
                    <a:bodyPr/>
                    <a:lstStyle/>
                    <a:p>
                      <a:pPr algn="l">
                        <a:lnSpc>
                          <a:spcPct val="107000"/>
                        </a:lnSpc>
                        <a:spcAft>
                          <a:spcPts val="0"/>
                        </a:spcAft>
                      </a:pPr>
                      <a:endParaRPr lang="en-GB" sz="1400" b="0" i="0" u="none" strike="noStrike" kern="1200" dirty="0">
                        <a:solidFill>
                          <a:schemeClr val="dk1"/>
                        </a:solidFill>
                        <a:effectLst/>
                        <a:latin typeface="Arial" panose="020B0604020202020204" pitchFamily="34" charset="0"/>
                        <a:ea typeface="+mn-ea"/>
                        <a:cs typeface="+mn-cs"/>
                      </a:endParaRPr>
                    </a:p>
                  </a:txBody>
                  <a:tcPr marL="36812" marR="36812" marT="0" marB="0"/>
                </a:tc>
                <a:extLst>
                  <a:ext uri="{0D108BD9-81ED-4DB2-BD59-A6C34878D82A}">
                    <a16:rowId xmlns:a16="http://schemas.microsoft.com/office/drawing/2014/main" xmlns="" val="10007"/>
                  </a:ext>
                </a:extLst>
              </a:tr>
              <a:tr h="439038">
                <a:tc>
                  <a:txBody>
                    <a:bodyPr/>
                    <a:lstStyle/>
                    <a:p>
                      <a:pPr algn="l" fontAlgn="t"/>
                      <a:r>
                        <a:rPr lang="en-GB" sz="1400" b="0" i="0" u="none" strike="noStrike" dirty="0">
                          <a:solidFill>
                            <a:schemeClr val="bg1"/>
                          </a:solidFill>
                          <a:effectLst/>
                          <a:latin typeface="Arial" panose="020B0604020202020204" pitchFamily="34" charset="0"/>
                        </a:rPr>
                        <a:t>CP-171104</a:t>
                      </a:r>
                    </a:p>
                  </a:txBody>
                  <a:tcPr marL="0" marR="0" marT="0" marB="0"/>
                </a:tc>
                <a:tc>
                  <a:txBody>
                    <a:bodyPr/>
                    <a:lstStyle/>
                    <a:p>
                      <a:pPr algn="l" fontAlgn="t"/>
                      <a:r>
                        <a:rPr lang="en-US" sz="1400" b="0" i="0" u="none" strike="noStrike">
                          <a:effectLst/>
                          <a:latin typeface="Arial" panose="020B0604020202020204" pitchFamily="34" charset="0"/>
                        </a:rPr>
                        <a:t>New WID on CT aspects of 3GPP PS data off function – Phase 2</a:t>
                      </a:r>
                    </a:p>
                  </a:txBody>
                  <a:tcPr marL="0" marR="0" marT="0" marB="0"/>
                </a:tc>
                <a:tc>
                  <a:txBody>
                    <a:bodyPr/>
                    <a:lstStyle/>
                    <a:p>
                      <a:pPr algn="l" fontAlgn="t"/>
                      <a:r>
                        <a:rPr lang="en-GB" sz="1400" b="0" i="0" u="none" strike="noStrike" dirty="0">
                          <a:effectLst/>
                          <a:latin typeface="Arial" panose="020B0604020202020204" pitchFamily="34" charset="0"/>
                        </a:rPr>
                        <a:t>CT1</a:t>
                      </a:r>
                    </a:p>
                  </a:txBody>
                  <a:tcPr marL="0" marR="0" marT="0" marB="0"/>
                </a:tc>
                <a:tc>
                  <a:txBody>
                    <a:bodyPr/>
                    <a:lstStyle/>
                    <a:p>
                      <a:pPr algn="l">
                        <a:lnSpc>
                          <a:spcPct val="107000"/>
                        </a:lnSpc>
                        <a:spcAft>
                          <a:spcPts val="0"/>
                        </a:spcAft>
                      </a:pPr>
                      <a:endParaRPr lang="en-GB" sz="1400" b="0" i="0" u="none" strike="noStrike" kern="1200" dirty="0">
                        <a:solidFill>
                          <a:schemeClr val="dk1"/>
                        </a:solidFill>
                        <a:effectLst/>
                        <a:latin typeface="Arial" panose="020B0604020202020204" pitchFamily="34" charset="0"/>
                        <a:ea typeface="+mn-ea"/>
                        <a:cs typeface="+mn-cs"/>
                      </a:endParaRPr>
                    </a:p>
                  </a:txBody>
                  <a:tcPr marL="36812" marR="36812" marT="0" marB="0"/>
                </a:tc>
                <a:extLst>
                  <a:ext uri="{0D108BD9-81ED-4DB2-BD59-A6C34878D82A}">
                    <a16:rowId xmlns:a16="http://schemas.microsoft.com/office/drawing/2014/main" xmlns="" val="10008"/>
                  </a:ext>
                </a:extLst>
              </a:tr>
              <a:tr h="439038">
                <a:tc>
                  <a:txBody>
                    <a:bodyPr/>
                    <a:lstStyle/>
                    <a:p>
                      <a:pPr algn="l" fontAlgn="t"/>
                      <a:r>
                        <a:rPr lang="en-GB" sz="1400" b="0" i="0" u="none" strike="noStrike" dirty="0">
                          <a:solidFill>
                            <a:schemeClr val="bg1"/>
                          </a:solidFill>
                          <a:effectLst/>
                          <a:latin typeface="Arial" panose="020B0604020202020204" pitchFamily="34" charset="0"/>
                        </a:rPr>
                        <a:t>CP-171182</a:t>
                      </a:r>
                    </a:p>
                  </a:txBody>
                  <a:tcPr marL="0" marR="0" marT="0" marB="0"/>
                </a:tc>
                <a:tc>
                  <a:txBody>
                    <a:bodyPr/>
                    <a:lstStyle/>
                    <a:p>
                      <a:pPr algn="l" fontAlgn="t"/>
                      <a:r>
                        <a:rPr lang="en-US" sz="1400" b="0" i="0" u="none" strike="noStrike" dirty="0">
                          <a:effectLst/>
                          <a:latin typeface="Arial" panose="020B0604020202020204" pitchFamily="34" charset="0"/>
                        </a:rPr>
                        <a:t>WID on CT aspects of Northbound APIs for SCEF–SCS/AS Interworking</a:t>
                      </a:r>
                    </a:p>
                  </a:txBody>
                  <a:tcPr marL="0" marR="0" marT="0" marB="0"/>
                </a:tc>
                <a:tc>
                  <a:txBody>
                    <a:bodyPr/>
                    <a:lstStyle/>
                    <a:p>
                      <a:pPr algn="l" fontAlgn="t"/>
                      <a:r>
                        <a:rPr lang="en-GB" sz="1400" b="0" i="0" u="none" strike="noStrike" dirty="0">
                          <a:effectLst/>
                          <a:latin typeface="Arial" panose="020B0604020202020204" pitchFamily="34" charset="0"/>
                        </a:rPr>
                        <a:t>CT3</a:t>
                      </a:r>
                    </a:p>
                  </a:txBody>
                  <a:tcPr marL="0" marR="0" marT="0" marB="0"/>
                </a:tc>
                <a:tc>
                  <a:txBody>
                    <a:bodyPr/>
                    <a:lstStyle/>
                    <a:p>
                      <a:pPr algn="l">
                        <a:lnSpc>
                          <a:spcPct val="107000"/>
                        </a:lnSpc>
                        <a:spcAft>
                          <a:spcPts val="0"/>
                        </a:spcAft>
                      </a:pPr>
                      <a:r>
                        <a:rPr lang="en-GB" sz="1400" b="0" i="0" u="none" strike="noStrike" kern="1200" dirty="0">
                          <a:solidFill>
                            <a:schemeClr val="dk1"/>
                          </a:solidFill>
                          <a:effectLst/>
                          <a:latin typeface="Arial" panose="020B0604020202020204" pitchFamily="34" charset="0"/>
                          <a:ea typeface="+mn-ea"/>
                          <a:cs typeface="+mn-cs"/>
                        </a:rPr>
                        <a:t>TS 29.122</a:t>
                      </a:r>
                    </a:p>
                  </a:txBody>
                  <a:tcPr marL="36812" marR="36812" marT="0" marB="0"/>
                </a:tc>
                <a:extLst>
                  <a:ext uri="{0D108BD9-81ED-4DB2-BD59-A6C34878D82A}">
                    <a16:rowId xmlns:a16="http://schemas.microsoft.com/office/drawing/2014/main" xmlns="" val="10009"/>
                  </a:ext>
                </a:extLst>
              </a:tr>
            </a:tbl>
          </a:graphicData>
        </a:graphic>
      </p:graphicFrame>
    </p:spTree>
    <p:extLst>
      <p:ext uri="{BB962C8B-B14F-4D97-AF65-F5344CB8AC3E}">
        <p14:creationId xmlns:p14="http://schemas.microsoft.com/office/powerpoint/2010/main" val="25763565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Rel-14 </a:t>
            </a:r>
            <a:r>
              <a:rPr lang="en-US" sz="3200" spc="-1" dirty="0">
                <a:solidFill>
                  <a:srgbClr val="FF0000"/>
                </a:solidFill>
                <a:uFill>
                  <a:solidFill>
                    <a:srgbClr val="FFFFFF"/>
                  </a:solidFill>
                </a:uFill>
                <a:latin typeface="Arial"/>
              </a:rPr>
              <a:t>TS/TR</a:t>
            </a:r>
            <a:r>
              <a:rPr lang="en-US" sz="3200" b="0" strike="noStrike" spc="-1" dirty="0">
                <a:solidFill>
                  <a:srgbClr val="FF0000"/>
                </a:solidFill>
                <a:uFill>
                  <a:solidFill>
                    <a:srgbClr val="FFFFFF"/>
                  </a:solidFill>
                </a:uFill>
                <a:latin typeface="Arial"/>
              </a:rPr>
              <a:t> for Approval</a:t>
            </a:r>
            <a:endParaRPr lang="en-US" sz="1000" b="0" strike="noStrike" spc="-1" dirty="0">
              <a:solidFill>
                <a:srgbClr val="000000"/>
              </a:solidFill>
              <a:uFill>
                <a:solidFill>
                  <a:srgbClr val="FFFFFF"/>
                </a:solidFill>
              </a:uFill>
              <a:latin typeface="Arial"/>
            </a:endParaRPr>
          </a:p>
        </p:txBody>
      </p:sp>
      <p:sp>
        <p:nvSpPr>
          <p:cNvPr id="246"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7"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8"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9"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0"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1"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2"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graphicFrame>
        <p:nvGraphicFramePr>
          <p:cNvPr id="253" name="Table 9"/>
          <p:cNvGraphicFramePr/>
          <p:nvPr>
            <p:extLst>
              <p:ext uri="{D42A27DB-BD31-4B8C-83A1-F6EECF244321}">
                <p14:modId xmlns:p14="http://schemas.microsoft.com/office/powerpoint/2010/main" val="513096026"/>
              </p:ext>
            </p:extLst>
          </p:nvPr>
        </p:nvGraphicFramePr>
        <p:xfrm>
          <a:off x="352440" y="1101600"/>
          <a:ext cx="8449920" cy="4159224"/>
        </p:xfrm>
        <a:graphic>
          <a:graphicData uri="http://schemas.openxmlformats.org/drawingml/2006/table">
            <a:tbl>
              <a:tblPr/>
              <a:tblGrid>
                <a:gridCol w="1069920">
                  <a:extLst>
                    <a:ext uri="{9D8B030D-6E8A-4147-A177-3AD203B41FA5}">
                      <a16:colId xmlns:a16="http://schemas.microsoft.com/office/drawing/2014/main" xmlns="" val="20000"/>
                    </a:ext>
                  </a:extLst>
                </a:gridCol>
                <a:gridCol w="6193800">
                  <a:extLst>
                    <a:ext uri="{9D8B030D-6E8A-4147-A177-3AD203B41FA5}">
                      <a16:colId xmlns:a16="http://schemas.microsoft.com/office/drawing/2014/main" xmlns="" val="20001"/>
                    </a:ext>
                  </a:extLst>
                </a:gridCol>
                <a:gridCol w="1186200">
                  <a:extLst>
                    <a:ext uri="{9D8B030D-6E8A-4147-A177-3AD203B41FA5}">
                      <a16:colId xmlns:a16="http://schemas.microsoft.com/office/drawing/2014/main" xmlns="" val="20002"/>
                    </a:ext>
                  </a:extLst>
                </a:gridCol>
              </a:tblGrid>
              <a:tr h="401400">
                <a:tc>
                  <a:txBody>
                    <a:bodyPr/>
                    <a:lstStyle/>
                    <a:p>
                      <a:pPr algn="ctr">
                        <a:lnSpc>
                          <a:spcPct val="107000"/>
                        </a:lnSpc>
                      </a:pPr>
                      <a:r>
                        <a:rPr lang="en-US" sz="1400" b="1" strike="noStrike" spc="-1" dirty="0">
                          <a:solidFill>
                            <a:srgbClr val="FFFFFF"/>
                          </a:solidFill>
                          <a:uFill>
                            <a:solidFill>
                              <a:srgbClr val="FFFFFF"/>
                            </a:solidFill>
                          </a:uFill>
                          <a:latin typeface="Calibri"/>
                          <a:ea typeface="Calibri"/>
                        </a:rPr>
                        <a:t>TDOC</a:t>
                      </a:r>
                      <a:endParaRPr lang="en-US" sz="1600" b="0" strike="noStrike" spc="-1" dirty="0">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a:solidFill>
                            <a:srgbClr val="FFFFFF"/>
                          </a:solidFill>
                          <a:uFill>
                            <a:solidFill>
                              <a:srgbClr val="FFFFFF"/>
                            </a:solidFill>
                          </a:uFill>
                          <a:latin typeface="Calibri"/>
                          <a:ea typeface="Calibri"/>
                        </a:rPr>
                        <a:t>TITLE</a:t>
                      </a:r>
                      <a:endParaRPr lang="en-US" sz="16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a:solidFill>
                            <a:srgbClr val="FFFFFF"/>
                          </a:solidFill>
                          <a:uFill>
                            <a:solidFill>
                              <a:srgbClr val="FFFFFF"/>
                            </a:solidFill>
                          </a:uFill>
                          <a:latin typeface="Calibri"/>
                          <a:ea typeface="Calibri"/>
                        </a:rPr>
                        <a:t>WG</a:t>
                      </a:r>
                      <a:endParaRPr lang="en-US" sz="16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extLst>
                  <a:ext uri="{0D108BD9-81ED-4DB2-BD59-A6C34878D82A}">
                    <a16:rowId xmlns:a16="http://schemas.microsoft.com/office/drawing/2014/main" xmlns="" val="10000"/>
                  </a:ext>
                </a:extLst>
              </a:tr>
              <a:tr h="341824">
                <a:tc>
                  <a:txBody>
                    <a:bodyPr/>
                    <a:lstStyle/>
                    <a:p>
                      <a:pPr algn="l" fontAlgn="t"/>
                      <a:r>
                        <a:rPr lang="en-GB" sz="1400" b="0" i="0" u="none" strike="noStrike" dirty="0">
                          <a:solidFill>
                            <a:schemeClr val="bg1"/>
                          </a:solidFill>
                          <a:effectLst/>
                          <a:latin typeface="Arial" panose="020B0604020202020204" pitchFamily="34" charset="0"/>
                        </a:rPr>
                        <a:t>CP-171046</a:t>
                      </a:r>
                    </a:p>
                  </a:txBody>
                  <a:tcPr marL="0" marR="0" marT="0" marB="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US" sz="1400" b="0" i="0" u="none" strike="noStrike" dirty="0">
                          <a:effectLst/>
                          <a:latin typeface="Arial" panose="020B0604020202020204" pitchFamily="34" charset="0"/>
                        </a:rPr>
                        <a:t>3GPP: TR 29.844 v2.0.0 on Study on Control and User Plane Separation of EPC Nodes</a:t>
                      </a:r>
                    </a:p>
                  </a:txBody>
                  <a:tcPr marL="0" marR="0" marT="0" marB="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a:effectLst/>
                          <a:latin typeface="Arial" panose="020B0604020202020204" pitchFamily="34" charset="0"/>
                        </a:rPr>
                        <a:t>CT4</a:t>
                      </a:r>
                    </a:p>
                  </a:txBody>
                  <a:tcPr marL="0" marR="0" marT="0" marB="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1"/>
                  </a:ext>
                </a:extLst>
              </a:tr>
              <a:tr h="341824">
                <a:tc>
                  <a:txBody>
                    <a:bodyPr/>
                    <a:lstStyle/>
                    <a:p>
                      <a:pPr algn="l" fontAlgn="t"/>
                      <a:r>
                        <a:rPr lang="en-GB" sz="1400" b="0" i="0" u="none" strike="noStrike" dirty="0">
                          <a:solidFill>
                            <a:schemeClr val="bg1"/>
                          </a:solidFill>
                          <a:effectLst/>
                          <a:latin typeface="Arial" panose="020B0604020202020204" pitchFamily="34" charset="0"/>
                        </a:rPr>
                        <a:t>CP-171183</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US" sz="1400" b="0" i="0" u="none" strike="noStrike" dirty="0">
                          <a:effectLst/>
                          <a:latin typeface="Arial" panose="020B0604020202020204" pitchFamily="34" charset="0"/>
                        </a:rPr>
                        <a:t>3GPP TS 29.244 v2.0.0 on 29.244 Interface between the Control plane </a:t>
                      </a:r>
                      <a:r>
                        <a:rPr lang="en-US" sz="1400" b="0" i="0" u="none" strike="noStrike" dirty="0" err="1">
                          <a:effectLst/>
                          <a:latin typeface="Arial" panose="020B0604020202020204" pitchFamily="34" charset="0"/>
                        </a:rPr>
                        <a:t>Plane</a:t>
                      </a:r>
                      <a:r>
                        <a:rPr lang="en-US" sz="1400" b="0" i="0" u="none" strike="noStrike" dirty="0">
                          <a:effectLst/>
                          <a:latin typeface="Arial" panose="020B0604020202020204" pitchFamily="34" charset="0"/>
                        </a:rPr>
                        <a:t> and the User Plane of EPC Nodes</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effectLst/>
                          <a:latin typeface="Arial" panose="020B0604020202020204" pitchFamily="34" charset="0"/>
                        </a:rPr>
                        <a:t>CT4</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2"/>
                  </a:ext>
                </a:extLst>
              </a:tr>
              <a:tr h="341824">
                <a:tc>
                  <a:txBody>
                    <a:bodyPr/>
                    <a:lstStyle/>
                    <a:p>
                      <a:pPr algn="l" fontAlgn="t"/>
                      <a:r>
                        <a:rPr lang="en-GB" sz="1400" b="0" i="0" u="none" strike="noStrike" dirty="0">
                          <a:solidFill>
                            <a:schemeClr val="bg1"/>
                          </a:solidFill>
                          <a:effectLst/>
                          <a:latin typeface="Arial" panose="020B0604020202020204" pitchFamily="34" charset="0"/>
                        </a:rPr>
                        <a:t>CP-171106</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US" sz="1400" b="0" i="0" u="none" strike="noStrike" dirty="0">
                          <a:effectLst/>
                          <a:latin typeface="Arial" panose="020B0604020202020204" pitchFamily="34" charset="0"/>
                        </a:rPr>
                        <a:t>presentation of 24.116 for approval</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effectLst/>
                          <a:latin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3"/>
                  </a:ext>
                </a:extLst>
              </a:tr>
              <a:tr h="341824">
                <a:tc>
                  <a:txBody>
                    <a:bodyPr/>
                    <a:lstStyle/>
                    <a:p>
                      <a:pPr algn="l" fontAlgn="t"/>
                      <a:r>
                        <a:rPr lang="en-GB" sz="1400" b="0" i="0" u="none" strike="noStrike" dirty="0">
                          <a:solidFill>
                            <a:schemeClr val="bg1"/>
                          </a:solidFill>
                          <a:effectLst/>
                          <a:latin typeface="Arial" panose="020B0604020202020204" pitchFamily="34" charset="0"/>
                        </a:rPr>
                        <a:t>CP-171107</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US" sz="1400" b="0" i="0" u="none" strike="noStrike" dirty="0">
                          <a:effectLst/>
                          <a:latin typeface="Arial" panose="020B0604020202020204" pitchFamily="34" charset="0"/>
                        </a:rPr>
                        <a:t>presentation of 24.250 for information and approval</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effectLst/>
                          <a:latin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4"/>
                  </a:ext>
                </a:extLst>
              </a:tr>
              <a:tr h="341824">
                <a:tc>
                  <a:txBody>
                    <a:bodyPr/>
                    <a:lstStyle/>
                    <a:p>
                      <a:pPr algn="l" fontAlgn="t"/>
                      <a:r>
                        <a:rPr lang="en-GB" sz="1400" b="0" i="0" u="none" strike="noStrike" dirty="0">
                          <a:solidFill>
                            <a:schemeClr val="bg1"/>
                          </a:solidFill>
                          <a:effectLst/>
                          <a:latin typeface="Arial" panose="020B0604020202020204" pitchFamily="34" charset="0"/>
                        </a:rPr>
                        <a:t>CP-171177</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US" sz="1400" b="0" i="0" u="none" strike="noStrike" dirty="0">
                          <a:effectLst/>
                          <a:latin typeface="Arial" panose="020B0604020202020204" pitchFamily="34" charset="0"/>
                        </a:rPr>
                        <a:t>presentation of 24.281 for information (and for approval if scope if reduced)</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effectLst/>
                          <a:latin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5"/>
                  </a:ext>
                </a:extLst>
              </a:tr>
              <a:tr h="341824">
                <a:tc>
                  <a:txBody>
                    <a:bodyPr/>
                    <a:lstStyle/>
                    <a:p>
                      <a:pPr algn="l" fontAlgn="t"/>
                      <a:r>
                        <a:rPr lang="en-GB" sz="1400" b="0" i="0" u="none" strike="noStrike" dirty="0">
                          <a:solidFill>
                            <a:schemeClr val="bg1"/>
                          </a:solidFill>
                          <a:effectLst/>
                          <a:latin typeface="Arial" panose="020B0604020202020204" pitchFamily="34" charset="0"/>
                        </a:rPr>
                        <a:t>CP-171178</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US" sz="1400" b="0" i="0" u="none" strike="noStrike" dirty="0">
                          <a:effectLst/>
                          <a:latin typeface="Arial" panose="020B0604020202020204" pitchFamily="34" charset="0"/>
                        </a:rPr>
                        <a:t>presentation of 24.581 for information (and for approval if scope if reduced)</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effectLst/>
                          <a:latin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6"/>
                  </a:ext>
                </a:extLst>
              </a:tr>
              <a:tr h="341824">
                <a:tc>
                  <a:txBody>
                    <a:bodyPr/>
                    <a:lstStyle/>
                    <a:p>
                      <a:pPr algn="l" fontAlgn="t"/>
                      <a:r>
                        <a:rPr lang="en-GB" sz="1400" b="0" i="0" u="none" strike="noStrike" dirty="0">
                          <a:solidFill>
                            <a:schemeClr val="bg1"/>
                          </a:solidFill>
                          <a:effectLst/>
                          <a:latin typeface="Arial" panose="020B0604020202020204" pitchFamily="34" charset="0"/>
                        </a:rPr>
                        <a:t>CP-171179</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US" sz="1400" b="0" i="0" u="none" strike="noStrike" dirty="0">
                          <a:effectLst/>
                          <a:latin typeface="Arial" panose="020B0604020202020204" pitchFamily="34" charset="0"/>
                        </a:rPr>
                        <a:t>presentation of 24.282 for information (and for approval if scope if reduced)</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effectLst/>
                          <a:latin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7"/>
                  </a:ext>
                </a:extLst>
              </a:tr>
              <a:tr h="341824">
                <a:tc>
                  <a:txBody>
                    <a:bodyPr/>
                    <a:lstStyle/>
                    <a:p>
                      <a:pPr algn="l" fontAlgn="t"/>
                      <a:r>
                        <a:rPr lang="en-GB" sz="1400" b="0" i="0" u="none" strike="noStrike" dirty="0">
                          <a:solidFill>
                            <a:schemeClr val="bg1"/>
                          </a:solidFill>
                          <a:effectLst/>
                          <a:latin typeface="Arial" panose="020B0604020202020204" pitchFamily="34" charset="0"/>
                        </a:rPr>
                        <a:t>CP-171180</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US" sz="1400" b="0" i="0" u="none" strike="noStrike" dirty="0">
                          <a:effectLst/>
                          <a:latin typeface="Arial" panose="020B0604020202020204" pitchFamily="34" charset="0"/>
                        </a:rPr>
                        <a:t>presentation of 24.582 for information (and for approval if scope if reduced)</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effectLst/>
                          <a:latin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8"/>
                  </a:ext>
                </a:extLst>
              </a:tr>
              <a:tr h="341824">
                <a:tc>
                  <a:txBody>
                    <a:bodyPr/>
                    <a:lstStyle/>
                    <a:p>
                      <a:pPr algn="l" fontAlgn="t"/>
                      <a:r>
                        <a:rPr lang="en-GB" sz="1400" b="0" i="0" u="none" strike="noStrike" dirty="0">
                          <a:solidFill>
                            <a:schemeClr val="bg1"/>
                          </a:solidFill>
                          <a:effectLst/>
                          <a:latin typeface="Arial" panose="020B0604020202020204" pitchFamily="34" charset="0"/>
                        </a:rPr>
                        <a:t>CP-171144</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US" sz="1400" b="0" i="0" u="none" strike="noStrike" dirty="0">
                          <a:effectLst/>
                          <a:latin typeface="Arial" panose="020B0604020202020204" pitchFamily="34" charset="0"/>
                        </a:rPr>
                        <a:t>Presentation sheet for 3GPP TS 29.251 v2.0.0 on </a:t>
                      </a:r>
                      <a:r>
                        <a:rPr lang="en-US" sz="1400" b="0" i="0" u="none" strike="noStrike" dirty="0" err="1">
                          <a:effectLst/>
                          <a:latin typeface="Arial" panose="020B0604020202020204" pitchFamily="34" charset="0"/>
                        </a:rPr>
                        <a:t>Gw</a:t>
                      </a:r>
                      <a:r>
                        <a:rPr lang="en-US" sz="1400" b="0" i="0" u="none" strike="noStrike" dirty="0">
                          <a:effectLst/>
                          <a:latin typeface="Arial" panose="020B0604020202020204" pitchFamily="34" charset="0"/>
                        </a:rPr>
                        <a:t> and </a:t>
                      </a:r>
                      <a:r>
                        <a:rPr lang="en-US" sz="1400" b="0" i="0" u="none" strike="noStrike" dirty="0" err="1">
                          <a:effectLst/>
                          <a:latin typeface="Arial" panose="020B0604020202020204" pitchFamily="34" charset="0"/>
                        </a:rPr>
                        <a:t>Gwn</a:t>
                      </a:r>
                      <a:r>
                        <a:rPr lang="en-US" sz="1400" b="0" i="0" u="none" strike="noStrike" dirty="0">
                          <a:effectLst/>
                          <a:latin typeface="Arial" panose="020B0604020202020204" pitchFamily="34" charset="0"/>
                        </a:rPr>
                        <a:t> reference point for sponsored data connectivity for Approval</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effectLst/>
                          <a:latin typeface="Arial" panose="020B0604020202020204" pitchFamily="34" charset="0"/>
                        </a:rPr>
                        <a:t>CT3</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9"/>
                  </a:ext>
                </a:extLst>
              </a:tr>
              <a:tr h="341824">
                <a:tc>
                  <a:txBody>
                    <a:bodyPr/>
                    <a:lstStyle/>
                    <a:p>
                      <a:pPr algn="l" fontAlgn="t"/>
                      <a:r>
                        <a:rPr lang="en-GB" sz="1400" b="0" i="0" u="none" strike="noStrike" dirty="0">
                          <a:solidFill>
                            <a:schemeClr val="bg1"/>
                          </a:solidFill>
                          <a:effectLst/>
                          <a:latin typeface="Arial" panose="020B0604020202020204" pitchFamily="34" charset="0"/>
                        </a:rPr>
                        <a:t>CP-171145</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12240">
                      <a:solidFill>
                        <a:srgbClr val="FFFFFF"/>
                      </a:solidFill>
                    </a:lnB>
                    <a:solidFill>
                      <a:srgbClr val="4F81BD"/>
                    </a:solidFill>
                  </a:tcPr>
                </a:tc>
                <a:tc>
                  <a:txBody>
                    <a:bodyPr/>
                    <a:lstStyle/>
                    <a:p>
                      <a:pPr algn="l" fontAlgn="t"/>
                      <a:r>
                        <a:rPr lang="en-US" sz="1400" b="0" i="0" u="none" strike="noStrike" dirty="0">
                          <a:effectLst/>
                          <a:latin typeface="Arial" panose="020B0604020202020204" pitchFamily="34" charset="0"/>
                        </a:rPr>
                        <a:t>Presentation sheet for 3GPP TS 29.250 v1.0.0 on Nu reference point between SCEF and PFDF for sponsored data connectivity</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c>
                  <a:txBody>
                    <a:bodyPr/>
                    <a:lstStyle/>
                    <a:p>
                      <a:pPr algn="l" fontAlgn="t"/>
                      <a:r>
                        <a:rPr lang="en-GB" sz="1400" b="0" i="0" u="none" strike="noStrike" dirty="0">
                          <a:effectLst/>
                          <a:latin typeface="Arial" panose="020B0604020202020204" pitchFamily="34" charset="0"/>
                        </a:rPr>
                        <a:t>CT3</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extLst>
                  <a:ext uri="{0D108BD9-81ED-4DB2-BD59-A6C34878D82A}">
                    <a16:rowId xmlns:a16="http://schemas.microsoft.com/office/drawing/2014/main" xmlns="" val="10010"/>
                  </a:ext>
                </a:extLst>
              </a:tr>
            </a:tbl>
          </a:graphicData>
        </a:graphic>
      </p:graphicFrame>
      <p:sp>
        <p:nvSpPr>
          <p:cNvPr id="11"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9</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3159252746"/>
      </p:ext>
    </p:extLst>
  </p:cSld>
  <p:clrMapOvr>
    <a:masterClrMapping/>
  </p:clrMapOvr>
</p:sld>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41377</TotalTime>
  <Words>1168</Words>
  <Application>Microsoft Office PowerPoint</Application>
  <PresentationFormat>Affichage à l'écran (4:3)</PresentationFormat>
  <Paragraphs>235</Paragraphs>
  <Slides>16</Slides>
  <Notes>1</Notes>
  <HiddenSlides>0</HiddenSlides>
  <MMClips>0</MMClips>
  <ScaleCrop>false</ScaleCrop>
  <HeadingPairs>
    <vt:vector size="4" baseType="variant">
      <vt:variant>
        <vt:lpstr>Thème</vt:lpstr>
      </vt:variant>
      <vt:variant>
        <vt:i4>3</vt:i4>
      </vt:variant>
      <vt:variant>
        <vt:lpstr>Titres des diapositives</vt:lpstr>
      </vt:variant>
      <vt:variant>
        <vt:i4>16</vt:i4>
      </vt:variant>
    </vt:vector>
  </HeadingPairs>
  <TitlesOfParts>
    <vt:vector size="19" baseType="lpstr">
      <vt:lpstr>3gpp</vt:lpstr>
      <vt:lpstr>Custom Design</vt:lpstr>
      <vt:lpstr>Office Theme</vt:lpstr>
      <vt:lpstr>Présentation PowerPoint</vt:lpstr>
      <vt:lpstr>TSG CT#76</vt:lpstr>
      <vt:lpstr>TSG CT Organisation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CT4 Aspects</vt:lpstr>
      <vt:lpstr>CT4 Aspects</vt:lpstr>
      <vt:lpstr>Présentation PowerPoint</vt:lpstr>
      <vt:lpstr>Présentation PowerPoint</vt:lpstr>
      <vt:lpstr>TSG SA#75 (no report)</vt:lpstr>
      <vt:lpstr>Présentation PowerPoint</vt:lpstr>
    </vt:vector>
  </TitlesOfParts>
  <Company>Nokia Oyj</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Hietalahti Hannu</dc:creator>
  <dc:description>©3GPP 2009. All rights reserved</dc:description>
  <cp:lastModifiedBy>Orange V2</cp:lastModifiedBy>
  <cp:revision>972</cp:revision>
  <dcterms:created xsi:type="dcterms:W3CDTF">2009-10-13T12:22:16Z</dcterms:created>
  <dcterms:modified xsi:type="dcterms:W3CDTF">2017-08-20T23:03:01Z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