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87" r:id="rId2"/>
    <p:sldId id="288" r:id="rId3"/>
    <p:sldId id="289" r:id="rId4"/>
    <p:sldId id="290" r:id="rId5"/>
    <p:sldId id="291" r:id="rId6"/>
    <p:sldId id="292" r:id="rId7"/>
    <p:sldId id="294" r:id="rId8"/>
    <p:sldId id="29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797051"/>
            <a:ext cx="11036459" cy="4224280"/>
          </a:xfrm>
          <a:prstGeom prst="rect">
            <a:avLst/>
          </a:prstGeom>
        </p:spPr>
        <p:txBody>
          <a:bodyPr lIns="121890" tIns="60945" rIns="121890" bIns="60945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9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6" tIns="60948" rIns="121896" bIns="609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64187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C4-173184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</a:t>
            </a:r>
            <a:r>
              <a:rPr lang="en-US" b="1" dirty="0" smtClean="0">
                <a:latin typeface="Arial" charset="0"/>
                <a:ea typeface="Times New Roman" charset="0"/>
              </a:rPr>
              <a:t>on usage of HTTP in SBA</a:t>
            </a:r>
            <a:endParaRPr lang="en-US" b="1" dirty="0">
              <a:latin typeface="Arial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</a:t>
            </a:r>
            <a:r>
              <a:rPr lang="en-US" b="1" dirty="0" smtClean="0">
                <a:latin typeface="Arial" charset="0"/>
                <a:ea typeface="Times New Roman" charset="0"/>
              </a:rPr>
              <a:t>usage of HTTP in SBA for discovery and communication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1" y="1223682"/>
            <a:ext cx="11036459" cy="4797649"/>
          </a:xfrm>
        </p:spPr>
        <p:txBody>
          <a:bodyPr/>
          <a:lstStyle/>
          <a:p>
            <a:r>
              <a:rPr lang="en-US" dirty="0" smtClean="0"/>
              <a:t>A number of different types of functional API’s are needed in the network for exposing different services</a:t>
            </a:r>
          </a:p>
          <a:p>
            <a:r>
              <a:rPr lang="en-US" dirty="0" smtClean="0"/>
              <a:t>A number of instances of functional API’s are needed to scaling those services.</a:t>
            </a:r>
          </a:p>
          <a:p>
            <a:r>
              <a:rPr lang="en-US" dirty="0" smtClean="0"/>
              <a:t>Scalable and secure discovery and assignment of the functional elements in a network a key problem in the deployment of services</a:t>
            </a:r>
          </a:p>
          <a:p>
            <a:r>
              <a:rPr lang="en-US" dirty="0" smtClean="0"/>
              <a:t>With micro-services the problems become exacerbated</a:t>
            </a:r>
          </a:p>
          <a:p>
            <a:r>
              <a:rPr lang="en-US" dirty="0" smtClean="0"/>
              <a:t>The API’s can be deployed in multiple networks , need to establish trust between networks.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04679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83688" y="1232274"/>
            <a:ext cx="11036459" cy="4224280"/>
          </a:xfrm>
        </p:spPr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webscale</a:t>
            </a:r>
            <a:r>
              <a:rPr lang="en-US" dirty="0" smtClean="0"/>
              <a:t> techniques for discovery and selection of function API’s in a network</a:t>
            </a:r>
          </a:p>
          <a:p>
            <a:r>
              <a:rPr lang="en-US" dirty="0" smtClean="0"/>
              <a:t>Zero configuration discovery for function API’s in the network</a:t>
            </a:r>
          </a:p>
          <a:p>
            <a:r>
              <a:rPr lang="en-US" dirty="0" err="1" smtClean="0"/>
              <a:t>Webscale</a:t>
            </a:r>
            <a:r>
              <a:rPr lang="en-US" dirty="0" smtClean="0"/>
              <a:t> security mechanisms for peer authentication</a:t>
            </a:r>
          </a:p>
          <a:p>
            <a:r>
              <a:rPr lang="en-US" dirty="0" err="1" smtClean="0"/>
              <a:t>Webscale</a:t>
            </a:r>
            <a:r>
              <a:rPr lang="en-US" dirty="0" smtClean="0"/>
              <a:t> security mechanisms for attack prevention ( </a:t>
            </a:r>
            <a:r>
              <a:rPr lang="en-US" dirty="0" err="1" smtClean="0"/>
              <a:t>DoS</a:t>
            </a:r>
            <a:r>
              <a:rPr lang="en-US" dirty="0" smtClean="0"/>
              <a:t> and others)</a:t>
            </a:r>
          </a:p>
          <a:p>
            <a:r>
              <a:rPr lang="en-US" dirty="0" smtClean="0"/>
              <a:t>Easy automated creation and </a:t>
            </a:r>
            <a:r>
              <a:rPr lang="en-US" dirty="0" err="1" smtClean="0"/>
              <a:t>updation</a:t>
            </a:r>
            <a:r>
              <a:rPr lang="en-US" dirty="0" smtClean="0"/>
              <a:t> of function API’s in the network</a:t>
            </a:r>
          </a:p>
          <a:p>
            <a:r>
              <a:rPr lang="en-US" dirty="0" smtClean="0"/>
              <a:t>Web protocols (HTTP/WEBSOCKET) for simple world wide reach</a:t>
            </a:r>
          </a:p>
          <a:p>
            <a:r>
              <a:rPr lang="en-US" dirty="0" smtClean="0"/>
              <a:t>Compatible with </a:t>
            </a:r>
            <a:r>
              <a:rPr lang="en-US" dirty="0" err="1" smtClean="0"/>
              <a:t>microservices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28856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DNS infrastructure capable of being </a:t>
            </a:r>
            <a:r>
              <a:rPr lang="en-US" dirty="0"/>
              <a:t>d</a:t>
            </a:r>
            <a:r>
              <a:rPr lang="en-US" dirty="0" smtClean="0"/>
              <a:t>ynamically updated.</a:t>
            </a:r>
          </a:p>
          <a:p>
            <a:r>
              <a:rPr lang="en-US" dirty="0" smtClean="0"/>
              <a:t>HTTP redirect agent capable of being </a:t>
            </a:r>
            <a:r>
              <a:rPr lang="en-US" dirty="0"/>
              <a:t>d</a:t>
            </a:r>
            <a:r>
              <a:rPr lang="en-US" dirty="0" smtClean="0"/>
              <a:t>ynamically updated with instance information.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Infrastructure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66976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interaction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55340" y="1430868"/>
            <a:ext cx="1963271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ROOT DNS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7557247" y="3106271"/>
            <a:ext cx="1828800" cy="9144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NRF</a:t>
            </a:r>
          </a:p>
          <a:p>
            <a:pPr algn="ctr"/>
            <a:r>
              <a:rPr lang="en-US" dirty="0"/>
              <a:t>( Service API discovery)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569388" y="3765175"/>
            <a:ext cx="1438836" cy="1151405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Orchestration</a:t>
            </a:r>
          </a:p>
        </p:txBody>
      </p:sp>
      <p:cxnSp>
        <p:nvCxnSpPr>
          <p:cNvPr id="9" name="Curved Connector 8"/>
          <p:cNvCxnSpPr>
            <a:stCxn id="6" idx="0"/>
            <a:endCxn id="5" idx="3"/>
          </p:cNvCxnSpPr>
          <p:nvPr/>
        </p:nvCxnSpPr>
        <p:spPr>
          <a:xfrm rot="16200000" flipV="1">
            <a:off x="10236575" y="2712943"/>
            <a:ext cx="201704" cy="190275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4" idx="2"/>
            <a:endCxn id="12" idx="3"/>
          </p:cNvCxnSpPr>
          <p:nvPr/>
        </p:nvCxnSpPr>
        <p:spPr>
          <a:xfrm rot="5400000">
            <a:off x="4198222" y="1293658"/>
            <a:ext cx="1487144" cy="35903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12694" y="3375212"/>
            <a:ext cx="2433918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requesting element</a:t>
            </a:r>
          </a:p>
        </p:txBody>
      </p:sp>
      <p:cxnSp>
        <p:nvCxnSpPr>
          <p:cNvPr id="14" name="Curved Connector 13"/>
          <p:cNvCxnSpPr>
            <a:stCxn id="12" idx="0"/>
            <a:endCxn id="4" idx="1"/>
          </p:cNvCxnSpPr>
          <p:nvPr/>
        </p:nvCxnSpPr>
        <p:spPr>
          <a:xfrm rot="5400000" flipH="1" flipV="1">
            <a:off x="3098924" y="718797"/>
            <a:ext cx="1487144" cy="38256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828609" y="1870901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078712" y="2637428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DNS response</a:t>
            </a:r>
          </a:p>
          <a:p>
            <a:r>
              <a:rPr lang="en-US" sz="1200" dirty="0" smtClean="0"/>
              <a:t>A : 10.10.10.11</a:t>
            </a:r>
          </a:p>
          <a:p>
            <a:r>
              <a:rPr lang="en-US" sz="1200" dirty="0" smtClean="0"/>
              <a:t>A : 10.10.10.12</a:t>
            </a:r>
            <a:endParaRPr lang="en-US" sz="1200" dirty="0"/>
          </a:p>
        </p:txBody>
      </p:sp>
      <p:cxnSp>
        <p:nvCxnSpPr>
          <p:cNvPr id="20" name="Curved Connector 19"/>
          <p:cNvCxnSpPr>
            <a:stCxn id="12" idx="3"/>
            <a:endCxn id="5" idx="1"/>
          </p:cNvCxnSpPr>
          <p:nvPr/>
        </p:nvCxnSpPr>
        <p:spPr>
          <a:xfrm flipV="1">
            <a:off x="3146612" y="3563471"/>
            <a:ext cx="4410635" cy="26894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73537" y="3523401"/>
            <a:ext cx="2197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3. HTTP:</a:t>
            </a:r>
          </a:p>
          <a:p>
            <a:r>
              <a:rPr lang="en-US" sz="1200" dirty="0" smtClean="0"/>
              <a:t>http://10.10.10.11/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cxnSp>
        <p:nvCxnSpPr>
          <p:cNvPr id="23" name="Curved Connector 22"/>
          <p:cNvCxnSpPr>
            <a:stCxn id="5" idx="2"/>
            <a:endCxn id="12" idx="2"/>
          </p:cNvCxnSpPr>
          <p:nvPr/>
        </p:nvCxnSpPr>
        <p:spPr>
          <a:xfrm rot="5400000">
            <a:off x="5066180" y="884144"/>
            <a:ext cx="268941" cy="6541994"/>
          </a:xfrm>
          <a:prstGeom prst="curvedConnector3">
            <a:avLst>
              <a:gd name="adj1" fmla="val 185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55995" y="4270250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4. HTTP REDIRECT: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5" name="Rounded Rectangle 24"/>
          <p:cNvSpPr/>
          <p:nvPr/>
        </p:nvSpPr>
        <p:spPr>
          <a:xfrm>
            <a:off x="8148917" y="5058584"/>
            <a:ext cx="1788459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Gtpc</a:t>
            </a:r>
            <a:endParaRPr lang="en-US" dirty="0" smtClean="0"/>
          </a:p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instance</a:t>
            </a:r>
          </a:p>
        </p:txBody>
      </p:sp>
      <p:cxnSp>
        <p:nvCxnSpPr>
          <p:cNvPr id="27" name="Curved Connector 26"/>
          <p:cNvCxnSpPr>
            <a:stCxn id="12" idx="2"/>
            <a:endCxn id="25" idx="1"/>
          </p:cNvCxnSpPr>
          <p:nvPr/>
        </p:nvCxnSpPr>
        <p:spPr>
          <a:xfrm rot="16200000" flipH="1">
            <a:off x="4426199" y="1793066"/>
            <a:ext cx="1226172" cy="62192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79367" y="4937559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5. HTTP 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10569388" y="516468"/>
            <a:ext cx="1438836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API type</a:t>
            </a:r>
          </a:p>
          <a:p>
            <a:pPr algn="ctr"/>
            <a:r>
              <a:rPr lang="en-US" dirty="0" smtClean="0"/>
              <a:t>update</a:t>
            </a:r>
          </a:p>
        </p:txBody>
      </p:sp>
      <p:cxnSp>
        <p:nvCxnSpPr>
          <p:cNvPr id="31" name="Curved Connector 30"/>
          <p:cNvCxnSpPr>
            <a:stCxn id="29" idx="1"/>
            <a:endCxn id="4" idx="3"/>
          </p:cNvCxnSpPr>
          <p:nvPr/>
        </p:nvCxnSpPr>
        <p:spPr>
          <a:xfrm rot="10800000" flipV="1">
            <a:off x="7718612" y="973668"/>
            <a:ext cx="2850777" cy="9144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5" idx="2"/>
            <a:endCxn id="12" idx="2"/>
          </p:cNvCxnSpPr>
          <p:nvPr/>
        </p:nvCxnSpPr>
        <p:spPr>
          <a:xfrm rot="5400000" flipH="1">
            <a:off x="4644714" y="1574551"/>
            <a:ext cx="1683372" cy="7113494"/>
          </a:xfrm>
          <a:prstGeom prst="curvedConnector3">
            <a:avLst>
              <a:gd name="adj1" fmla="val -135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96423" y="5677584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6. HTTP :</a:t>
            </a:r>
          </a:p>
          <a:p>
            <a:r>
              <a:rPr lang="en-US" sz="1200" dirty="0" smtClean="0"/>
              <a:t>Switch to web socket</a:t>
            </a:r>
            <a:endParaRPr lang="en-US" sz="1200" dirty="0"/>
          </a:p>
        </p:txBody>
      </p:sp>
      <p:cxnSp>
        <p:nvCxnSpPr>
          <p:cNvPr id="39" name="Curved Connector 38"/>
          <p:cNvCxnSpPr>
            <a:stCxn id="12" idx="2"/>
            <a:endCxn id="25" idx="2"/>
          </p:cNvCxnSpPr>
          <p:nvPr/>
        </p:nvCxnSpPr>
        <p:spPr>
          <a:xfrm rot="16200000" flipH="1">
            <a:off x="4644714" y="1574551"/>
            <a:ext cx="1683372" cy="7113494"/>
          </a:xfrm>
          <a:prstGeom prst="curvedConnector3">
            <a:avLst>
              <a:gd name="adj1" fmla="val 145533"/>
            </a:avLst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296423" y="6482431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7. GTP-C over </a:t>
            </a:r>
            <a:r>
              <a:rPr lang="en-US" sz="1200" dirty="0" err="1" smtClean="0"/>
              <a:t>websocket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8498541" y="1052335"/>
            <a:ext cx="1163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DNS UPDATE</a:t>
            </a:r>
            <a:endParaRPr lang="en-US" sz="1200"/>
          </a:p>
        </p:txBody>
      </p:sp>
      <p:sp>
        <p:nvSpPr>
          <p:cNvPr id="60" name="TextBox 59"/>
          <p:cNvSpPr txBox="1"/>
          <p:nvPr/>
        </p:nvSpPr>
        <p:spPr>
          <a:xfrm>
            <a:off x="9593185" y="3184937"/>
            <a:ext cx="105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DB UPDATE</a:t>
            </a:r>
            <a:endParaRPr lang="en-US" sz="1200"/>
          </a:p>
        </p:txBody>
      </p:sp>
      <p:cxnSp>
        <p:nvCxnSpPr>
          <p:cNvPr id="62" name="Curved Connector 61"/>
          <p:cNvCxnSpPr>
            <a:stCxn id="6" idx="2"/>
            <a:endCxn id="25" idx="3"/>
          </p:cNvCxnSpPr>
          <p:nvPr/>
        </p:nvCxnSpPr>
        <p:spPr>
          <a:xfrm rot="5400000">
            <a:off x="10313489" y="4540467"/>
            <a:ext cx="599204" cy="13514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73484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interaction with recursion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55340" y="1430868"/>
            <a:ext cx="1963271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ROOT DNS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7774081" y="3631963"/>
            <a:ext cx="1828800" cy="9144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NRF</a:t>
            </a:r>
          </a:p>
          <a:p>
            <a:pPr algn="ctr"/>
            <a:r>
              <a:rPr lang="en-US" dirty="0" smtClean="0"/>
              <a:t>( Service API discovery)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569388" y="3765175"/>
            <a:ext cx="1438836" cy="1151405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Orchestration</a:t>
            </a:r>
          </a:p>
        </p:txBody>
      </p:sp>
      <p:cxnSp>
        <p:nvCxnSpPr>
          <p:cNvPr id="9" name="Curved Connector 8"/>
          <p:cNvCxnSpPr>
            <a:stCxn id="6" idx="0"/>
            <a:endCxn id="5" idx="3"/>
          </p:cNvCxnSpPr>
          <p:nvPr/>
        </p:nvCxnSpPr>
        <p:spPr>
          <a:xfrm rot="16200000" flipH="1" flipV="1">
            <a:off x="10283850" y="3084206"/>
            <a:ext cx="323988" cy="1685925"/>
          </a:xfrm>
          <a:prstGeom prst="curvedConnector4">
            <a:avLst>
              <a:gd name="adj1" fmla="val -70558"/>
              <a:gd name="adj2" fmla="val 713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4" idx="2"/>
            <a:endCxn id="12" idx="3"/>
          </p:cNvCxnSpPr>
          <p:nvPr/>
        </p:nvCxnSpPr>
        <p:spPr>
          <a:xfrm rot="5400000">
            <a:off x="4198222" y="1293658"/>
            <a:ext cx="1487144" cy="35903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12694" y="3375212"/>
            <a:ext cx="2433918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requesting element</a:t>
            </a:r>
          </a:p>
        </p:txBody>
      </p:sp>
      <p:cxnSp>
        <p:nvCxnSpPr>
          <p:cNvPr id="14" name="Curved Connector 13"/>
          <p:cNvCxnSpPr>
            <a:stCxn id="12" idx="0"/>
            <a:endCxn id="4" idx="1"/>
          </p:cNvCxnSpPr>
          <p:nvPr/>
        </p:nvCxnSpPr>
        <p:spPr>
          <a:xfrm rot="5400000" flipH="1" flipV="1">
            <a:off x="3098924" y="718797"/>
            <a:ext cx="1487144" cy="38256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28414" y="2016406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4791175" y="290039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DNS response</a:t>
            </a:r>
          </a:p>
          <a:p>
            <a:r>
              <a:rPr lang="en-US" sz="1200" dirty="0" smtClean="0"/>
              <a:t>NS : 10.10.10.11</a:t>
            </a:r>
          </a:p>
        </p:txBody>
      </p:sp>
      <p:cxnSp>
        <p:nvCxnSpPr>
          <p:cNvPr id="20" name="Curved Connector 19"/>
          <p:cNvCxnSpPr>
            <a:stCxn id="12" idx="3"/>
            <a:endCxn id="5" idx="1"/>
          </p:cNvCxnSpPr>
          <p:nvPr/>
        </p:nvCxnSpPr>
        <p:spPr>
          <a:xfrm>
            <a:off x="3146612" y="3832412"/>
            <a:ext cx="4627469" cy="25675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67136" y="3807328"/>
            <a:ext cx="2197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  <a:r>
              <a:rPr lang="en-US" sz="1200" dirty="0" smtClean="0"/>
              <a:t>. HTTP:</a:t>
            </a:r>
          </a:p>
          <a:p>
            <a:r>
              <a:rPr lang="en-US" sz="1200" dirty="0" smtClean="0"/>
              <a:t>http://10.10.10.11/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cxnSp>
        <p:nvCxnSpPr>
          <p:cNvPr id="23" name="Curved Connector 22"/>
          <p:cNvCxnSpPr>
            <a:stCxn id="5" idx="2"/>
            <a:endCxn id="12" idx="2"/>
          </p:cNvCxnSpPr>
          <p:nvPr/>
        </p:nvCxnSpPr>
        <p:spPr>
          <a:xfrm rot="5400000" flipH="1">
            <a:off x="5180691" y="1038574"/>
            <a:ext cx="256751" cy="6758828"/>
          </a:xfrm>
          <a:prstGeom prst="curvedConnector3">
            <a:avLst>
              <a:gd name="adj1" fmla="val -890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805005" y="4441613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  <a:r>
              <a:rPr lang="en-US" sz="1200" dirty="0" smtClean="0"/>
              <a:t>. HTTP REDIRECT: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5" name="Rounded Rectangle 24"/>
          <p:cNvSpPr/>
          <p:nvPr/>
        </p:nvSpPr>
        <p:spPr>
          <a:xfrm>
            <a:off x="8148917" y="5058584"/>
            <a:ext cx="1788459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Gtpc</a:t>
            </a:r>
            <a:endParaRPr lang="en-US" dirty="0" smtClean="0"/>
          </a:p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instance</a:t>
            </a:r>
          </a:p>
        </p:txBody>
      </p:sp>
      <p:cxnSp>
        <p:nvCxnSpPr>
          <p:cNvPr id="27" name="Curved Connector 26"/>
          <p:cNvCxnSpPr>
            <a:stCxn id="12" idx="2"/>
            <a:endCxn id="25" idx="1"/>
          </p:cNvCxnSpPr>
          <p:nvPr/>
        </p:nvCxnSpPr>
        <p:spPr>
          <a:xfrm rot="16200000" flipH="1">
            <a:off x="4426199" y="1793066"/>
            <a:ext cx="1226172" cy="62192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650710" y="5070482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10753164" y="1079647"/>
            <a:ext cx="1438836" cy="914400"/>
          </a:xfrm>
          <a:prstGeom prst="roundRect">
            <a:avLst>
              <a:gd name="adj" fmla="val 28432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API type</a:t>
            </a:r>
          </a:p>
          <a:p>
            <a:pPr algn="ctr"/>
            <a:r>
              <a:rPr lang="en-US" dirty="0" smtClean="0"/>
              <a:t>update</a:t>
            </a:r>
          </a:p>
        </p:txBody>
      </p:sp>
      <p:cxnSp>
        <p:nvCxnSpPr>
          <p:cNvPr id="31" name="Curved Connector 30"/>
          <p:cNvCxnSpPr>
            <a:stCxn id="29" idx="1"/>
            <a:endCxn id="30" idx="3"/>
          </p:cNvCxnSpPr>
          <p:nvPr/>
        </p:nvCxnSpPr>
        <p:spPr>
          <a:xfrm rot="10800000" flipV="1">
            <a:off x="10562664" y="1536846"/>
            <a:ext cx="190500" cy="85424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5" idx="2"/>
            <a:endCxn id="12" idx="2"/>
          </p:cNvCxnSpPr>
          <p:nvPr/>
        </p:nvCxnSpPr>
        <p:spPr>
          <a:xfrm rot="5400000" flipH="1">
            <a:off x="4644714" y="1574551"/>
            <a:ext cx="1683372" cy="7113494"/>
          </a:xfrm>
          <a:prstGeom prst="curvedConnector3">
            <a:avLst>
              <a:gd name="adj1" fmla="val -135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72844" y="5733099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8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Switch to web socket</a:t>
            </a:r>
            <a:endParaRPr lang="en-US" sz="1200" dirty="0"/>
          </a:p>
        </p:txBody>
      </p:sp>
      <p:cxnSp>
        <p:nvCxnSpPr>
          <p:cNvPr id="39" name="Curved Connector 38"/>
          <p:cNvCxnSpPr>
            <a:stCxn id="12" idx="2"/>
            <a:endCxn id="25" idx="2"/>
          </p:cNvCxnSpPr>
          <p:nvPr/>
        </p:nvCxnSpPr>
        <p:spPr>
          <a:xfrm rot="16200000" flipH="1">
            <a:off x="4644714" y="1574551"/>
            <a:ext cx="1683372" cy="7113494"/>
          </a:xfrm>
          <a:prstGeom prst="curvedConnector3">
            <a:avLst>
              <a:gd name="adj1" fmla="val 145533"/>
            </a:avLst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421296" y="6497102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9</a:t>
            </a:r>
            <a:r>
              <a:rPr lang="en-US" sz="1200" dirty="0" smtClean="0"/>
              <a:t>. GTP-C over </a:t>
            </a:r>
            <a:r>
              <a:rPr lang="en-US" sz="1200" dirty="0" err="1" smtClean="0"/>
              <a:t>websocket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10492792" y="2091338"/>
            <a:ext cx="1163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DNS UPDATE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10001482" y="3375212"/>
            <a:ext cx="105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DB UPDATE</a:t>
            </a:r>
            <a:endParaRPr lang="en-US" sz="1200"/>
          </a:p>
        </p:txBody>
      </p:sp>
      <p:cxnSp>
        <p:nvCxnSpPr>
          <p:cNvPr id="62" name="Curved Connector 61"/>
          <p:cNvCxnSpPr>
            <a:stCxn id="6" idx="2"/>
            <a:endCxn id="25" idx="3"/>
          </p:cNvCxnSpPr>
          <p:nvPr/>
        </p:nvCxnSpPr>
        <p:spPr>
          <a:xfrm rot="5400000">
            <a:off x="10313489" y="4540467"/>
            <a:ext cx="599204" cy="13514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8323727" y="1933888"/>
            <a:ext cx="2238937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AUTHORITATIVE</a:t>
            </a:r>
          </a:p>
          <a:p>
            <a:pPr algn="ctr"/>
            <a:r>
              <a:rPr lang="en-US" dirty="0" smtClean="0"/>
              <a:t>DNS</a:t>
            </a:r>
          </a:p>
        </p:txBody>
      </p:sp>
      <p:cxnSp>
        <p:nvCxnSpPr>
          <p:cNvPr id="7" name="Curved Connector 6"/>
          <p:cNvCxnSpPr>
            <a:stCxn id="12" idx="3"/>
            <a:endCxn id="30" idx="1"/>
          </p:cNvCxnSpPr>
          <p:nvPr/>
        </p:nvCxnSpPr>
        <p:spPr>
          <a:xfrm flipV="1">
            <a:off x="3146612" y="2391088"/>
            <a:ext cx="5177115" cy="1441324"/>
          </a:xfrm>
          <a:prstGeom prst="curvedConnector3">
            <a:avLst>
              <a:gd name="adj1" fmla="val 681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>
            <a:stCxn id="30" idx="2"/>
            <a:endCxn id="12" idx="3"/>
          </p:cNvCxnSpPr>
          <p:nvPr/>
        </p:nvCxnSpPr>
        <p:spPr>
          <a:xfrm rot="5400000">
            <a:off x="5802842" y="192058"/>
            <a:ext cx="984124" cy="629658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81389" y="2492541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  <a:r>
              <a:rPr lang="en-US" sz="1200" dirty="0" smtClean="0"/>
              <a:t>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7821913" y="2938580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  <a:r>
              <a:rPr lang="en-US" sz="1200" dirty="0" smtClean="0"/>
              <a:t>. DNS response</a:t>
            </a:r>
          </a:p>
          <a:p>
            <a:r>
              <a:rPr lang="en-US" sz="1200" dirty="0" smtClean="0"/>
              <a:t>A : 10.10.10.11</a:t>
            </a:r>
          </a:p>
          <a:p>
            <a:r>
              <a:rPr lang="en-US" sz="1200" dirty="0" smtClean="0"/>
              <a:t>A : 10.10.10.12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029865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example interaction with recursion ( with consul)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55340" y="1430868"/>
            <a:ext cx="1963271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ROOT DNS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7774081" y="3631963"/>
            <a:ext cx="1828800" cy="9144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Consul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569388" y="3765175"/>
            <a:ext cx="1438836" cy="1151405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Orchestration</a:t>
            </a:r>
          </a:p>
        </p:txBody>
      </p:sp>
      <p:cxnSp>
        <p:nvCxnSpPr>
          <p:cNvPr id="9" name="Curved Connector 8"/>
          <p:cNvCxnSpPr>
            <a:stCxn id="6" idx="0"/>
            <a:endCxn id="5" idx="3"/>
          </p:cNvCxnSpPr>
          <p:nvPr/>
        </p:nvCxnSpPr>
        <p:spPr>
          <a:xfrm rot="16200000" flipH="1" flipV="1">
            <a:off x="10283850" y="3084206"/>
            <a:ext cx="323988" cy="1685925"/>
          </a:xfrm>
          <a:prstGeom prst="curvedConnector4">
            <a:avLst>
              <a:gd name="adj1" fmla="val -70558"/>
              <a:gd name="adj2" fmla="val 713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4" idx="2"/>
            <a:endCxn id="12" idx="3"/>
          </p:cNvCxnSpPr>
          <p:nvPr/>
        </p:nvCxnSpPr>
        <p:spPr>
          <a:xfrm rot="5400000">
            <a:off x="4198222" y="1293658"/>
            <a:ext cx="1487144" cy="35903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12694" y="3375212"/>
            <a:ext cx="2433918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requesting element</a:t>
            </a:r>
          </a:p>
        </p:txBody>
      </p:sp>
      <p:cxnSp>
        <p:nvCxnSpPr>
          <p:cNvPr id="14" name="Curved Connector 13"/>
          <p:cNvCxnSpPr>
            <a:stCxn id="12" idx="0"/>
            <a:endCxn id="4" idx="1"/>
          </p:cNvCxnSpPr>
          <p:nvPr/>
        </p:nvCxnSpPr>
        <p:spPr>
          <a:xfrm rot="5400000" flipH="1" flipV="1">
            <a:off x="3098924" y="718797"/>
            <a:ext cx="1487144" cy="38256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28414" y="2016406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4791175" y="290039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DNS response</a:t>
            </a:r>
          </a:p>
          <a:p>
            <a:r>
              <a:rPr lang="en-US" sz="1200" dirty="0" smtClean="0"/>
              <a:t>NS : 10.10.10.11</a:t>
            </a:r>
          </a:p>
        </p:txBody>
      </p:sp>
      <p:cxnSp>
        <p:nvCxnSpPr>
          <p:cNvPr id="20" name="Curved Connector 19"/>
          <p:cNvCxnSpPr>
            <a:stCxn id="12" idx="3"/>
            <a:endCxn id="5" idx="1"/>
          </p:cNvCxnSpPr>
          <p:nvPr/>
        </p:nvCxnSpPr>
        <p:spPr>
          <a:xfrm>
            <a:off x="3146612" y="3832412"/>
            <a:ext cx="4627469" cy="25675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67136" y="3807328"/>
            <a:ext cx="2197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  <a:r>
              <a:rPr lang="en-US" sz="1200" dirty="0" smtClean="0"/>
              <a:t>. HTTP:</a:t>
            </a:r>
          </a:p>
          <a:p>
            <a:r>
              <a:rPr lang="en-US" sz="1200" dirty="0" smtClean="0"/>
              <a:t>http://10.10.10.11/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cxnSp>
        <p:nvCxnSpPr>
          <p:cNvPr id="23" name="Curved Connector 22"/>
          <p:cNvCxnSpPr>
            <a:stCxn id="5" idx="2"/>
            <a:endCxn id="12" idx="2"/>
          </p:cNvCxnSpPr>
          <p:nvPr/>
        </p:nvCxnSpPr>
        <p:spPr>
          <a:xfrm rot="5400000" flipH="1">
            <a:off x="5180691" y="1038574"/>
            <a:ext cx="256751" cy="6758828"/>
          </a:xfrm>
          <a:prstGeom prst="curvedConnector3">
            <a:avLst>
              <a:gd name="adj1" fmla="val -890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805005" y="4441613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  <a:r>
              <a:rPr lang="en-US" sz="1200" dirty="0" smtClean="0"/>
              <a:t>. HTTP REDIRECT: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5" name="Rounded Rectangle 24"/>
          <p:cNvSpPr/>
          <p:nvPr/>
        </p:nvSpPr>
        <p:spPr>
          <a:xfrm>
            <a:off x="8148917" y="5058584"/>
            <a:ext cx="1788459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Gtpc</a:t>
            </a:r>
            <a:endParaRPr lang="en-US" dirty="0" smtClean="0"/>
          </a:p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instance</a:t>
            </a:r>
          </a:p>
        </p:txBody>
      </p:sp>
      <p:cxnSp>
        <p:nvCxnSpPr>
          <p:cNvPr id="27" name="Curved Connector 26"/>
          <p:cNvCxnSpPr>
            <a:stCxn id="12" idx="2"/>
            <a:endCxn id="25" idx="1"/>
          </p:cNvCxnSpPr>
          <p:nvPr/>
        </p:nvCxnSpPr>
        <p:spPr>
          <a:xfrm rot="16200000" flipH="1">
            <a:off x="4426199" y="1793066"/>
            <a:ext cx="1226172" cy="62192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650710" y="5070482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10753164" y="1079647"/>
            <a:ext cx="1438836" cy="914400"/>
          </a:xfrm>
          <a:prstGeom prst="roundRect">
            <a:avLst>
              <a:gd name="adj" fmla="val 28432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API type</a:t>
            </a:r>
          </a:p>
          <a:p>
            <a:pPr algn="ctr"/>
            <a:r>
              <a:rPr lang="en-US" dirty="0" smtClean="0"/>
              <a:t>update</a:t>
            </a:r>
          </a:p>
        </p:txBody>
      </p:sp>
      <p:cxnSp>
        <p:nvCxnSpPr>
          <p:cNvPr id="31" name="Curved Connector 30"/>
          <p:cNvCxnSpPr>
            <a:stCxn id="29" idx="1"/>
            <a:endCxn id="30" idx="3"/>
          </p:cNvCxnSpPr>
          <p:nvPr/>
        </p:nvCxnSpPr>
        <p:spPr>
          <a:xfrm rot="10800000" flipV="1">
            <a:off x="10562664" y="1536846"/>
            <a:ext cx="190500" cy="85424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5" idx="2"/>
            <a:endCxn id="12" idx="2"/>
          </p:cNvCxnSpPr>
          <p:nvPr/>
        </p:nvCxnSpPr>
        <p:spPr>
          <a:xfrm rot="5400000" flipH="1">
            <a:off x="4644714" y="1574551"/>
            <a:ext cx="1683372" cy="7113494"/>
          </a:xfrm>
          <a:prstGeom prst="curvedConnector3">
            <a:avLst>
              <a:gd name="adj1" fmla="val -135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72844" y="5733099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8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Switch to web socket</a:t>
            </a:r>
            <a:endParaRPr lang="en-US" sz="1200" dirty="0"/>
          </a:p>
        </p:txBody>
      </p:sp>
      <p:cxnSp>
        <p:nvCxnSpPr>
          <p:cNvPr id="39" name="Curved Connector 38"/>
          <p:cNvCxnSpPr>
            <a:stCxn id="12" idx="2"/>
            <a:endCxn id="25" idx="2"/>
          </p:cNvCxnSpPr>
          <p:nvPr/>
        </p:nvCxnSpPr>
        <p:spPr>
          <a:xfrm rot="16200000" flipH="1">
            <a:off x="4644714" y="1574551"/>
            <a:ext cx="1683372" cy="7113494"/>
          </a:xfrm>
          <a:prstGeom prst="curvedConnector3">
            <a:avLst>
              <a:gd name="adj1" fmla="val 145533"/>
            </a:avLst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421296" y="6497102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9</a:t>
            </a:r>
            <a:r>
              <a:rPr lang="en-US" sz="1200" dirty="0" smtClean="0"/>
              <a:t>. GTP-C over </a:t>
            </a:r>
            <a:r>
              <a:rPr lang="en-US" sz="1200" dirty="0" err="1" smtClean="0"/>
              <a:t>websocket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10492792" y="2091338"/>
            <a:ext cx="1163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DNS UPDATE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10001482" y="3375212"/>
            <a:ext cx="105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DB UPDATE</a:t>
            </a:r>
            <a:endParaRPr lang="en-US" sz="1200"/>
          </a:p>
        </p:txBody>
      </p:sp>
      <p:cxnSp>
        <p:nvCxnSpPr>
          <p:cNvPr id="62" name="Curved Connector 61"/>
          <p:cNvCxnSpPr>
            <a:stCxn id="6" idx="2"/>
            <a:endCxn id="25" idx="3"/>
          </p:cNvCxnSpPr>
          <p:nvPr/>
        </p:nvCxnSpPr>
        <p:spPr>
          <a:xfrm rot="5400000">
            <a:off x="10313489" y="4540467"/>
            <a:ext cx="599204" cy="13514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8323727" y="1933888"/>
            <a:ext cx="2238937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AUTHORITATIVE</a:t>
            </a:r>
          </a:p>
          <a:p>
            <a:pPr algn="ctr"/>
            <a:r>
              <a:rPr lang="en-US" dirty="0" smtClean="0"/>
              <a:t>DNS</a:t>
            </a:r>
          </a:p>
        </p:txBody>
      </p:sp>
      <p:cxnSp>
        <p:nvCxnSpPr>
          <p:cNvPr id="7" name="Curved Connector 6"/>
          <p:cNvCxnSpPr>
            <a:stCxn id="12" idx="3"/>
            <a:endCxn id="30" idx="1"/>
          </p:cNvCxnSpPr>
          <p:nvPr/>
        </p:nvCxnSpPr>
        <p:spPr>
          <a:xfrm flipV="1">
            <a:off x="3146612" y="2391088"/>
            <a:ext cx="5177115" cy="1441324"/>
          </a:xfrm>
          <a:prstGeom prst="curvedConnector3">
            <a:avLst>
              <a:gd name="adj1" fmla="val 681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>
            <a:stCxn id="30" idx="2"/>
            <a:endCxn id="12" idx="3"/>
          </p:cNvCxnSpPr>
          <p:nvPr/>
        </p:nvCxnSpPr>
        <p:spPr>
          <a:xfrm rot="5400000">
            <a:off x="5802842" y="192058"/>
            <a:ext cx="984124" cy="629658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81389" y="2492541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  <a:r>
              <a:rPr lang="en-US" sz="1200" dirty="0" smtClean="0"/>
              <a:t>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7821913" y="2938580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  <a:r>
              <a:rPr lang="en-US" sz="1200" dirty="0" smtClean="0"/>
              <a:t>. DNS response</a:t>
            </a:r>
          </a:p>
          <a:p>
            <a:r>
              <a:rPr lang="en-US" sz="1200" dirty="0" smtClean="0"/>
              <a:t>A : 10.10.10.11</a:t>
            </a:r>
          </a:p>
          <a:p>
            <a:r>
              <a:rPr lang="en-US" sz="1200" dirty="0" smtClean="0"/>
              <a:t>A : 10.10.10.12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3713227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DNSSEC for DNS security</a:t>
            </a:r>
          </a:p>
          <a:p>
            <a:r>
              <a:rPr lang="en-US" dirty="0" smtClean="0"/>
              <a:t>SSL/TLS for HTTP/</a:t>
            </a:r>
            <a:r>
              <a:rPr lang="en-US" dirty="0" err="1" smtClean="0"/>
              <a:t>websocket</a:t>
            </a:r>
            <a:r>
              <a:rPr lang="en-US" dirty="0" smtClean="0"/>
              <a:t>  security</a:t>
            </a:r>
          </a:p>
          <a:p>
            <a:r>
              <a:rPr lang="en-US" dirty="0" smtClean="0"/>
              <a:t>Standard web security infrastructure can be applied for all the interfaces for </a:t>
            </a:r>
            <a:r>
              <a:rPr lang="en-US" dirty="0" err="1" smtClean="0"/>
              <a:t>DoS</a:t>
            </a:r>
            <a:r>
              <a:rPr lang="en-US" dirty="0" smtClean="0"/>
              <a:t> and other attach prevention.</a:t>
            </a:r>
          </a:p>
          <a:p>
            <a:r>
              <a:rPr lang="en-US" dirty="0" smtClean="0"/>
              <a:t>Certificates can be used for validating the originator</a:t>
            </a:r>
          </a:p>
          <a:p>
            <a:r>
              <a:rPr lang="en-US" dirty="0" smtClean="0"/>
              <a:t>Token based authentication/authorization can be used for short term services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7383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62502</TotalTime>
  <Words>489</Words>
  <Application>Microsoft Macintosh PowerPoint</Application>
  <PresentationFormat>Widescreen</PresentationFormat>
  <Paragraphs>130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Problem</vt:lpstr>
      <vt:lpstr>Goals</vt:lpstr>
      <vt:lpstr>Key Infrastructure required</vt:lpstr>
      <vt:lpstr>An example interaction</vt:lpstr>
      <vt:lpstr>An example interaction with recursion</vt:lpstr>
      <vt:lpstr>An example interaction with recursion ( with consul)</vt:lpstr>
      <vt:lpstr>Security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284</cp:revision>
  <dcterms:created xsi:type="dcterms:W3CDTF">2016-03-24T19:04:28Z</dcterms:created>
  <dcterms:modified xsi:type="dcterms:W3CDTF">2017-05-08T12:06:23Z</dcterms:modified>
</cp:coreProperties>
</file>