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87" r:id="rId2"/>
    <p:sldId id="288" r:id="rId3"/>
    <p:sldId id="289" r:id="rId4"/>
    <p:sldId id="290" r:id="rId5"/>
    <p:sldId id="291" r:id="rId6"/>
    <p:sldId id="292" r:id="rId7"/>
    <p:sldId id="298" r:id="rId8"/>
    <p:sldId id="299" r:id="rId9"/>
    <p:sldId id="297" r:id="rId10"/>
    <p:sldId id="30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>
      <p:cViewPr varScale="1">
        <p:scale>
          <a:sx n="113" d="100"/>
          <a:sy n="113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9A6A0-2B90-FD4E-B669-1DE6907536D3}" type="datetimeFigureOut">
              <a:rPr lang="en-US" smtClean="0"/>
              <a:t>5/8/17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615-3C3C-8E4E-8BDC-C9592FA5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4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688" y="1797051"/>
            <a:ext cx="11127317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027694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16403" y="1797052"/>
            <a:ext cx="11036459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37105" indent="-268544">
              <a:lnSpc>
                <a:spcPct val="95000"/>
              </a:lnSpc>
              <a:spcBef>
                <a:spcPts val="1332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09459" indent="-259020">
              <a:lnSpc>
                <a:spcPct val="95000"/>
              </a:lnSpc>
              <a:spcBef>
                <a:spcPts val="540"/>
              </a:spcBef>
              <a:buClr>
                <a:schemeClr val="tx1"/>
              </a:buClr>
              <a:buSzPct val="80000"/>
              <a:buFont typeface="Arial"/>
              <a:buChar char="•"/>
              <a:defRPr sz="216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897047" indent="-205694">
              <a:buClr>
                <a:schemeClr val="tx1"/>
              </a:buClr>
              <a:buSzPct val="80000"/>
              <a:buFont typeface="Arial"/>
              <a:buChar char="•"/>
              <a:defRPr sz="192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093215" indent="-205694">
              <a:buClr>
                <a:schemeClr val="tx1"/>
              </a:buClr>
              <a:buSzPct val="80000"/>
              <a:buFont typeface="Arial"/>
              <a:buChar char="•"/>
              <a:defRPr sz="168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298908" indent="-201883">
              <a:buClr>
                <a:schemeClr val="tx1"/>
              </a:buClr>
              <a:buSzPct val="80000"/>
              <a:buFont typeface="Arial"/>
              <a:buChar char="•"/>
              <a:defRPr sz="144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94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38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3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0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7" y="333585"/>
            <a:ext cx="11672888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3GPP TSG CT4 Meeting #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78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	</a:t>
            </a:r>
            <a:r>
              <a:rPr lang="en-GB" sz="2800" b="1" smtClean="0">
                <a:latin typeface="Arial" charset="0"/>
                <a:ea typeface="Times New Roman" charset="0"/>
                <a:cs typeface="Times New Roman" charset="0"/>
              </a:rPr>
              <a:t>                                                   </a:t>
            </a:r>
            <a:r>
              <a:rPr lang="en-GB" sz="2800" b="1" smtClean="0">
                <a:latin typeface="Arial" charset="0"/>
                <a:ea typeface="Times New Roman" charset="0"/>
                <a:cs typeface="Times New Roman" charset="0"/>
              </a:rPr>
              <a:t>C4-173183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tabLst>
                <a:tab pos="6120765" algn="r"/>
              </a:tabLst>
            </a:pPr>
            <a:r>
              <a:rPr lang="en-US" sz="2800" b="1" dirty="0" err="1">
                <a:latin typeface="Arial" charset="0"/>
                <a:ea typeface="Times New Roman" charset="0"/>
                <a:cs typeface="Times New Roman" charset="0"/>
              </a:rPr>
              <a:t>Zhangjiajie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, CN; 15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– 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19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May 2017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Source:	Cisco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Title:	Discussion </a:t>
            </a:r>
            <a:r>
              <a:rPr lang="en-US" b="1" dirty="0" smtClean="0">
                <a:latin typeface="Arial" charset="0"/>
                <a:ea typeface="Times New Roman" charset="0"/>
              </a:rPr>
              <a:t>on protocol aspects of slicing</a:t>
            </a:r>
            <a:endParaRPr lang="en-US" b="1" dirty="0">
              <a:latin typeface="Arial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Spec:	3GPP TR 29.891 </a:t>
            </a:r>
            <a:r>
              <a:rPr lang="en-US" b="1" dirty="0" smtClean="0">
                <a:latin typeface="Arial" charset="0"/>
                <a:ea typeface="Times New Roman" charset="0"/>
              </a:rPr>
              <a:t>v0.2.0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Agenda item:	</a:t>
            </a:r>
            <a:r>
              <a:rPr lang="en-US" b="1" dirty="0" err="1">
                <a:latin typeface="Arial" charset="0"/>
                <a:ea typeface="Times New Roman" charset="0"/>
              </a:rPr>
              <a:t>x.x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Document for:	</a:t>
            </a:r>
            <a:r>
              <a:rPr lang="en-US" b="1" dirty="0" smtClean="0">
                <a:latin typeface="Arial" charset="0"/>
                <a:ea typeface="Times New Roman" charset="0"/>
              </a:rPr>
              <a:t>Discussion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 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1. Reason for Change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9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Discussion on protocol </a:t>
            </a:r>
            <a:r>
              <a:rPr lang="en-US" b="1" dirty="0" smtClean="0">
                <a:latin typeface="Arial" charset="0"/>
                <a:ea typeface="Times New Roman" charset="0"/>
              </a:rPr>
              <a:t>aspects of slicing</a:t>
            </a: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1106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The key change in protocols that is required to support slicing is to include a “slice identifier” so that messaging from and to slices can be clearly identified.</a:t>
            </a:r>
          </a:p>
          <a:p>
            <a:r>
              <a:rPr lang="en-US" dirty="0" smtClean="0"/>
              <a:t>The same slice identifier should be used in all selection procedures.</a:t>
            </a:r>
          </a:p>
          <a:p>
            <a:r>
              <a:rPr lang="en-US" dirty="0" smtClean="0"/>
              <a:t>The slice identifier could be the NSSAI for access slices and APN or equivalent for the </a:t>
            </a:r>
            <a:r>
              <a:rPr lang="en-US" smtClean="0"/>
              <a:t>core slices.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slicing affects protocols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52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16403" y="565609"/>
            <a:ext cx="11036459" cy="5455724"/>
          </a:xfrm>
        </p:spPr>
        <p:txBody>
          <a:bodyPr/>
          <a:lstStyle/>
          <a:p>
            <a:pPr marL="68561" indent="0" algn="ctr">
              <a:buNone/>
            </a:pPr>
            <a:r>
              <a:rPr lang="en-US" sz="4800" dirty="0"/>
              <a:t>Network Slicing is fundamentally a </a:t>
            </a:r>
            <a:r>
              <a:rPr lang="en-US" sz="4800" b="1" dirty="0">
                <a:solidFill>
                  <a:srgbClr val="FF0000"/>
                </a:solidFill>
              </a:rPr>
              <a:t>partitioning of the network resources and network functions </a:t>
            </a:r>
          </a:p>
          <a:p>
            <a:pPr marL="68561" indent="0" algn="ctr">
              <a:buNone/>
            </a:pPr>
            <a:r>
              <a:rPr lang="en-US" sz="4800" dirty="0"/>
              <a:t>so that selected applications/services/connections may </a:t>
            </a:r>
            <a:r>
              <a:rPr lang="en-US" sz="4800" b="1" dirty="0">
                <a:solidFill>
                  <a:srgbClr val="FF0000"/>
                </a:solidFill>
              </a:rPr>
              <a:t>run in isolation </a:t>
            </a:r>
          </a:p>
          <a:p>
            <a:pPr marL="68561" indent="0" algn="ctr">
              <a:buNone/>
            </a:pPr>
            <a:r>
              <a:rPr lang="en-US" sz="4800" dirty="0"/>
              <a:t>from each other</a:t>
            </a:r>
          </a:p>
        </p:txBody>
      </p:sp>
    </p:spTree>
    <p:extLst>
      <p:ext uri="{BB962C8B-B14F-4D97-AF65-F5344CB8AC3E}">
        <p14:creationId xmlns:p14="http://schemas.microsoft.com/office/powerpoint/2010/main" val="127692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Tune the network for specific applications and services for better customer experience</a:t>
            </a:r>
          </a:p>
          <a:p>
            <a:r>
              <a:rPr lang="en-US" dirty="0" smtClean="0"/>
              <a:t>Eliminate complexity arising out of interaction between various services and applications.</a:t>
            </a:r>
          </a:p>
          <a:p>
            <a:r>
              <a:rPr lang="en-US" dirty="0"/>
              <a:t>Fault containment</a:t>
            </a:r>
          </a:p>
          <a:p>
            <a:r>
              <a:rPr lang="en-US" dirty="0"/>
              <a:t>Independent upgrade/downgrade for different services and </a:t>
            </a:r>
            <a:r>
              <a:rPr lang="en-US" dirty="0" smtClean="0"/>
              <a:t>applications</a:t>
            </a:r>
            <a:endParaRPr lang="en-US" dirty="0"/>
          </a:p>
          <a:p>
            <a:r>
              <a:rPr lang="en-US" dirty="0" smtClean="0"/>
              <a:t>Easier hosting of 3</a:t>
            </a:r>
            <a:r>
              <a:rPr lang="en-US" baseline="30000" dirty="0" smtClean="0"/>
              <a:t>rd</a:t>
            </a:r>
            <a:r>
              <a:rPr lang="en-US" dirty="0" smtClean="0"/>
              <a:t> party services in the network.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you need network slicing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76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16403" y="1294615"/>
            <a:ext cx="11036459" cy="4726717"/>
          </a:xfrm>
        </p:spPr>
        <p:txBody>
          <a:bodyPr/>
          <a:lstStyle/>
          <a:p>
            <a:r>
              <a:rPr lang="en-US" dirty="0" smtClean="0"/>
              <a:t>Allows </a:t>
            </a:r>
            <a:r>
              <a:rPr lang="en-US" dirty="0"/>
              <a:t>the operator to compose and manage network slices. to form a complete, autonomous and fully operational network </a:t>
            </a:r>
            <a:r>
              <a:rPr lang="en-US" dirty="0" smtClean="0"/>
              <a:t>customized </a:t>
            </a:r>
            <a:r>
              <a:rPr lang="en-US" dirty="0"/>
              <a:t>for different market </a:t>
            </a:r>
            <a:r>
              <a:rPr lang="en-US" dirty="0" smtClean="0"/>
              <a:t>scenarios </a:t>
            </a:r>
            <a:r>
              <a:rPr lang="en-US" dirty="0"/>
              <a:t>in a manner that prevents a service in one slice from negatively impacting services offered by other </a:t>
            </a:r>
            <a:r>
              <a:rPr lang="en-US" dirty="0" smtClean="0"/>
              <a:t>slices.</a:t>
            </a:r>
            <a:endParaRPr lang="en-US" dirty="0"/>
          </a:p>
          <a:p>
            <a:r>
              <a:rPr lang="en-US" dirty="0" smtClean="0"/>
              <a:t>Operator shall </a:t>
            </a:r>
            <a:r>
              <a:rPr lang="en-US" dirty="0"/>
              <a:t>be able to associate specific services, devices, UEs, and subscribers with a particular network slice.</a:t>
            </a:r>
          </a:p>
          <a:p>
            <a:r>
              <a:rPr lang="en-US" dirty="0" smtClean="0"/>
              <a:t>UE’s may </a:t>
            </a:r>
            <a:r>
              <a:rPr lang="en-US" dirty="0"/>
              <a:t>simultaneously access services from one or more network slices of </a:t>
            </a:r>
            <a:r>
              <a:rPr lang="en-US" dirty="0" smtClean="0"/>
              <a:t>one or more operators.</a:t>
            </a:r>
            <a:endParaRPr lang="en-US" dirty="0"/>
          </a:p>
          <a:p>
            <a:r>
              <a:rPr lang="en-US" dirty="0"/>
              <a:t>S</a:t>
            </a:r>
            <a:r>
              <a:rPr lang="en-US" dirty="0" smtClean="0"/>
              <a:t>upport </a:t>
            </a:r>
            <a:r>
              <a:rPr lang="en-US" dirty="0"/>
              <a:t>the elasticity of a network slice in term of capacity with minimal impact on the services of this slice or other slices.</a:t>
            </a:r>
          </a:p>
          <a:p>
            <a:r>
              <a:rPr lang="en-US" dirty="0"/>
              <a:t>S</a:t>
            </a:r>
            <a:r>
              <a:rPr lang="en-US" dirty="0" smtClean="0"/>
              <a:t>upport </a:t>
            </a:r>
            <a:r>
              <a:rPr lang="en-US" dirty="0"/>
              <a:t>modifications to network slices (e.g., adding, deleting, modifying network slices) with minimal impact to active subscriber services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properties of network slicing.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9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support </a:t>
            </a:r>
            <a:r>
              <a:rPr lang="en-US" dirty="0"/>
              <a:t>E2E (e.g., RAN, core network) resource management for a network slice.</a:t>
            </a:r>
          </a:p>
          <a:p>
            <a:r>
              <a:rPr lang="en-US" dirty="0" smtClean="0"/>
              <a:t>support </a:t>
            </a:r>
            <a:r>
              <a:rPr lang="en-US" dirty="0"/>
              <a:t>the inclusion of 3GPP defined functions as well as proprietary 3rd party or operator provided functions in a network slice …</a:t>
            </a:r>
          </a:p>
          <a:p>
            <a:r>
              <a:rPr lang="en-US" dirty="0" smtClean="0"/>
              <a:t>support </a:t>
            </a:r>
            <a:r>
              <a:rPr lang="en-US" dirty="0"/>
              <a:t>a set of end-user services as defined by the network operator.</a:t>
            </a:r>
          </a:p>
          <a:p>
            <a:r>
              <a:rPr lang="en-US" dirty="0" smtClean="0"/>
              <a:t>allow </a:t>
            </a:r>
            <a:r>
              <a:rPr lang="en-US" dirty="0"/>
              <a:t>a 3rd party to create, manage a network slice configuration (e.g., scale slices) via suitable APIs, within the limits set by the network operator.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properties of network slices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33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16403" y="251382"/>
            <a:ext cx="11036459" cy="5769951"/>
          </a:xfrm>
        </p:spPr>
        <p:txBody>
          <a:bodyPr/>
          <a:lstStyle/>
          <a:p>
            <a:pPr marL="68561" indent="0" algn="ctr">
              <a:buNone/>
            </a:pPr>
            <a:r>
              <a:rPr lang="en-US" sz="4267" dirty="0"/>
              <a:t>A network slice consists of a set of </a:t>
            </a:r>
          </a:p>
          <a:p>
            <a:pPr marL="68561" indent="0" algn="ctr">
              <a:buNone/>
            </a:pPr>
            <a:r>
              <a:rPr lang="en-US" sz="4267" b="1" dirty="0">
                <a:solidFill>
                  <a:srgbClr val="FF0000"/>
                </a:solidFill>
              </a:rPr>
              <a:t>network functions</a:t>
            </a:r>
            <a:r>
              <a:rPr lang="en-US" sz="4267" dirty="0"/>
              <a:t>  </a:t>
            </a:r>
          </a:p>
          <a:p>
            <a:pPr marL="68561" indent="0" algn="ctr">
              <a:buNone/>
            </a:pPr>
            <a:r>
              <a:rPr lang="en-US" sz="4267" dirty="0"/>
              <a:t>the</a:t>
            </a:r>
          </a:p>
          <a:p>
            <a:pPr marL="68561" indent="0" algn="ctr">
              <a:buNone/>
            </a:pPr>
            <a:r>
              <a:rPr lang="en-US" sz="4267" dirty="0"/>
              <a:t> </a:t>
            </a:r>
            <a:r>
              <a:rPr lang="en-US" sz="4267" b="1" dirty="0">
                <a:solidFill>
                  <a:srgbClr val="FF0000"/>
                </a:solidFill>
              </a:rPr>
              <a:t>resources (compute/memory/IO) to run these network functions</a:t>
            </a:r>
            <a:r>
              <a:rPr lang="en-US" sz="4267" dirty="0"/>
              <a:t> </a:t>
            </a:r>
          </a:p>
          <a:p>
            <a:pPr marL="68561" indent="0" algn="ctr">
              <a:buNone/>
            </a:pPr>
            <a:r>
              <a:rPr lang="en-US" sz="4267" dirty="0"/>
              <a:t>as well as </a:t>
            </a:r>
          </a:p>
          <a:p>
            <a:pPr marL="68561" indent="0" algn="ctr">
              <a:buNone/>
            </a:pPr>
            <a:r>
              <a:rPr lang="en-US" sz="4267" b="1" dirty="0">
                <a:solidFill>
                  <a:srgbClr val="FF0000"/>
                </a:solidFill>
              </a:rPr>
              <a:t>policies and configurations</a:t>
            </a:r>
            <a:r>
              <a:rPr lang="en-US" sz="4267" dirty="0"/>
              <a:t> </a:t>
            </a:r>
          </a:p>
          <a:p>
            <a:pPr marL="68561" indent="0" algn="ctr">
              <a:buNone/>
            </a:pPr>
            <a:r>
              <a:rPr lang="en-US" sz="4267" dirty="0"/>
              <a:t>for resources and network functions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4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The key actors in telecommunication networks are</a:t>
            </a:r>
          </a:p>
          <a:p>
            <a:pPr lvl="1"/>
            <a:r>
              <a:rPr lang="en-US" dirty="0" smtClean="0"/>
              <a:t>Subscribers</a:t>
            </a:r>
          </a:p>
          <a:p>
            <a:pPr lvl="1"/>
            <a:r>
              <a:rPr lang="en-US" dirty="0" smtClean="0"/>
              <a:t>Devices </a:t>
            </a:r>
          </a:p>
          <a:p>
            <a:pPr lvl="1"/>
            <a:r>
              <a:rPr lang="en-US" dirty="0" smtClean="0"/>
              <a:t>Services</a:t>
            </a:r>
          </a:p>
          <a:p>
            <a:pPr lvl="1"/>
            <a:r>
              <a:rPr lang="en-US" dirty="0" smtClean="0"/>
              <a:t>Access technologies</a:t>
            </a:r>
            <a:endParaRPr lang="en-US" dirty="0"/>
          </a:p>
          <a:p>
            <a:r>
              <a:rPr lang="en-US" dirty="0" smtClean="0"/>
              <a:t>The general pattern for telecommunication services is the following</a:t>
            </a:r>
          </a:p>
          <a:p>
            <a:pPr lvl="1"/>
            <a:r>
              <a:rPr lang="en-US" dirty="0" smtClean="0"/>
              <a:t>People/Devices subscribe to services</a:t>
            </a:r>
          </a:p>
          <a:p>
            <a:pPr lvl="1"/>
            <a:r>
              <a:rPr lang="en-US" dirty="0" smtClean="0"/>
              <a:t>Telecom carriers map the devices and subscribers to services and access technologies</a:t>
            </a:r>
          </a:p>
          <a:p>
            <a:pPr lvl="1"/>
            <a:r>
              <a:rPr lang="en-US" dirty="0" smtClean="0"/>
              <a:t>People/Devices access the services from anywhere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patterns in telecommunication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9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The key goal of network slicing is service agility.</a:t>
            </a:r>
          </a:p>
          <a:p>
            <a:r>
              <a:rPr lang="en-US" dirty="0" smtClean="0"/>
              <a:t>The key to service agility is to keep , </a:t>
            </a:r>
          </a:p>
          <a:p>
            <a:pPr lvl="1"/>
            <a:r>
              <a:rPr lang="en-US" dirty="0" smtClean="0"/>
              <a:t>services , </a:t>
            </a:r>
          </a:p>
          <a:p>
            <a:pPr lvl="1"/>
            <a:r>
              <a:rPr lang="en-US" dirty="0" smtClean="0"/>
              <a:t>accesses ,</a:t>
            </a:r>
          </a:p>
          <a:p>
            <a:pPr lvl="1"/>
            <a:r>
              <a:rPr lang="en-US" dirty="0" smtClean="0"/>
              <a:t>mapping of subscribers and devices</a:t>
            </a:r>
          </a:p>
          <a:p>
            <a:pPr lvl="1"/>
            <a:r>
              <a:rPr lang="en-US" dirty="0" smtClean="0"/>
              <a:t> independent of each other</a:t>
            </a:r>
          </a:p>
          <a:p>
            <a:r>
              <a:rPr lang="en-US" dirty="0" smtClean="0"/>
              <a:t>In a network sliced environment that is achieved by creating </a:t>
            </a:r>
          </a:p>
          <a:p>
            <a:pPr lvl="1"/>
            <a:r>
              <a:rPr lang="en-US" dirty="0" smtClean="0"/>
              <a:t>Separate slices for access </a:t>
            </a:r>
          </a:p>
          <a:p>
            <a:pPr lvl="1"/>
            <a:r>
              <a:rPr lang="en-US" dirty="0" smtClean="0"/>
              <a:t>Separate slice for core network ( services)</a:t>
            </a:r>
          </a:p>
          <a:p>
            <a:pPr lvl="1"/>
            <a:r>
              <a:rPr lang="en-US" dirty="0" smtClean="0"/>
              <a:t>Have hierarchical lifecycle management ( one for components within a slice and one for the slice itself)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Slicing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5134391" y="2991441"/>
            <a:ext cx="6910336" cy="3418788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/>
              <a:t>Core Network </a:t>
            </a:r>
            <a:r>
              <a:rPr lang="en-US" sz="2400" dirty="0"/>
              <a:t>Slice </a:t>
            </a:r>
            <a:r>
              <a:rPr lang="en-US" sz="2400" baseline="-25000" dirty="0"/>
              <a:t>(2)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do slicing for service agility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12147" y="2991441"/>
            <a:ext cx="3826653" cy="3418788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/>
              <a:t>Access Network </a:t>
            </a:r>
            <a:r>
              <a:rPr lang="en-US" sz="2400" dirty="0"/>
              <a:t>Slice </a:t>
            </a:r>
            <a:r>
              <a:rPr lang="en-US" sz="2400" baseline="-25000" dirty="0"/>
              <a:t>(1)</a:t>
            </a:r>
          </a:p>
        </p:txBody>
      </p:sp>
      <p:sp>
        <p:nvSpPr>
          <p:cNvPr id="5" name="Rectangle 4"/>
          <p:cNvSpPr/>
          <p:nvPr/>
        </p:nvSpPr>
        <p:spPr>
          <a:xfrm>
            <a:off x="5339464" y="4327207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1458017" y="43363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AMF </a:t>
            </a:r>
          </a:p>
        </p:txBody>
      </p:sp>
      <p:sp>
        <p:nvSpPr>
          <p:cNvPr id="7" name="Rectangle 6"/>
          <p:cNvSpPr/>
          <p:nvPr/>
        </p:nvSpPr>
        <p:spPr>
          <a:xfrm>
            <a:off x="9038830" y="4336336"/>
            <a:ext cx="1684748" cy="41106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PCF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1458017" y="3324525"/>
            <a:ext cx="3446691" cy="6787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NFV MANO</a:t>
            </a:r>
          </a:p>
          <a:p>
            <a:pPr algn="ctr"/>
            <a:r>
              <a:rPr lang="en-US" sz="1600" dirty="0"/>
              <a:t>(for the slice)</a:t>
            </a:r>
          </a:p>
        </p:txBody>
      </p:sp>
      <p:sp>
        <p:nvSpPr>
          <p:cNvPr id="9" name="Rectangle 8"/>
          <p:cNvSpPr/>
          <p:nvPr/>
        </p:nvSpPr>
        <p:spPr>
          <a:xfrm>
            <a:off x="7183985" y="4356712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87185" y="4559912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590385" y="4763112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542664" y="4530407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SMF 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5745864" y="4733607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SMF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61217" y="45395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AMF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64417" y="4742736"/>
            <a:ext cx="12192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AMF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19658" y="1492132"/>
            <a:ext cx="986892" cy="731601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NFVi</a:t>
            </a:r>
            <a:endParaRPr lang="en-US" sz="2400" dirty="0"/>
          </a:p>
        </p:txBody>
      </p:sp>
      <p:sp>
        <p:nvSpPr>
          <p:cNvPr id="20" name="Rectangle 19"/>
          <p:cNvSpPr/>
          <p:nvPr/>
        </p:nvSpPr>
        <p:spPr>
          <a:xfrm>
            <a:off x="4251674" y="1479557"/>
            <a:ext cx="1028837" cy="73160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OSS BSS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326346" y="1496236"/>
            <a:ext cx="1769885" cy="731601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MANO</a:t>
            </a:r>
          </a:p>
          <a:p>
            <a:pPr algn="ctr"/>
            <a:r>
              <a:rPr lang="en-US" sz="2400" dirty="0"/>
              <a:t>(for slices)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0557" y="23818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Rectangle 23"/>
          <p:cNvSpPr/>
          <p:nvPr/>
        </p:nvSpPr>
        <p:spPr>
          <a:xfrm>
            <a:off x="303757" y="25850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506957" y="27882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6" name="Rectangle 25"/>
          <p:cNvSpPr/>
          <p:nvPr/>
        </p:nvSpPr>
        <p:spPr>
          <a:xfrm>
            <a:off x="710157" y="2991441"/>
            <a:ext cx="406400" cy="341878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Radio </a:t>
            </a:r>
          </a:p>
        </p:txBody>
      </p:sp>
      <p:sp>
        <p:nvSpPr>
          <p:cNvPr id="27" name="Up-Down Arrow 26"/>
          <p:cNvSpPr/>
          <p:nvPr/>
        </p:nvSpPr>
        <p:spPr>
          <a:xfrm>
            <a:off x="4356933" y="2223649"/>
            <a:ext cx="646176" cy="742353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8" name="Up-Down Arrow 27"/>
          <p:cNvSpPr/>
          <p:nvPr/>
        </p:nvSpPr>
        <p:spPr>
          <a:xfrm flipH="1">
            <a:off x="2889318" y="2220024"/>
            <a:ext cx="729917" cy="1133691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9" name="Up-Down Arrow 28"/>
          <p:cNvSpPr/>
          <p:nvPr/>
        </p:nvSpPr>
        <p:spPr>
          <a:xfrm>
            <a:off x="1455113" y="2194480"/>
            <a:ext cx="646176" cy="1133691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0" name="Rectangle 29"/>
          <p:cNvSpPr/>
          <p:nvPr/>
        </p:nvSpPr>
        <p:spPr>
          <a:xfrm>
            <a:off x="9074585" y="5484453"/>
            <a:ext cx="1679244" cy="49786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NEF</a:t>
            </a:r>
            <a:endParaRPr lang="en-US" sz="2400" dirty="0"/>
          </a:p>
        </p:txBody>
      </p:sp>
      <p:sp>
        <p:nvSpPr>
          <p:cNvPr id="31" name="Rectangle 30"/>
          <p:cNvSpPr/>
          <p:nvPr/>
        </p:nvSpPr>
        <p:spPr>
          <a:xfrm>
            <a:off x="3225465" y="4271500"/>
            <a:ext cx="1679244" cy="6911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AUSF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044334" y="4845928"/>
            <a:ext cx="1679244" cy="53317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UDM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0859181" y="4324546"/>
            <a:ext cx="824015" cy="162826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AF</a:t>
            </a:r>
            <a:endParaRPr lang="en-US" sz="2400" dirty="0"/>
          </a:p>
        </p:txBody>
      </p:sp>
      <p:sp>
        <p:nvSpPr>
          <p:cNvPr id="35" name="Rectangle 34"/>
          <p:cNvSpPr/>
          <p:nvPr/>
        </p:nvSpPr>
        <p:spPr>
          <a:xfrm>
            <a:off x="5312579" y="3338905"/>
            <a:ext cx="6398427" cy="6787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NFV MANO</a:t>
            </a:r>
          </a:p>
          <a:p>
            <a:pPr algn="ctr"/>
            <a:r>
              <a:rPr lang="en-US" sz="1600" dirty="0"/>
              <a:t>(for the slice)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499698" y="1525301"/>
            <a:ext cx="986892" cy="731601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NFVi</a:t>
            </a:r>
            <a:endParaRPr lang="en-US" sz="2400" dirty="0"/>
          </a:p>
        </p:txBody>
      </p:sp>
      <p:sp>
        <p:nvSpPr>
          <p:cNvPr id="37" name="Rectangle 36"/>
          <p:cNvSpPr/>
          <p:nvPr/>
        </p:nvSpPr>
        <p:spPr>
          <a:xfrm>
            <a:off x="10665142" y="1528822"/>
            <a:ext cx="1032351" cy="73160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OSS BSS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726802" y="1503898"/>
            <a:ext cx="1868485" cy="731601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MANO</a:t>
            </a:r>
          </a:p>
          <a:p>
            <a:pPr algn="ctr"/>
            <a:r>
              <a:rPr lang="en-US" sz="2400" dirty="0"/>
              <a:t>(for slices)</a:t>
            </a:r>
          </a:p>
        </p:txBody>
      </p:sp>
      <p:sp>
        <p:nvSpPr>
          <p:cNvPr id="39" name="Up-Down Arrow 38"/>
          <p:cNvSpPr/>
          <p:nvPr/>
        </p:nvSpPr>
        <p:spPr>
          <a:xfrm>
            <a:off x="10868949" y="2258544"/>
            <a:ext cx="646176" cy="742353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0" name="Up-Down Arrow 39"/>
          <p:cNvSpPr/>
          <p:nvPr/>
        </p:nvSpPr>
        <p:spPr>
          <a:xfrm>
            <a:off x="7670055" y="2210579"/>
            <a:ext cx="646176" cy="1133691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1" name="Up-Down Arrow 40"/>
          <p:cNvSpPr/>
          <p:nvPr/>
        </p:nvSpPr>
        <p:spPr>
          <a:xfrm>
            <a:off x="9268029" y="2261006"/>
            <a:ext cx="646176" cy="1109012"/>
          </a:xfrm>
          <a:prstGeom prst="upDownArrow">
            <a:avLst>
              <a:gd name="adj1" fmla="val 50000"/>
              <a:gd name="adj2" fmla="val 36384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8487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65407</TotalTime>
  <Words>588</Words>
  <Application>Microsoft Macintosh PowerPoint</Application>
  <PresentationFormat>Widescreen</PresentationFormat>
  <Paragraphs>94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Calibri Light</vt:lpstr>
      <vt:lpstr>CiscoSans ExtraLight</vt:lpstr>
      <vt:lpstr>Times New Roman</vt:lpstr>
      <vt:lpstr>Arial</vt:lpstr>
      <vt:lpstr>Office Theme</vt:lpstr>
      <vt:lpstr>PowerPoint Presentation</vt:lpstr>
      <vt:lpstr>PowerPoint Presentation</vt:lpstr>
      <vt:lpstr>Why do you need network slicing .</vt:lpstr>
      <vt:lpstr>Desired properties of network slicing.</vt:lpstr>
      <vt:lpstr>Desired properties of network slices</vt:lpstr>
      <vt:lpstr>PowerPoint Presentation</vt:lpstr>
      <vt:lpstr>Service patterns in telecommunication</vt:lpstr>
      <vt:lpstr>Network Slicing</vt:lpstr>
      <vt:lpstr>How to do slicing for service agility</vt:lpstr>
      <vt:lpstr>How slicing affects protocols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clean slate for 5G</dc:title>
  <dc:creator>Microsoft Office User</dc:creator>
  <cp:lastModifiedBy>Microsoft Office User</cp:lastModifiedBy>
  <cp:revision>299</cp:revision>
  <dcterms:created xsi:type="dcterms:W3CDTF">2016-03-24T19:04:28Z</dcterms:created>
  <dcterms:modified xsi:type="dcterms:W3CDTF">2017-05-08T12:05:38Z</dcterms:modified>
</cp:coreProperties>
</file>