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87" r:id="rId2"/>
    <p:sldId id="297" r:id="rId3"/>
    <p:sldId id="298" r:id="rId4"/>
    <p:sldId id="300" r:id="rId5"/>
    <p:sldId id="299" r:id="rId6"/>
    <p:sldId id="301" r:id="rId7"/>
    <p:sldId id="303" r:id="rId8"/>
    <p:sldId id="30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86"/>
    <p:restoredTop sz="94681"/>
  </p:normalViewPr>
  <p:slideViewPr>
    <p:cSldViewPr snapToGrid="0" snapToObjects="1">
      <p:cViewPr varScale="1">
        <p:scale>
          <a:sx n="69" d="100"/>
          <a:sy n="69" d="100"/>
        </p:scale>
        <p:origin x="-768" y="-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9A6A0-2B90-FD4E-B669-1DE6907536D3}" type="datetimeFigureOut">
              <a:rPr lang="en-US" smtClean="0"/>
              <a:t>5/6/2017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DA615-3C3C-8E4E-8BDC-C9592FA51A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4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Slid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583688" y="1797051"/>
            <a:ext cx="11127317" cy="4224280"/>
          </a:xfrm>
          <a:prstGeom prst="rect">
            <a:avLst/>
          </a:prstGeom>
        </p:spPr>
        <p:txBody>
          <a:bodyPr lIns="91420" tIns="45710" rIns="91420" bIns="45710">
            <a:noAutofit/>
          </a:bodyPr>
          <a:lstStyle>
            <a:lvl1pPr marL="374561" indent="-298382">
              <a:lnSpc>
                <a:spcPct val="95000"/>
              </a:lnSpc>
              <a:spcBef>
                <a:spcPts val="1480"/>
              </a:spcBef>
              <a:buClr>
                <a:schemeClr val="tx1"/>
              </a:buClr>
              <a:buSzPct val="80000"/>
              <a:buFont typeface="Arial"/>
              <a:buChar char="•"/>
              <a:defRPr sz="4933" b="0" i="0">
                <a:solidFill>
                  <a:srgbClr val="676767"/>
                </a:solidFill>
                <a:latin typeface="+mn-lt"/>
                <a:cs typeface="CiscoSans ExtraLight"/>
              </a:defRPr>
            </a:lvl1pPr>
            <a:lvl2pPr marL="677176" indent="-287799">
              <a:lnSpc>
                <a:spcPct val="95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Arial"/>
              <a:buChar char="•"/>
              <a:defRPr sz="2400" b="0" i="0">
                <a:solidFill>
                  <a:srgbClr val="676767"/>
                </a:solidFill>
                <a:latin typeface="+mn-lt"/>
                <a:cs typeface="CiscoSans ExtraLight"/>
              </a:defRPr>
            </a:lvl2pPr>
            <a:lvl3pPr marL="996719" indent="-228548">
              <a:buClr>
                <a:schemeClr val="tx1"/>
              </a:buClr>
              <a:buSzPct val="80000"/>
              <a:buFont typeface="Arial"/>
              <a:buChar char="•"/>
              <a:defRPr sz="2133" b="0" i="0">
                <a:solidFill>
                  <a:srgbClr val="676767"/>
                </a:solidFill>
                <a:latin typeface="+mn-lt"/>
                <a:cs typeface="CiscoSans ExtraLight"/>
              </a:defRPr>
            </a:lvl3pPr>
            <a:lvl4pPr marL="1214683" indent="-228548">
              <a:buClr>
                <a:schemeClr val="tx1"/>
              </a:buClr>
              <a:buSzPct val="80000"/>
              <a:buFont typeface="Arial"/>
              <a:buChar char="•"/>
              <a:defRPr sz="1867" b="0" i="0">
                <a:solidFill>
                  <a:srgbClr val="676767"/>
                </a:solidFill>
                <a:latin typeface="+mn-lt"/>
                <a:cs typeface="CiscoSans ExtraLight"/>
              </a:defRPr>
            </a:lvl4pPr>
            <a:lvl5pPr marL="1443231" indent="-224314">
              <a:buClr>
                <a:schemeClr val="tx1"/>
              </a:buClr>
              <a:buSzPct val="80000"/>
              <a:buFont typeface="Arial"/>
              <a:buChar char="•"/>
              <a:defRPr sz="1600" b="0" i="0">
                <a:solidFill>
                  <a:srgbClr val="676767"/>
                </a:solidFill>
                <a:latin typeface="+mn-lt"/>
                <a:cs typeface="CiscoSans ExtraLight"/>
              </a:defRPr>
            </a:lvl5pPr>
          </a:lstStyle>
          <a:p>
            <a:pPr lvl="0"/>
            <a:r>
              <a:rPr lang="en-GB" dirty="0" smtClean="0"/>
              <a:t>Click to edit text</a:t>
            </a:r>
          </a:p>
        </p:txBody>
      </p:sp>
      <p:sp>
        <p:nvSpPr>
          <p:cNvPr id="6" name="Title Placeholder 5"/>
          <p:cNvSpPr>
            <a:spLocks noGrp="1"/>
          </p:cNvSpPr>
          <p:nvPr>
            <p:ph type="title"/>
          </p:nvPr>
        </p:nvSpPr>
        <p:spPr bwMode="auto">
          <a:xfrm>
            <a:off x="583688" y="455085"/>
            <a:ext cx="11127317" cy="97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802769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31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1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0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43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30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712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08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42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02793-D637-8A44-9D57-BDD06090C6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2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avulan/SBA/blob/master/swagger-ui-master.zip" TargetMode="External"/><Relationship Id="rId2" Type="http://schemas.openxmlformats.org/officeDocument/2006/relationships/hyperlink" Target="https://github.com/avulan/SBA/blob/master/NpcfIDL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2887" y="333585"/>
            <a:ext cx="1167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3GPP TSG CT4 Meeting #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78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	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                                                  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C4-173181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tabLst>
                <a:tab pos="6120765" algn="r"/>
              </a:tabLst>
            </a:pPr>
            <a:r>
              <a:rPr lang="en-US" sz="2800" b="1" dirty="0" err="1">
                <a:latin typeface="Arial" charset="0"/>
                <a:ea typeface="Times New Roman" charset="0"/>
                <a:cs typeface="Times New Roman" charset="0"/>
              </a:rPr>
              <a:t>Zhangjiajie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, CN; 15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</a:t>
            </a: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– 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19</a:t>
            </a:r>
            <a:r>
              <a:rPr lang="en-GB" sz="2800" b="1" baseline="30000" dirty="0" smtClean="0">
                <a:latin typeface="Arial" charset="0"/>
                <a:ea typeface="Times New Roman" charset="0"/>
                <a:cs typeface="Times New Roman" charset="0"/>
              </a:rPr>
              <a:t>th</a:t>
            </a:r>
            <a:r>
              <a:rPr lang="en-GB" sz="2800" b="1" dirty="0" smtClean="0">
                <a:latin typeface="Arial" charset="0"/>
                <a:ea typeface="Times New Roman" charset="0"/>
                <a:cs typeface="Times New Roman" charset="0"/>
              </a:rPr>
              <a:t> May 2017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GB" sz="2800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Source:	</a:t>
            </a:r>
            <a:r>
              <a:rPr lang="en-US" b="1" dirty="0" smtClean="0">
                <a:latin typeface="Arial" charset="0"/>
                <a:ea typeface="Times New Roman" charset="0"/>
              </a:rPr>
              <a:t>Verizon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indent="-1260475"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Title:	</a:t>
            </a:r>
            <a:r>
              <a:rPr lang="en-US" b="1" dirty="0" smtClean="0">
                <a:latin typeface="Arial" charset="0"/>
                <a:ea typeface="Times New Roman" charset="0"/>
              </a:rPr>
              <a:t>Provide an Illustrative view of specifying a Services Based Interface and using Interface Definition Languages</a:t>
            </a:r>
          </a:p>
          <a:p>
            <a:pPr marL="1260475" indent="-1260475">
              <a:spcAft>
                <a:spcPts val="600"/>
              </a:spcAft>
            </a:pPr>
            <a:r>
              <a:rPr lang="en-US" b="1" dirty="0" smtClean="0">
                <a:latin typeface="Arial" charset="0"/>
                <a:ea typeface="Times New Roman" charset="0"/>
              </a:rPr>
              <a:t>Agenda </a:t>
            </a:r>
            <a:r>
              <a:rPr lang="en-US" b="1" dirty="0">
                <a:latin typeface="Arial" charset="0"/>
                <a:ea typeface="Times New Roman" charset="0"/>
              </a:rPr>
              <a:t>item:	</a:t>
            </a:r>
            <a:r>
              <a:rPr lang="en-US" b="1" dirty="0" smtClean="0">
                <a:latin typeface="Arial" charset="0"/>
                <a:ea typeface="Times New Roman" charset="0"/>
              </a:rPr>
              <a:t>6.2.1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Document for:	</a:t>
            </a:r>
            <a:r>
              <a:rPr lang="en-US" b="1" dirty="0" smtClean="0">
                <a:latin typeface="Arial" charset="0"/>
                <a:ea typeface="Times New Roman" charset="0"/>
              </a:rPr>
              <a:t>Discussion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</a:rPr>
              <a:t> </a:t>
            </a:r>
            <a:endParaRPr lang="en-US" dirty="0">
              <a:latin typeface="Times New Roman" charset="0"/>
              <a:ea typeface="Times New Roman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US" dirty="0">
              <a:latin typeface="Arial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271106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 an illustrative view of a Services based Interface</a:t>
            </a:r>
          </a:p>
          <a:p>
            <a:r>
              <a:rPr lang="en-US" dirty="0" smtClean="0"/>
              <a:t>Illustrate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/>
              <a:t>usage of Interface Definition Language </a:t>
            </a:r>
            <a:r>
              <a:rPr lang="en-US" dirty="0" smtClean="0"/>
              <a:t>(IDL) for </a:t>
            </a:r>
            <a:r>
              <a:rPr lang="en-US" dirty="0"/>
              <a:t>specifying Service Based Interfaces </a:t>
            </a:r>
            <a:r>
              <a:rPr lang="en-US" dirty="0" smtClean="0"/>
              <a:t>(SBIs)</a:t>
            </a:r>
            <a:endParaRPr lang="en-US" dirty="0"/>
          </a:p>
          <a:p>
            <a:pPr lvl="1"/>
            <a:r>
              <a:rPr lang="en-US" dirty="0" smtClean="0"/>
              <a:t>Suggestion </a:t>
            </a:r>
            <a:r>
              <a:rPr lang="en-US" dirty="0" smtClean="0"/>
              <a:t>for a candidate IDL</a:t>
            </a:r>
            <a:endParaRPr lang="en-US" dirty="0" smtClean="0"/>
          </a:p>
          <a:p>
            <a:r>
              <a:rPr lang="en-US" dirty="0" smtClean="0"/>
              <a:t>This discussion paper is independent on the choice of the protocol, such as:</a:t>
            </a:r>
          </a:p>
          <a:p>
            <a:pPr lvl="1"/>
            <a:r>
              <a:rPr lang="en-US" dirty="0"/>
              <a:t>REST: HTTP1.1 / JSON</a:t>
            </a:r>
          </a:p>
          <a:p>
            <a:pPr lvl="1"/>
            <a:r>
              <a:rPr lang="en-US" dirty="0" smtClean="0"/>
              <a:t>GRPC</a:t>
            </a:r>
            <a:r>
              <a:rPr lang="en-US" dirty="0"/>
              <a:t>: HTTP2 / </a:t>
            </a:r>
            <a:r>
              <a:rPr lang="en-US" dirty="0" err="1"/>
              <a:t>ProtoBuf</a:t>
            </a:r>
            <a:endParaRPr lang="en-US" dirty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847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SBIs can </a:t>
            </a:r>
            <a:r>
              <a:rPr lang="en-US" dirty="0"/>
              <a:t>be defined using an Interface Definition Language (IDL)</a:t>
            </a:r>
            <a:endParaRPr lang="en-US" dirty="0" smtClean="0"/>
          </a:p>
          <a:p>
            <a:pPr lvl="1"/>
            <a:r>
              <a:rPr lang="en-US" dirty="0" smtClean="0"/>
              <a:t>3GPP has previously used such mechanisms for RRC layer interfaces and in defining XML schema for user profile over </a:t>
            </a:r>
            <a:r>
              <a:rPr lang="en-US" dirty="0" err="1" smtClean="0"/>
              <a:t>Cx</a:t>
            </a:r>
            <a:r>
              <a:rPr lang="en-US" dirty="0" smtClean="0"/>
              <a:t> and </a:t>
            </a:r>
            <a:r>
              <a:rPr lang="en-US" dirty="0" err="1" smtClean="0"/>
              <a:t>Sh</a:t>
            </a:r>
            <a:r>
              <a:rPr lang="en-US" dirty="0" smtClean="0"/>
              <a:t> interfaces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IDL Selection Criteria: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dirty="0" smtClean="0"/>
              <a:t>Human and Machine Readable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dirty="0" smtClean="0"/>
              <a:t>IDL must be aligned with the selected transport protocol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dirty="0" smtClean="0"/>
              <a:t>Don’t re-invent the wheel </a:t>
            </a:r>
            <a:r>
              <a:rPr lang="mr-IN" dirty="0" smtClean="0"/>
              <a:t>–</a:t>
            </a:r>
            <a:r>
              <a:rPr lang="en-US" dirty="0" smtClean="0"/>
              <a:t> pick an existing technology with widespread </a:t>
            </a:r>
            <a:r>
              <a:rPr lang="en-US" dirty="0" err="1" smtClean="0"/>
              <a:t>WebScale</a:t>
            </a:r>
            <a:r>
              <a:rPr lang="en-US" dirty="0" smtClean="0"/>
              <a:t> industry support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dirty="0" smtClean="0"/>
              <a:t>IDL must support rich ecosystem of tools for development (Polyglot)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dirty="0" smtClean="0"/>
              <a:t>IDLs can also be used to feed into Service Registry/Discovery/Management Tools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D0507-9F86-7A45-BE8E-43760B9F92AA}" type="slidenum">
              <a:rPr lang="en-US" smtClean="0">
                <a:solidFill>
                  <a:srgbClr val="000000"/>
                </a:solidFill>
              </a:rPr>
              <a:pPr/>
              <a:t>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Based Interface definition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739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Advantages of IDL</a:t>
            </a:r>
          </a:p>
          <a:p>
            <a:pPr lvl="1"/>
            <a:r>
              <a:rPr lang="en-US" dirty="0" smtClean="0"/>
              <a:t>An IDL can generate interfaces, test stubs, documentation, multi-language artifacts etc. </a:t>
            </a:r>
            <a:r>
              <a:rPr lang="en-US" dirty="0" smtClean="0"/>
              <a:t>It </a:t>
            </a:r>
            <a:r>
              <a:rPr lang="en-US" dirty="0" smtClean="0"/>
              <a:t>could greatly improve implementation and test efforts </a:t>
            </a:r>
          </a:p>
          <a:p>
            <a:pPr lvl="1"/>
            <a:r>
              <a:rPr lang="en-US" dirty="0" smtClean="0"/>
              <a:t>Improve interoperability </a:t>
            </a:r>
            <a:endParaRPr lang="en-US" dirty="0"/>
          </a:p>
          <a:p>
            <a:r>
              <a:rPr lang="en-US" dirty="0" smtClean="0"/>
              <a:t>Protocol Buffers (</a:t>
            </a:r>
            <a:r>
              <a:rPr lang="en-US" dirty="0" err="1" smtClean="0"/>
              <a:t>ProtoBuf</a:t>
            </a:r>
            <a:r>
              <a:rPr lang="en-US" dirty="0" smtClean="0"/>
              <a:t>) and </a:t>
            </a:r>
            <a:r>
              <a:rPr lang="en-US" dirty="0"/>
              <a:t>JSON-Schema are two candidate IDLs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D0507-9F86-7A45-BE8E-43760B9F92AA}" type="slidenum">
              <a:rPr lang="en-US" smtClean="0">
                <a:solidFill>
                  <a:srgbClr val="000000"/>
                </a:solidFill>
              </a:rPr>
              <a:pPr/>
              <a:t>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Based Interface definition (continued)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530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Illustrative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this example “</a:t>
            </a:r>
            <a:r>
              <a:rPr lang="en-US" dirty="0" err="1" smtClean="0"/>
              <a:t>PolicyDecision</a:t>
            </a:r>
            <a:r>
              <a:rPr lang="en-US" dirty="0" smtClean="0"/>
              <a:t>” Service of PCF has been documented using IDL (</a:t>
            </a:r>
            <a:r>
              <a:rPr lang="en-US" dirty="0" err="1" smtClean="0"/>
              <a:t>Npcf</a:t>
            </a:r>
            <a:r>
              <a:rPr lang="en-US" dirty="0" smtClean="0"/>
              <a:t> Service Based Interface)</a:t>
            </a:r>
          </a:p>
          <a:p>
            <a:r>
              <a:rPr lang="en-US" dirty="0" err="1" smtClean="0"/>
              <a:t>ProtoBuf</a:t>
            </a:r>
            <a:r>
              <a:rPr lang="en-US" dirty="0" smtClean="0"/>
              <a:t> (.proto) is used as the IDL</a:t>
            </a:r>
          </a:p>
          <a:p>
            <a:r>
              <a:rPr lang="en-US" dirty="0" smtClean="0"/>
              <a:t>JSON-Schema (.</a:t>
            </a:r>
            <a:r>
              <a:rPr lang="en-US" dirty="0" err="1" smtClean="0"/>
              <a:t>json</a:t>
            </a:r>
            <a:r>
              <a:rPr lang="en-US" dirty="0" smtClean="0"/>
              <a:t>) is generated from </a:t>
            </a:r>
            <a:r>
              <a:rPr lang="en-US" dirty="0" err="1" smtClean="0"/>
              <a:t>ProtoBuf</a:t>
            </a:r>
            <a:r>
              <a:rPr lang="en-US" dirty="0" smtClean="0"/>
              <a:t> using Swagger-Tools plugin for </a:t>
            </a:r>
            <a:r>
              <a:rPr lang="en-US" dirty="0" err="1" smtClean="0"/>
              <a:t>protoc</a:t>
            </a:r>
            <a:r>
              <a:rPr lang="en-US" dirty="0" smtClean="0"/>
              <a:t> (</a:t>
            </a:r>
            <a:r>
              <a:rPr lang="en-US" dirty="0" err="1" smtClean="0"/>
              <a:t>protobuf</a:t>
            </a:r>
            <a:r>
              <a:rPr lang="en-US" dirty="0" smtClean="0"/>
              <a:t> compiler)</a:t>
            </a:r>
          </a:p>
          <a:p>
            <a:r>
              <a:rPr lang="en-US" dirty="0" smtClean="0"/>
              <a:t>Using a protocol buffer compiler (</a:t>
            </a:r>
            <a:r>
              <a:rPr lang="en-US" dirty="0" err="1" smtClean="0"/>
              <a:t>protoc</a:t>
            </a:r>
            <a:r>
              <a:rPr lang="en-US" dirty="0" smtClean="0"/>
              <a:t>), polyglot programming languages specific code can be generated (C++, Java, Go </a:t>
            </a:r>
            <a:r>
              <a:rPr lang="en-US" dirty="0" err="1" smtClean="0"/>
              <a:t>etc</a:t>
            </a:r>
            <a:r>
              <a:rPr lang="en-US" dirty="0" smtClean="0"/>
              <a:t>). </a:t>
            </a:r>
          </a:p>
          <a:p>
            <a:pPr lvl="1"/>
            <a:r>
              <a:rPr lang="en-US" dirty="0" smtClean="0"/>
              <a:t>Such generated code includes constructs required to work with service being defined including Serialization, Getters and Setters etc.</a:t>
            </a:r>
          </a:p>
          <a:p>
            <a:r>
              <a:rPr lang="en-US" dirty="0" smtClean="0"/>
              <a:t>Swagger Tools (part of Linux Foundation </a:t>
            </a:r>
            <a:r>
              <a:rPr lang="en-US" dirty="0" err="1" smtClean="0"/>
              <a:t>OpenAPI</a:t>
            </a:r>
            <a:r>
              <a:rPr lang="en-US" dirty="0" smtClean="0"/>
              <a:t> project) can be used to generate rich </a:t>
            </a:r>
            <a:r>
              <a:rPr lang="en-US" dirty="0" err="1" smtClean="0"/>
              <a:t>WebUI</a:t>
            </a:r>
            <a:r>
              <a:rPr lang="en-US" dirty="0" smtClean="0"/>
              <a:t> based Documentation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687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80351"/>
            <a:ext cx="10515600" cy="963490"/>
          </a:xfrm>
        </p:spPr>
        <p:txBody>
          <a:bodyPr/>
          <a:lstStyle/>
          <a:p>
            <a:r>
              <a:rPr lang="en-US" dirty="0" smtClean="0"/>
              <a:t>Screen shots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35" y="1151444"/>
            <a:ext cx="4296508" cy="193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35" y="3251218"/>
            <a:ext cx="4296508" cy="268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016" y="1109802"/>
            <a:ext cx="6651014" cy="193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80677" y="562727"/>
            <a:ext cx="1246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.proto files 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618892" y="747393"/>
            <a:ext cx="7971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264031" y="530461"/>
            <a:ext cx="4713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Generation of language specific code – E.g. “Go”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326" y="3594826"/>
            <a:ext cx="3204522" cy="326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>
            <a:off x="4990124" y="3455424"/>
            <a:ext cx="79717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884985" y="3225494"/>
            <a:ext cx="3720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Generation of .</a:t>
            </a:r>
            <a:r>
              <a:rPr lang="en-US" dirty="0" err="1" smtClean="0"/>
              <a:t>json</a:t>
            </a:r>
            <a:r>
              <a:rPr lang="en-US" dirty="0" smtClean="0"/>
              <a:t> file using Swagger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045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Screen shots (continued..)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939" y="898287"/>
            <a:ext cx="8395432" cy="5730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2360246"/>
            <a:ext cx="25478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Utilize tools such as</a:t>
            </a:r>
          </a:p>
          <a:p>
            <a:r>
              <a:rPr lang="en-US" dirty="0" smtClean="0"/>
              <a:t>Swagger UI to </a:t>
            </a:r>
          </a:p>
          <a:p>
            <a:r>
              <a:rPr lang="en-US" dirty="0"/>
              <a:t>g</a:t>
            </a:r>
            <a:r>
              <a:rPr lang="en-US" dirty="0" smtClean="0"/>
              <a:t>enerate documentation</a:t>
            </a:r>
          </a:p>
          <a:p>
            <a:r>
              <a:rPr lang="en-US" dirty="0"/>
              <a:t>a</a:t>
            </a:r>
            <a:r>
              <a:rPr lang="en-US" dirty="0" smtClean="0"/>
              <a:t>nd enable interface testing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248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69443"/>
          </a:xfrm>
        </p:spPr>
        <p:txBody>
          <a:bodyPr>
            <a:normAutofit/>
          </a:bodyPr>
          <a:lstStyle/>
          <a:p>
            <a:r>
              <a:rPr lang="en-US" dirty="0" smtClean="0"/>
              <a:t>SBIs </a:t>
            </a:r>
            <a:r>
              <a:rPr lang="en-US" dirty="0"/>
              <a:t>can be defined using an Interface Definition Language (IDL</a:t>
            </a:r>
            <a:r>
              <a:rPr lang="en-US" dirty="0" smtClean="0"/>
              <a:t>).</a:t>
            </a:r>
          </a:p>
          <a:p>
            <a:r>
              <a:rPr lang="en-US" dirty="0" err="1" smtClean="0"/>
              <a:t>ProtoBuf</a:t>
            </a:r>
            <a:r>
              <a:rPr lang="en-US" dirty="0" smtClean="0"/>
              <a:t> </a:t>
            </a:r>
            <a:r>
              <a:rPr lang="en-US" dirty="0"/>
              <a:t>(.proto) </a:t>
            </a:r>
            <a:r>
              <a:rPr lang="en-US" dirty="0" smtClean="0"/>
              <a:t>is </a:t>
            </a:r>
            <a:r>
              <a:rPr lang="en-US" dirty="0"/>
              <a:t>a candidate for such IDL, together with HTTP 2.0 with </a:t>
            </a:r>
            <a:r>
              <a:rPr lang="en-US" dirty="0" err="1"/>
              <a:t>ProtoBuf</a:t>
            </a:r>
            <a:r>
              <a:rPr lang="en-US" dirty="0"/>
              <a:t> (GRPC) </a:t>
            </a:r>
            <a:endParaRPr lang="en-US" dirty="0" smtClean="0"/>
          </a:p>
          <a:p>
            <a:pPr lvl="1"/>
            <a:r>
              <a:rPr lang="en-US" dirty="0" err="1"/>
              <a:t>Protobuf</a:t>
            </a:r>
            <a:r>
              <a:rPr lang="en-US" dirty="0"/>
              <a:t> can be easily translated to JSON-Schema for REST API (HTTP1.1/JSON) </a:t>
            </a:r>
            <a:r>
              <a:rPr lang="en-US" dirty="0" smtClean="0"/>
              <a:t>backward compatibility</a:t>
            </a:r>
            <a:endParaRPr lang="en-US" dirty="0"/>
          </a:p>
          <a:p>
            <a:pPr lvl="1"/>
            <a:endParaRPr lang="en-US" dirty="0" smtClean="0"/>
          </a:p>
          <a:p>
            <a:r>
              <a:rPr lang="en-US" dirty="0"/>
              <a:t>Attachments:</a:t>
            </a:r>
          </a:p>
          <a:p>
            <a:pPr lvl="1"/>
            <a:r>
              <a:rPr lang="en-US" dirty="0">
                <a:hlinkClick r:id="rId2"/>
              </a:rPr>
              <a:t>NpcfIDL.zip</a:t>
            </a:r>
            <a:r>
              <a:rPr lang="en-US" dirty="0"/>
              <a:t>: .proto and .</a:t>
            </a:r>
            <a:r>
              <a:rPr lang="en-US" dirty="0" err="1"/>
              <a:t>json</a:t>
            </a:r>
            <a:r>
              <a:rPr lang="en-US" dirty="0"/>
              <a:t> IDL files</a:t>
            </a:r>
          </a:p>
          <a:p>
            <a:pPr lvl="2"/>
            <a:r>
              <a:rPr lang="en-US" dirty="0">
                <a:hlinkClick r:id="rId2"/>
              </a:rPr>
              <a:t>https://github.com/avulan/SBA/blob/master/NpcfIDL.zip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linkClick r:id="rId3"/>
              </a:rPr>
              <a:t>Swagger-ui-master.zip</a:t>
            </a:r>
            <a:r>
              <a:rPr lang="en-US" dirty="0"/>
              <a:t>: Swagger UI </a:t>
            </a:r>
            <a:r>
              <a:rPr lang="en-US" dirty="0" err="1"/>
              <a:t>WebUI</a:t>
            </a:r>
            <a:r>
              <a:rPr lang="en-US" dirty="0"/>
              <a:t> documentation of .</a:t>
            </a:r>
            <a:r>
              <a:rPr lang="en-US" dirty="0" err="1"/>
              <a:t>json</a:t>
            </a:r>
            <a:r>
              <a:rPr lang="en-US" dirty="0"/>
              <a:t>-schema</a:t>
            </a:r>
          </a:p>
          <a:p>
            <a:pPr lvl="2"/>
            <a:r>
              <a:rPr lang="en-US" dirty="0">
                <a:hlinkClick r:id="rId3"/>
              </a:rPr>
              <a:t>https://github.com/avulan/SBA/blob/master/swagger-ui-master.zip</a:t>
            </a:r>
            <a:r>
              <a:rPr lang="en-US" dirty="0"/>
              <a:t>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838200" y="4198781"/>
            <a:ext cx="10379697" cy="616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02793-D637-8A44-9D57-BDD06090C6F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03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62989</TotalTime>
  <Words>435</Words>
  <Application>Microsoft Office PowerPoint</Application>
  <PresentationFormat>Custom</PresentationFormat>
  <Paragraphs>64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Objective</vt:lpstr>
      <vt:lpstr>Service Based Interface definition</vt:lpstr>
      <vt:lpstr>Service Based Interface definition (continued)</vt:lpstr>
      <vt:lpstr>Illustrative Example</vt:lpstr>
      <vt:lpstr>Screen shots</vt:lpstr>
      <vt:lpstr>Screen shots (continued..)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clean slate for 5G</dc:title>
  <dc:creator>Microsoft Office User</dc:creator>
  <cp:lastModifiedBy>Jay Lee</cp:lastModifiedBy>
  <cp:revision>321</cp:revision>
  <dcterms:created xsi:type="dcterms:W3CDTF">2016-03-24T19:04:28Z</dcterms:created>
  <dcterms:modified xsi:type="dcterms:W3CDTF">2017-05-06T22:01:21Z</dcterms:modified>
</cp:coreProperties>
</file>