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87" r:id="rId2"/>
    <p:sldId id="288" r:id="rId3"/>
    <p:sldId id="289" r:id="rId4"/>
    <p:sldId id="290" r:id="rId5"/>
    <p:sldId id="291" r:id="rId6"/>
    <p:sldId id="292" r:id="rId7"/>
    <p:sldId id="298" r:id="rId8"/>
    <p:sldId id="293" r:id="rId9"/>
    <p:sldId id="294" r:id="rId10"/>
    <p:sldId id="295" r:id="rId11"/>
    <p:sldId id="296" r:id="rId12"/>
    <p:sldId id="29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1797052"/>
            <a:ext cx="11036459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37105" indent="-268544">
              <a:lnSpc>
                <a:spcPct val="95000"/>
              </a:lnSpc>
              <a:spcBef>
                <a:spcPts val="1332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09459" indent="-259020">
              <a:lnSpc>
                <a:spcPct val="95000"/>
              </a:lnSpc>
              <a:spcBef>
                <a:spcPts val="540"/>
              </a:spcBef>
              <a:buClr>
                <a:schemeClr val="tx1"/>
              </a:buClr>
              <a:buSzPct val="80000"/>
              <a:buFont typeface="Arial"/>
              <a:buChar char="•"/>
              <a:defRPr sz="216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897047" indent="-205694">
              <a:buClr>
                <a:schemeClr val="tx1"/>
              </a:buClr>
              <a:buSzPct val="80000"/>
              <a:buFont typeface="Arial"/>
              <a:buChar char="•"/>
              <a:defRPr sz="192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093215" indent="-205694">
              <a:buClr>
                <a:schemeClr val="tx1"/>
              </a:buClr>
              <a:buSzPct val="80000"/>
              <a:buFont typeface="Arial"/>
              <a:buChar char="•"/>
              <a:defRPr sz="168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298908" indent="-201883">
              <a:buClr>
                <a:schemeClr val="tx1"/>
              </a:buClr>
              <a:buSzPct val="80000"/>
              <a:buFont typeface="Arial"/>
              <a:buChar char="•"/>
              <a:defRPr sz="144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94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3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4/29/17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C4-173009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</a:t>
            </a:r>
            <a:r>
              <a:rPr lang="en-US" b="1" dirty="0" smtClean="0">
                <a:latin typeface="Arial" charset="0"/>
                <a:ea typeface="Times New Roman" charset="0"/>
              </a:rPr>
              <a:t>on protocol aspects of slicing</a:t>
            </a:r>
            <a:endParaRPr lang="en-US" b="1" dirty="0">
              <a:latin typeface="Arial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protocol </a:t>
            </a:r>
            <a:r>
              <a:rPr lang="en-US" b="1" dirty="0" smtClean="0">
                <a:latin typeface="Arial" charset="0"/>
                <a:ea typeface="Times New Roman" charset="0"/>
              </a:rPr>
              <a:t>aspects of slicing</a:t>
            </a: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5350" y="1156355"/>
            <a:ext cx="11475821" cy="5429840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/>
              <a:t>DATA CENTER (1)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9552" y="403134"/>
            <a:ext cx="11990899" cy="975783"/>
          </a:xfrm>
        </p:spPr>
        <p:txBody>
          <a:bodyPr/>
          <a:lstStyle/>
          <a:p>
            <a:r>
              <a:rPr lang="en-US" dirty="0" smtClean="0"/>
              <a:t>Network Slices within a single data center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60765" y="2752627"/>
            <a:ext cx="10778753" cy="334337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/>
              <a:t>Network Slice </a:t>
            </a:r>
            <a:r>
              <a:rPr lang="en-US" sz="2400" baseline="-25000" dirty="0"/>
              <a:t>n</a:t>
            </a:r>
          </a:p>
        </p:txBody>
      </p:sp>
      <p:sp>
        <p:nvSpPr>
          <p:cNvPr id="5" name="Rectangle 4"/>
          <p:cNvSpPr/>
          <p:nvPr/>
        </p:nvSpPr>
        <p:spPr>
          <a:xfrm>
            <a:off x="2953737" y="40975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206636" y="40975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7" name="Rectangle 6"/>
          <p:cNvSpPr/>
          <p:nvPr/>
        </p:nvSpPr>
        <p:spPr>
          <a:xfrm>
            <a:off x="6794123" y="4100758"/>
            <a:ext cx="1684748" cy="7225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PCF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1206637" y="3191334"/>
            <a:ext cx="10384825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9" name="Rectangle 8"/>
          <p:cNvSpPr/>
          <p:nvPr/>
        </p:nvSpPr>
        <p:spPr>
          <a:xfrm>
            <a:off x="4781221" y="40956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84421" y="42988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87621" y="45020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56937" y="43007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3360137" y="45039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1409836" y="43007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13036" y="45039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60764" y="1264426"/>
            <a:ext cx="2199587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28" name="Up-Down Arrow 27"/>
          <p:cNvSpPr/>
          <p:nvPr/>
        </p:nvSpPr>
        <p:spPr>
          <a:xfrm>
            <a:off x="1493148" y="2019951"/>
            <a:ext cx="646176" cy="1171380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6812954" y="5030072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NEF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8777659" y="4092025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AUSF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50140" y="1264426"/>
            <a:ext cx="4999216" cy="9980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Rectangle 31"/>
          <p:cNvSpPr/>
          <p:nvPr/>
        </p:nvSpPr>
        <p:spPr>
          <a:xfrm>
            <a:off x="8800387" y="5030072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UDM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767447" y="4092024"/>
            <a:ext cx="824015" cy="1629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AF</a:t>
            </a:r>
            <a:endParaRPr lang="en-US" sz="2400" dirty="0"/>
          </a:p>
        </p:txBody>
      </p:sp>
      <p:sp>
        <p:nvSpPr>
          <p:cNvPr id="21" name="Rectangle 20"/>
          <p:cNvSpPr/>
          <p:nvPr/>
        </p:nvSpPr>
        <p:spPr>
          <a:xfrm>
            <a:off x="8880051" y="1326042"/>
            <a:ext cx="2199587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78072" y="1315313"/>
            <a:ext cx="2199587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27" name="Up-Down Arrow 26"/>
          <p:cNvSpPr/>
          <p:nvPr/>
        </p:nvSpPr>
        <p:spPr>
          <a:xfrm>
            <a:off x="7351632" y="2057782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Up-Down Arrow 28"/>
          <p:cNvSpPr/>
          <p:nvPr/>
        </p:nvSpPr>
        <p:spPr>
          <a:xfrm>
            <a:off x="9739955" y="2057644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1742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517403" y="1155143"/>
            <a:ext cx="5234679" cy="5429840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 dirty="0"/>
              <a:t>DATA CENTER (2)</a:t>
            </a:r>
          </a:p>
        </p:txBody>
      </p:sp>
      <p:sp>
        <p:nvSpPr>
          <p:cNvPr id="2" name="Rectangle 1"/>
          <p:cNvSpPr/>
          <p:nvPr/>
        </p:nvSpPr>
        <p:spPr>
          <a:xfrm>
            <a:off x="376814" y="1156355"/>
            <a:ext cx="5603333" cy="5429840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/>
              <a:t>DATA CENTER (1)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slicing spanning multiple </a:t>
            </a:r>
            <a:r>
              <a:rPr lang="en-US" dirty="0" smtClean="0"/>
              <a:t>data </a:t>
            </a:r>
            <a:r>
              <a:rPr lang="en-US" dirty="0"/>
              <a:t>c</a:t>
            </a:r>
            <a:r>
              <a:rPr lang="en-US" dirty="0" smtClean="0"/>
              <a:t>enters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5333" y="3016578"/>
            <a:ext cx="11035649" cy="3079421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/>
              <a:t>Network Slice </a:t>
            </a:r>
            <a:r>
              <a:rPr lang="en-US" sz="2400" baseline="-25000" dirty="0"/>
              <a:t>n</a:t>
            </a:r>
          </a:p>
        </p:txBody>
      </p:sp>
      <p:sp>
        <p:nvSpPr>
          <p:cNvPr id="5" name="Rectangle 4"/>
          <p:cNvSpPr/>
          <p:nvPr/>
        </p:nvSpPr>
        <p:spPr>
          <a:xfrm>
            <a:off x="2350420" y="40975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03319" y="40975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7" name="Rectangle 6"/>
          <p:cNvSpPr/>
          <p:nvPr/>
        </p:nvSpPr>
        <p:spPr>
          <a:xfrm>
            <a:off x="6605587" y="4100758"/>
            <a:ext cx="1684748" cy="7225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PCF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03319" y="3191334"/>
            <a:ext cx="10799607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9" name="Rectangle 8"/>
          <p:cNvSpPr/>
          <p:nvPr/>
        </p:nvSpPr>
        <p:spPr>
          <a:xfrm>
            <a:off x="4177904" y="40956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1104" y="42988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84304" y="4502000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553620" y="43007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2756820" y="45039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806519" y="43007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09719" y="450392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77018" y="2139025"/>
            <a:ext cx="1741884" cy="44524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515333" y="1263197"/>
            <a:ext cx="11035649" cy="3466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5333" y="1685450"/>
            <a:ext cx="11035649" cy="334485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MANO(for slices)</a:t>
            </a:r>
          </a:p>
        </p:txBody>
      </p:sp>
      <p:sp>
        <p:nvSpPr>
          <p:cNvPr id="27" name="Up-Down Arrow 26"/>
          <p:cNvSpPr/>
          <p:nvPr/>
        </p:nvSpPr>
        <p:spPr>
          <a:xfrm>
            <a:off x="1749584" y="1634077"/>
            <a:ext cx="646176" cy="1382500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Up-Down Arrow 27"/>
          <p:cNvSpPr/>
          <p:nvPr/>
        </p:nvSpPr>
        <p:spPr>
          <a:xfrm>
            <a:off x="7135469" y="2613149"/>
            <a:ext cx="646176" cy="588732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Up-Down Arrow 28"/>
          <p:cNvSpPr/>
          <p:nvPr/>
        </p:nvSpPr>
        <p:spPr>
          <a:xfrm>
            <a:off x="9551419" y="2031324"/>
            <a:ext cx="646176" cy="116001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6624418" y="5030072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NEF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8589123" y="4092025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AUSF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611851" y="5030072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UDM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578911" y="4092024"/>
            <a:ext cx="824015" cy="1629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AF</a:t>
            </a:r>
            <a:endParaRPr lang="en-US" sz="2400" dirty="0"/>
          </a:p>
        </p:txBody>
      </p:sp>
      <p:sp>
        <p:nvSpPr>
          <p:cNvPr id="34" name="Rectangle 33"/>
          <p:cNvSpPr/>
          <p:nvPr/>
        </p:nvSpPr>
        <p:spPr>
          <a:xfrm>
            <a:off x="3912539" y="2147099"/>
            <a:ext cx="1741884" cy="44524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35" name="Up-Down Arrow 34"/>
          <p:cNvSpPr/>
          <p:nvPr/>
        </p:nvSpPr>
        <p:spPr>
          <a:xfrm>
            <a:off x="4472797" y="2613148"/>
            <a:ext cx="646176" cy="61917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48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5134391" y="2991441"/>
            <a:ext cx="6910336" cy="3418788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/>
              <a:t>Core Network </a:t>
            </a:r>
            <a:r>
              <a:rPr lang="en-US" sz="2400" dirty="0"/>
              <a:t>Slice </a:t>
            </a:r>
            <a:r>
              <a:rPr lang="en-US" sz="2400" baseline="-25000" dirty="0"/>
              <a:t>(2)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possible slicing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2147" y="2991441"/>
            <a:ext cx="3826653" cy="3418788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/>
              <a:t>Access Network </a:t>
            </a:r>
            <a:r>
              <a:rPr lang="en-US" sz="2400" dirty="0"/>
              <a:t>Slice </a:t>
            </a:r>
            <a:r>
              <a:rPr lang="en-US" sz="2400" baseline="-25000" dirty="0"/>
              <a:t>(1)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9464" y="43272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458017" y="43363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7" name="Rectangle 6"/>
          <p:cNvSpPr/>
          <p:nvPr/>
        </p:nvSpPr>
        <p:spPr>
          <a:xfrm>
            <a:off x="9038830" y="4336336"/>
            <a:ext cx="1684748" cy="41106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PCF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1458017" y="3324525"/>
            <a:ext cx="3446691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9" name="Rectangle 8"/>
          <p:cNvSpPr/>
          <p:nvPr/>
        </p:nvSpPr>
        <p:spPr>
          <a:xfrm>
            <a:off x="7183985" y="43567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87185" y="45599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90385" y="47631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42664" y="45304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5745864" y="47336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SMF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61217" y="45395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64417" y="47427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19658" y="1492132"/>
            <a:ext cx="986892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4251674" y="1479557"/>
            <a:ext cx="1028837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326346" y="1496236"/>
            <a:ext cx="1769885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0557" y="23818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Rectangle 23"/>
          <p:cNvSpPr/>
          <p:nvPr/>
        </p:nvSpPr>
        <p:spPr>
          <a:xfrm>
            <a:off x="303757" y="25850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506957" y="27882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Rectangle 25"/>
          <p:cNvSpPr/>
          <p:nvPr/>
        </p:nvSpPr>
        <p:spPr>
          <a:xfrm>
            <a:off x="710157" y="29914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Radio </a:t>
            </a:r>
          </a:p>
        </p:txBody>
      </p:sp>
      <p:sp>
        <p:nvSpPr>
          <p:cNvPr id="27" name="Up-Down Arrow 26"/>
          <p:cNvSpPr/>
          <p:nvPr/>
        </p:nvSpPr>
        <p:spPr>
          <a:xfrm>
            <a:off x="4356933" y="2223649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Up-Down Arrow 27"/>
          <p:cNvSpPr/>
          <p:nvPr/>
        </p:nvSpPr>
        <p:spPr>
          <a:xfrm flipH="1">
            <a:off x="2889318" y="2220024"/>
            <a:ext cx="729917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Up-Down Arrow 28"/>
          <p:cNvSpPr/>
          <p:nvPr/>
        </p:nvSpPr>
        <p:spPr>
          <a:xfrm>
            <a:off x="1455113" y="2194480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9074585" y="5484453"/>
            <a:ext cx="1679244" cy="49786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NEF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3225465" y="4271500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AUSF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044334" y="4845928"/>
            <a:ext cx="1679244" cy="53317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UDM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859181" y="4324546"/>
            <a:ext cx="824015" cy="162826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AF</a:t>
            </a:r>
            <a:endParaRPr lang="en-US" sz="2400" dirty="0"/>
          </a:p>
        </p:txBody>
      </p:sp>
      <p:sp>
        <p:nvSpPr>
          <p:cNvPr id="35" name="Rectangle 34"/>
          <p:cNvSpPr/>
          <p:nvPr/>
        </p:nvSpPr>
        <p:spPr>
          <a:xfrm>
            <a:off x="5312579" y="3338905"/>
            <a:ext cx="6398427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499698" y="1525301"/>
            <a:ext cx="986892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37" name="Rectangle 36"/>
          <p:cNvSpPr/>
          <p:nvPr/>
        </p:nvSpPr>
        <p:spPr>
          <a:xfrm>
            <a:off x="10665142" y="1528822"/>
            <a:ext cx="1032351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726802" y="1503898"/>
            <a:ext cx="1868485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39" name="Up-Down Arrow 38"/>
          <p:cNvSpPr/>
          <p:nvPr/>
        </p:nvSpPr>
        <p:spPr>
          <a:xfrm>
            <a:off x="10868949" y="2258544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0" name="Up-Down Arrow 39"/>
          <p:cNvSpPr/>
          <p:nvPr/>
        </p:nvSpPr>
        <p:spPr>
          <a:xfrm>
            <a:off x="7670055" y="2210579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1" name="Up-Down Arrow 40"/>
          <p:cNvSpPr/>
          <p:nvPr/>
        </p:nvSpPr>
        <p:spPr>
          <a:xfrm>
            <a:off x="9268029" y="2261006"/>
            <a:ext cx="646176" cy="1109012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8487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565609"/>
            <a:ext cx="11036459" cy="5455724"/>
          </a:xfrm>
        </p:spPr>
        <p:txBody>
          <a:bodyPr/>
          <a:lstStyle/>
          <a:p>
            <a:pPr marL="68561" indent="0" algn="ctr">
              <a:buNone/>
            </a:pPr>
            <a:r>
              <a:rPr lang="en-US" sz="4800" dirty="0"/>
              <a:t>Network Slicing is fundamentally a </a:t>
            </a:r>
            <a:r>
              <a:rPr lang="en-US" sz="4800" b="1" dirty="0">
                <a:solidFill>
                  <a:srgbClr val="FF0000"/>
                </a:solidFill>
              </a:rPr>
              <a:t>partitioning of the network resources and network functions </a:t>
            </a:r>
          </a:p>
          <a:p>
            <a:pPr marL="68561" indent="0" algn="ctr">
              <a:buNone/>
            </a:pPr>
            <a:r>
              <a:rPr lang="en-US" sz="4800" dirty="0"/>
              <a:t>so that selected applications/services/connections may </a:t>
            </a:r>
            <a:r>
              <a:rPr lang="en-US" sz="4800" b="1" dirty="0">
                <a:solidFill>
                  <a:srgbClr val="FF0000"/>
                </a:solidFill>
              </a:rPr>
              <a:t>run in isolation </a:t>
            </a:r>
          </a:p>
          <a:p>
            <a:pPr marL="68561" indent="0" algn="ctr">
              <a:buNone/>
            </a:pPr>
            <a:r>
              <a:rPr lang="en-US" sz="4800" dirty="0"/>
              <a:t>from each other</a:t>
            </a:r>
          </a:p>
        </p:txBody>
      </p:sp>
    </p:spTree>
    <p:extLst>
      <p:ext uri="{BB962C8B-B14F-4D97-AF65-F5344CB8AC3E}">
        <p14:creationId xmlns:p14="http://schemas.microsoft.com/office/powerpoint/2010/main" val="12769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Tune the network for specific applications and services for better customer experience</a:t>
            </a:r>
          </a:p>
          <a:p>
            <a:r>
              <a:rPr lang="en-US" dirty="0" smtClean="0"/>
              <a:t>Eliminate complexity arising out of interaction between various services and applications.</a:t>
            </a:r>
          </a:p>
          <a:p>
            <a:r>
              <a:rPr lang="en-US" dirty="0"/>
              <a:t>Fault containment</a:t>
            </a:r>
          </a:p>
          <a:p>
            <a:r>
              <a:rPr lang="en-US" dirty="0"/>
              <a:t>Independent upgrade/downgrade for different services and </a:t>
            </a:r>
            <a:r>
              <a:rPr lang="en-US" dirty="0" smtClean="0"/>
              <a:t>applications</a:t>
            </a:r>
            <a:endParaRPr lang="en-US" dirty="0"/>
          </a:p>
          <a:p>
            <a:r>
              <a:rPr lang="en-US" dirty="0" smtClean="0"/>
              <a:t>Easier hosting of 3</a:t>
            </a:r>
            <a:r>
              <a:rPr lang="en-US" baseline="30000" dirty="0" smtClean="0"/>
              <a:t>rd</a:t>
            </a:r>
            <a:r>
              <a:rPr lang="en-US" dirty="0" smtClean="0"/>
              <a:t> party services in the network.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you need network slicing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3" y="1294615"/>
            <a:ext cx="11036459" cy="4726717"/>
          </a:xfrm>
        </p:spPr>
        <p:txBody>
          <a:bodyPr/>
          <a:lstStyle/>
          <a:p>
            <a:r>
              <a:rPr lang="en-US" dirty="0" smtClean="0"/>
              <a:t>Allows </a:t>
            </a:r>
            <a:r>
              <a:rPr lang="en-US" dirty="0"/>
              <a:t>the operator to compose and manage network slices. to form a complete, autonomous and fully operational network </a:t>
            </a:r>
            <a:r>
              <a:rPr lang="en-US" dirty="0" smtClean="0"/>
              <a:t>customized </a:t>
            </a:r>
            <a:r>
              <a:rPr lang="en-US" dirty="0"/>
              <a:t>for different market </a:t>
            </a:r>
            <a:r>
              <a:rPr lang="en-US" dirty="0" smtClean="0"/>
              <a:t>scenarios </a:t>
            </a:r>
            <a:r>
              <a:rPr lang="en-US" dirty="0"/>
              <a:t>in a manner that prevents a service in one slice from negatively impacting services offered by other </a:t>
            </a:r>
            <a:r>
              <a:rPr lang="en-US" dirty="0" smtClean="0"/>
              <a:t>slices.</a:t>
            </a:r>
            <a:endParaRPr lang="en-US" dirty="0"/>
          </a:p>
          <a:p>
            <a:r>
              <a:rPr lang="en-US" dirty="0" smtClean="0"/>
              <a:t>Operator shall </a:t>
            </a:r>
            <a:r>
              <a:rPr lang="en-US" dirty="0"/>
              <a:t>be able to associate specific services, devices, UEs, and subscribers with a particular network slice.</a:t>
            </a:r>
          </a:p>
          <a:p>
            <a:r>
              <a:rPr lang="en-US" dirty="0" smtClean="0"/>
              <a:t>UE’s may </a:t>
            </a:r>
            <a:r>
              <a:rPr lang="en-US" dirty="0"/>
              <a:t>simultaneously access services from one or more network slices of </a:t>
            </a:r>
            <a:r>
              <a:rPr lang="en-US" dirty="0" smtClean="0"/>
              <a:t>one or more operators.</a:t>
            </a:r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upport </a:t>
            </a:r>
            <a:r>
              <a:rPr lang="en-US" dirty="0"/>
              <a:t>the elasticity of a network slice in term of capacity with minimal impact on the services of this slice or other slices.</a:t>
            </a:r>
          </a:p>
          <a:p>
            <a:r>
              <a:rPr lang="en-US" dirty="0"/>
              <a:t>S</a:t>
            </a:r>
            <a:r>
              <a:rPr lang="en-US" dirty="0" smtClean="0"/>
              <a:t>upport </a:t>
            </a:r>
            <a:r>
              <a:rPr lang="en-US" dirty="0"/>
              <a:t>modifications to network slices (e.g., adding, deleting, modifying network slices) with minimal impact to active subscriber services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 of network slicing.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9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support </a:t>
            </a:r>
            <a:r>
              <a:rPr lang="en-US" dirty="0"/>
              <a:t>E2E (e.g., RAN, core network) resource management for a network slice.</a:t>
            </a:r>
          </a:p>
          <a:p>
            <a:r>
              <a:rPr lang="en-US" dirty="0" smtClean="0"/>
              <a:t>support </a:t>
            </a:r>
            <a:r>
              <a:rPr lang="en-US" dirty="0"/>
              <a:t>the inclusion of 3GPP defined functions as well as proprietary 3rd party or operator provided functions in a network slice …</a:t>
            </a:r>
          </a:p>
          <a:p>
            <a:r>
              <a:rPr lang="en-US" dirty="0" smtClean="0"/>
              <a:t>support </a:t>
            </a:r>
            <a:r>
              <a:rPr lang="en-US" dirty="0"/>
              <a:t>a set of end-user services as defined by the network operator.</a:t>
            </a:r>
          </a:p>
          <a:p>
            <a:r>
              <a:rPr lang="en-US" dirty="0" smtClean="0"/>
              <a:t>allow </a:t>
            </a:r>
            <a:r>
              <a:rPr lang="en-US" dirty="0"/>
              <a:t>a 3rd party to create, manage a network slice configuration (e.g., scale slices) via suitable APIs, within the limits set by the network operator.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 of network slices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33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251382"/>
            <a:ext cx="11036459" cy="5769951"/>
          </a:xfrm>
        </p:spPr>
        <p:txBody>
          <a:bodyPr/>
          <a:lstStyle/>
          <a:p>
            <a:pPr marL="68561" indent="0" algn="ctr">
              <a:buNone/>
            </a:pPr>
            <a:r>
              <a:rPr lang="en-US" sz="4267" dirty="0"/>
              <a:t>A </a:t>
            </a:r>
            <a:r>
              <a:rPr lang="en-US" sz="4267" dirty="0"/>
              <a:t>network slice consists of </a:t>
            </a:r>
            <a:r>
              <a:rPr lang="en-US" sz="4267" dirty="0"/>
              <a:t>a </a:t>
            </a:r>
            <a:r>
              <a:rPr lang="en-US" sz="4267" dirty="0"/>
              <a:t>set of </a:t>
            </a:r>
            <a:endParaRPr lang="en-US" sz="4267" dirty="0"/>
          </a:p>
          <a:p>
            <a:pPr marL="68561" indent="0" algn="ctr">
              <a:buNone/>
            </a:pPr>
            <a:r>
              <a:rPr lang="en-US" sz="4267" b="1" dirty="0">
                <a:solidFill>
                  <a:srgbClr val="FF0000"/>
                </a:solidFill>
              </a:rPr>
              <a:t>network functions</a:t>
            </a:r>
            <a:r>
              <a:rPr lang="en-US" sz="4267" dirty="0"/>
              <a:t>  </a:t>
            </a:r>
          </a:p>
          <a:p>
            <a:pPr marL="68561" indent="0" algn="ctr">
              <a:buNone/>
            </a:pPr>
            <a:r>
              <a:rPr lang="en-US" sz="4267" dirty="0"/>
              <a:t>t</a:t>
            </a:r>
            <a:r>
              <a:rPr lang="en-US" sz="4267" dirty="0"/>
              <a:t>he</a:t>
            </a:r>
          </a:p>
          <a:p>
            <a:pPr marL="68561" indent="0" algn="ctr">
              <a:buNone/>
            </a:pPr>
            <a:r>
              <a:rPr lang="en-US" sz="4267" dirty="0"/>
              <a:t> </a:t>
            </a:r>
            <a:r>
              <a:rPr lang="en-US" sz="4267" b="1" dirty="0">
                <a:solidFill>
                  <a:srgbClr val="FF0000"/>
                </a:solidFill>
              </a:rPr>
              <a:t>resources (compute/memory/IO) to run these network functions</a:t>
            </a:r>
            <a:r>
              <a:rPr lang="en-US" sz="4267" dirty="0"/>
              <a:t> </a:t>
            </a:r>
          </a:p>
          <a:p>
            <a:pPr marL="68561" indent="0" algn="ctr">
              <a:buNone/>
            </a:pPr>
            <a:r>
              <a:rPr lang="en-US" sz="4267" dirty="0"/>
              <a:t>as well as </a:t>
            </a:r>
          </a:p>
          <a:p>
            <a:pPr marL="68561" indent="0" algn="ctr">
              <a:buNone/>
            </a:pPr>
            <a:r>
              <a:rPr lang="en-US" sz="4267" b="1" dirty="0">
                <a:solidFill>
                  <a:srgbClr val="FF0000"/>
                </a:solidFill>
              </a:rPr>
              <a:t>policies and configurations</a:t>
            </a:r>
            <a:r>
              <a:rPr lang="en-US" sz="4267" dirty="0"/>
              <a:t> </a:t>
            </a:r>
            <a:endParaRPr lang="en-US" sz="4267" dirty="0"/>
          </a:p>
          <a:p>
            <a:pPr marL="68561" indent="0" algn="ctr">
              <a:buNone/>
            </a:pPr>
            <a:r>
              <a:rPr lang="en-US" sz="4267" dirty="0"/>
              <a:t>for resources and network functions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Subscribers</a:t>
            </a:r>
          </a:p>
          <a:p>
            <a:r>
              <a:rPr lang="en-US" dirty="0" smtClean="0"/>
              <a:t>Devices </a:t>
            </a:r>
          </a:p>
          <a:p>
            <a:r>
              <a:rPr lang="en-US" dirty="0" smtClean="0"/>
              <a:t>Service</a:t>
            </a:r>
          </a:p>
          <a:p>
            <a:endParaRPr lang="en-US" dirty="0"/>
          </a:p>
          <a:p>
            <a:r>
              <a:rPr lang="en-US" dirty="0" smtClean="0"/>
              <a:t>Services are accessed over </a:t>
            </a:r>
            <a:r>
              <a:rPr lang="en-US" smtClean="0"/>
              <a:t>selected accesses.</a:t>
            </a:r>
            <a:endParaRPr lang="en-US" dirty="0" smtClean="0"/>
          </a:p>
          <a:p>
            <a:r>
              <a:rPr lang="en-US" dirty="0" smtClean="0"/>
              <a:t>Mapping of  subscribers and devices based to the service is based on the services subscribed by the carrier or provided by the carrier.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actors in a network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9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5920034" y="1935637"/>
            <a:ext cx="5090473" cy="16339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high level view of network slicing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65196" y="4336329"/>
            <a:ext cx="8132189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968396" y="4539529"/>
            <a:ext cx="8132189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171596" y="4742729"/>
            <a:ext cx="8132189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374796" y="4945929"/>
            <a:ext cx="8132189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Network Slice </a:t>
            </a:r>
            <a:r>
              <a:rPr lang="en-US" sz="2400" baseline="-25000" dirty="0"/>
              <a:t>n</a:t>
            </a:r>
          </a:p>
        </p:txBody>
      </p:sp>
      <p:sp>
        <p:nvSpPr>
          <p:cNvPr id="8" name="Rectangle 7"/>
          <p:cNvSpPr/>
          <p:nvPr/>
        </p:nvSpPr>
        <p:spPr>
          <a:xfrm>
            <a:off x="2765196" y="2085967"/>
            <a:ext cx="2199587" cy="121920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147347" y="2130071"/>
            <a:ext cx="2199587" cy="12192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09815" y="2148360"/>
            <a:ext cx="2199587" cy="12192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1933" y="4336329"/>
            <a:ext cx="1219200" cy="12192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555133" y="4539529"/>
            <a:ext cx="1219200" cy="12192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758333" y="4742729"/>
            <a:ext cx="1219200" cy="12192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961533" y="4945929"/>
            <a:ext cx="1219200" cy="12192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Radio </a:t>
            </a:r>
          </a:p>
        </p:txBody>
      </p:sp>
      <p:sp>
        <p:nvSpPr>
          <p:cNvPr id="15" name="Left-Right Arrow 14"/>
          <p:cNvSpPr/>
          <p:nvPr/>
        </p:nvSpPr>
        <p:spPr>
          <a:xfrm>
            <a:off x="2155596" y="4945929"/>
            <a:ext cx="1128137" cy="646176"/>
          </a:xfrm>
          <a:prstGeom prst="leftRightArrow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Up-Down Arrow 15"/>
          <p:cNvSpPr/>
          <p:nvPr/>
        </p:nvSpPr>
        <p:spPr>
          <a:xfrm>
            <a:off x="3541901" y="3294692"/>
            <a:ext cx="646176" cy="1244837"/>
          </a:xfrm>
          <a:prstGeom prst="upDownArrow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Up-Down Arrow 16"/>
          <p:cNvSpPr/>
          <p:nvPr/>
        </p:nvSpPr>
        <p:spPr>
          <a:xfrm>
            <a:off x="6896555" y="3367561"/>
            <a:ext cx="646176" cy="1171969"/>
          </a:xfrm>
          <a:prstGeom prst="upDownArrow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Up-Down Arrow 17"/>
          <p:cNvSpPr/>
          <p:nvPr/>
        </p:nvSpPr>
        <p:spPr>
          <a:xfrm>
            <a:off x="9386520" y="3305167"/>
            <a:ext cx="646176" cy="1197787"/>
          </a:xfrm>
          <a:prstGeom prst="upDownArrow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395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6222479" y="1354332"/>
            <a:ext cx="5768420" cy="1219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inside an end to end network slice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2146" y="2991441"/>
            <a:ext cx="10778753" cy="3418788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/>
              <a:t>Network Slice </a:t>
            </a:r>
            <a:r>
              <a:rPr lang="en-US" sz="2400" baseline="-25000" dirty="0"/>
              <a:t>n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5119" y="43363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458017" y="43363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7" name="Rectangle 6"/>
          <p:cNvSpPr/>
          <p:nvPr/>
        </p:nvSpPr>
        <p:spPr>
          <a:xfrm>
            <a:off x="7045505" y="4339571"/>
            <a:ext cx="1684748" cy="7225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PCF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1458018" y="3430148"/>
            <a:ext cx="10384825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9" name="Rectangle 8"/>
          <p:cNvSpPr/>
          <p:nvPr/>
        </p:nvSpPr>
        <p:spPr>
          <a:xfrm>
            <a:off x="5032603" y="433441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35803" y="453761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39003" y="4740813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408319" y="45395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3611519" y="47427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1661217" y="45395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64417" y="47427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</a:t>
            </a:r>
            <a:r>
              <a:rPr lang="en-US" sz="2400" dirty="0"/>
              <a:t>MF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12145" y="1492422"/>
            <a:ext cx="2199587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NFVi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6718256" y="1564856"/>
            <a:ext cx="2199587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31432" y="1564856"/>
            <a:ext cx="2199587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0557" y="23818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Rectangle 23"/>
          <p:cNvSpPr/>
          <p:nvPr/>
        </p:nvSpPr>
        <p:spPr>
          <a:xfrm>
            <a:off x="303757" y="25850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506957" y="27882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Rectangle 25"/>
          <p:cNvSpPr/>
          <p:nvPr/>
        </p:nvSpPr>
        <p:spPr>
          <a:xfrm>
            <a:off x="710157" y="29914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Radio </a:t>
            </a:r>
          </a:p>
        </p:txBody>
      </p:sp>
      <p:sp>
        <p:nvSpPr>
          <p:cNvPr id="27" name="Up-Down Arrow 26"/>
          <p:cNvSpPr/>
          <p:nvPr/>
        </p:nvSpPr>
        <p:spPr>
          <a:xfrm>
            <a:off x="7564789" y="2270138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Up-Down Arrow 27"/>
          <p:cNvSpPr/>
          <p:nvPr/>
        </p:nvSpPr>
        <p:spPr>
          <a:xfrm>
            <a:off x="1947729" y="2238339"/>
            <a:ext cx="646176" cy="1206124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Up-Down Arrow 28"/>
          <p:cNvSpPr/>
          <p:nvPr/>
        </p:nvSpPr>
        <p:spPr>
          <a:xfrm>
            <a:off x="9991336" y="2296457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7064335" y="5268885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NEF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9029041" y="4330839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AUSF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051769" y="5268885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UDM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1018829" y="4330837"/>
            <a:ext cx="824015" cy="1629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AF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730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65367</TotalTime>
  <Words>588</Words>
  <Application>Microsoft Macintosh PowerPoint</Application>
  <PresentationFormat>Widescreen</PresentationFormat>
  <Paragraphs>153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PowerPoint Presentation</vt:lpstr>
      <vt:lpstr>Why do you need network slicing .</vt:lpstr>
      <vt:lpstr>Desired properties of network slicing.</vt:lpstr>
      <vt:lpstr>Desired properties of network slices</vt:lpstr>
      <vt:lpstr>PowerPoint Presentation</vt:lpstr>
      <vt:lpstr>Key actors in a network</vt:lpstr>
      <vt:lpstr>A high level view of network slicing</vt:lpstr>
      <vt:lpstr>What is inside an end to end network slice</vt:lpstr>
      <vt:lpstr>Network Slices within a single data center</vt:lpstr>
      <vt:lpstr>Network slicing spanning multiple data centers</vt:lpstr>
      <vt:lpstr>Another possible slicing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283</cp:revision>
  <dcterms:created xsi:type="dcterms:W3CDTF">2016-03-24T19:04:28Z</dcterms:created>
  <dcterms:modified xsi:type="dcterms:W3CDTF">2017-05-03T13:58:28Z</dcterms:modified>
</cp:coreProperties>
</file>