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87" r:id="rId2"/>
    <p:sldId id="278" r:id="rId3"/>
    <p:sldId id="281" r:id="rId4"/>
    <p:sldId id="286" r:id="rId5"/>
    <p:sldId id="285" r:id="rId6"/>
    <p:sldId id="284" r:id="rId7"/>
    <p:sldId id="271" r:id="rId8"/>
    <p:sldId id="282" r:id="rId9"/>
    <p:sldId id="28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4681"/>
  </p:normalViewPr>
  <p:slideViewPr>
    <p:cSldViewPr snapToGrid="0" snapToObjects="1">
      <p:cViewPr varScale="1">
        <p:scale>
          <a:sx n="90" d="100"/>
          <a:sy n="90" d="100"/>
        </p:scale>
        <p:origin x="232" y="7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29A6A0-2B90-FD4E-B669-1DE6907536D3}" type="datetimeFigureOut">
              <a:rPr lang="en-US" smtClean="0"/>
              <a:t>3/22/17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EDA615-3C3C-8E4E-8BDC-C9592FA51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88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3/22/17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740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3/22/17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39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3/22/17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Slide-animated gradient">
    <p:bg>
      <p:bgPr>
        <a:gradFill rotWithShape="0">
          <a:gsLst>
            <a:gs pos="0">
              <a:srgbClr val="36A4D7"/>
            </a:gs>
            <a:gs pos="99001">
              <a:srgbClr val="2D5AA3"/>
            </a:gs>
            <a:gs pos="100000">
              <a:srgbClr val="2D5AA3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16" y="432000"/>
            <a:ext cx="1254896" cy="780288"/>
          </a:xfrm>
          <a:prstGeom prst="rect">
            <a:avLst/>
          </a:prstGeom>
        </p:spPr>
      </p:pic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25995" y="5057598"/>
            <a:ext cx="11061895" cy="384175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867" b="0" i="0">
                <a:solidFill>
                  <a:srgbClr val="FFFFFE"/>
                </a:solidFill>
                <a:latin typeface="+mn-lt"/>
                <a:cs typeface="CiscoSans"/>
              </a:defRPr>
            </a:lvl1pPr>
            <a:lvl2pPr marL="457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0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Speaker Name</a:t>
            </a:r>
            <a:endParaRPr lang="en-US" dirty="0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625995" y="5377594"/>
            <a:ext cx="11061895" cy="384175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867" b="0" i="0" kern="1200" dirty="0" smtClean="0">
                <a:solidFill>
                  <a:srgbClr val="FFFFFE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 dirty="0" smtClean="0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625995" y="5697590"/>
            <a:ext cx="11061895" cy="384175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867" b="0" i="0" kern="1200" dirty="0" smtClean="0">
                <a:solidFill>
                  <a:srgbClr val="FFFFFE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 dirty="0" smtClean="0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17723" y="4281951"/>
            <a:ext cx="11070167" cy="398668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933" baseline="0">
                <a:solidFill>
                  <a:srgbClr val="FFFFFE"/>
                </a:solidFill>
                <a:latin typeface="+mj-lt"/>
              </a:defRPr>
            </a:lvl1pPr>
            <a:lvl2pPr marL="406365" indent="0">
              <a:buNone/>
              <a:defRPr/>
            </a:lvl2pPr>
            <a:lvl3pPr marL="569854" indent="0">
              <a:buNone/>
              <a:defRPr/>
            </a:lvl3pPr>
            <a:lvl4pPr marL="688908" indent="0">
              <a:buNone/>
              <a:defRPr/>
            </a:lvl4pPr>
            <a:lvl5pPr marL="801608" indent="0">
              <a:buNone/>
              <a:defRPr/>
            </a:lvl5pPr>
          </a:lstStyle>
          <a:p>
            <a:pPr lvl="0"/>
            <a:r>
              <a:rPr lang="en-GB" dirty="0" smtClean="0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567687" y="3519969"/>
            <a:ext cx="11120203" cy="85964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933" b="0" i="0" spc="0" baseline="0">
                <a:solidFill>
                  <a:srgbClr val="FFFFFE"/>
                </a:solidFill>
                <a:latin typeface="+mj-lt"/>
                <a:cs typeface="CiscoSans Thin"/>
              </a:defRPr>
            </a:lvl1pPr>
          </a:lstStyle>
          <a:p>
            <a:r>
              <a:rPr lang="en-GB" dirty="0" smtClean="0"/>
              <a:t>Presentation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11731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 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583688" y="1797051"/>
            <a:ext cx="11127317" cy="422428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74561" indent="-298382">
              <a:lnSpc>
                <a:spcPct val="95000"/>
              </a:lnSpc>
              <a:spcBef>
                <a:spcPts val="1480"/>
              </a:spcBef>
              <a:buClr>
                <a:schemeClr val="tx1"/>
              </a:buClr>
              <a:buSzPct val="80000"/>
              <a:buFont typeface="Arial"/>
              <a:buChar char="•"/>
              <a:defRPr sz="4933" b="0" i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 marL="677176" indent="-287799">
              <a:lnSpc>
                <a:spcPct val="95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/>
              <a:buChar char="•"/>
              <a:defRPr sz="240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996719" indent="-228548">
              <a:buClr>
                <a:schemeClr val="tx1"/>
              </a:buClr>
              <a:buSzPct val="80000"/>
              <a:buFont typeface="Arial"/>
              <a:buChar char="•"/>
              <a:defRPr sz="2133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1214683" indent="-228548">
              <a:buClr>
                <a:schemeClr val="tx1"/>
              </a:buClr>
              <a:buSzPct val="80000"/>
              <a:buFont typeface="Arial"/>
              <a:buChar char="•"/>
              <a:defRPr sz="1867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1443231" indent="-224314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Click to edit text</a:t>
            </a:r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583688" y="455085"/>
            <a:ext cx="11127317" cy="975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8027694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3/22/17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431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3/22/17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013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3/22/17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809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3/22/17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433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3/22/17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930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3/22/17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12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3/22/17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808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3/22/17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42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62ED-2CE3-F54F-9854-F5A4706B80B3}" type="datetimeFigureOut">
              <a:rPr lang="en-US" smtClean="0"/>
              <a:t>3/22/17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29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2887" y="333585"/>
            <a:ext cx="11672888" cy="4962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</a:tabLst>
            </a:pP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3GPP TSG CT4 Meeting #77	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                                                   C4-172008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tabLst>
                <a:tab pos="6120765" algn="r"/>
              </a:tabLst>
            </a:pP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Spokane, US; 03</a:t>
            </a:r>
            <a:r>
              <a:rPr lang="en-GB" sz="2800" b="1" baseline="30000" dirty="0">
                <a:latin typeface="Arial" charset="0"/>
                <a:ea typeface="Times New Roman" charset="0"/>
                <a:cs typeface="Times New Roman" charset="0"/>
              </a:rPr>
              <a:t>rd</a:t>
            </a: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 – 07</a:t>
            </a:r>
            <a:r>
              <a:rPr lang="en-GB" sz="2800" b="1" baseline="30000" dirty="0">
                <a:latin typeface="Arial" charset="0"/>
                <a:ea typeface="Times New Roman" charset="0"/>
                <a:cs typeface="Times New Roman" charset="0"/>
              </a:rPr>
              <a:t>th</a:t>
            </a: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 April 2017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Source:	Cisco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Title:	</a:t>
            </a:r>
            <a:r>
              <a:rPr lang="en-US" b="1" dirty="0" smtClean="0">
                <a:latin typeface="Arial" charset="0"/>
                <a:ea typeface="Times New Roman" charset="0"/>
              </a:rPr>
              <a:t>Impact of virtualization/</a:t>
            </a:r>
            <a:r>
              <a:rPr lang="en-US" b="1" dirty="0" err="1" smtClean="0">
                <a:latin typeface="Arial" charset="0"/>
                <a:ea typeface="Times New Roman" charset="0"/>
              </a:rPr>
              <a:t>stateful</a:t>
            </a:r>
            <a:r>
              <a:rPr lang="en-US" b="1" dirty="0" smtClean="0">
                <a:latin typeface="Arial" charset="0"/>
                <a:ea typeface="Times New Roman" charset="0"/>
              </a:rPr>
              <a:t>/stateless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Spec:	3GPP TR 29.891 v0.1.0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Agenda item:	</a:t>
            </a:r>
            <a:r>
              <a:rPr lang="en-US" b="1" dirty="0" err="1">
                <a:latin typeface="Arial" charset="0"/>
                <a:ea typeface="Times New Roman" charset="0"/>
              </a:rPr>
              <a:t>x.x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Document for:	</a:t>
            </a:r>
            <a:r>
              <a:rPr lang="en-US" b="1" dirty="0" smtClean="0">
                <a:latin typeface="Arial" charset="0"/>
                <a:ea typeface="Times New Roman" charset="0"/>
              </a:rPr>
              <a:t>Discussion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 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  <a:cs typeface="Times New Roman" charset="0"/>
              </a:rPr>
              <a:t>1. Reason for Change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900"/>
              </a:spcAft>
            </a:pPr>
            <a:r>
              <a:rPr lang="en-US" dirty="0" smtClean="0">
                <a:latin typeface="Times New Roman" charset="0"/>
                <a:ea typeface="Times New Roman" charset="0"/>
              </a:rPr>
              <a:t>Discuss virtualization impacts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271106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February 16, 2016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Virtualization impacts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 smtClean="0"/>
              <a:t>Arun</a:t>
            </a:r>
            <a:r>
              <a:rPr lang="en-US" dirty="0" smtClean="0"/>
              <a:t> Alex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716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Virtualization Impacts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9659"/>
            <a:ext cx="10515600" cy="4727304"/>
          </a:xfrm>
        </p:spPr>
        <p:txBody>
          <a:bodyPr>
            <a:normAutofit fontScale="92500" lnSpcReduction="10000"/>
          </a:bodyPr>
          <a:lstStyle/>
          <a:p>
            <a:r>
              <a:rPr lang="en-US" sz="3000" dirty="0" smtClean="0"/>
              <a:t>Potential deployment Smaller NF’s compare to physical NF’s</a:t>
            </a:r>
          </a:p>
          <a:p>
            <a:r>
              <a:rPr lang="en-US" sz="3000" dirty="0" smtClean="0"/>
              <a:t>Correspondingly Larger number of NF’s</a:t>
            </a:r>
          </a:p>
          <a:p>
            <a:r>
              <a:rPr lang="en-US" sz="3000" dirty="0" smtClean="0"/>
              <a:t>NF’s may be instantiated/torn-down dynamically.</a:t>
            </a:r>
          </a:p>
          <a:p>
            <a:r>
              <a:rPr lang="en-US" sz="3000" dirty="0" smtClean="0"/>
              <a:t>Dynamic discovery of the NF’s a requirement</a:t>
            </a:r>
          </a:p>
          <a:p>
            <a:r>
              <a:rPr lang="en-US" sz="3000" dirty="0" smtClean="0"/>
              <a:t>NF’s can potentially move across physical infrastructure </a:t>
            </a:r>
          </a:p>
          <a:p>
            <a:r>
              <a:rPr lang="en-US" sz="3000" dirty="0" smtClean="0"/>
              <a:t>Internal c</a:t>
            </a:r>
            <a:r>
              <a:rPr lang="en-US" sz="3000" dirty="0" smtClean="0"/>
              <a:t>ommunication across NF’s would use shared network as opposed to dedicated connectivity in physical networks.</a:t>
            </a:r>
          </a:p>
          <a:p>
            <a:r>
              <a:rPr lang="en-US" sz="3000" dirty="0" smtClean="0"/>
              <a:t>Security concerns due to a shared environment</a:t>
            </a:r>
          </a:p>
          <a:p>
            <a:r>
              <a:rPr lang="en-US" sz="3000" dirty="0" smtClean="0"/>
              <a:t>Compute overhead of virtualization has to be taken into account</a:t>
            </a:r>
          </a:p>
          <a:p>
            <a:r>
              <a:rPr lang="en-US" sz="3000" dirty="0" smtClean="0"/>
              <a:t>IO Overhead of virtualization has to be taken into account.</a:t>
            </a:r>
            <a:endParaRPr lang="en-US" sz="3000" dirty="0" smtClean="0"/>
          </a:p>
          <a:p>
            <a:pPr lvl="2"/>
            <a:endParaRPr lang="en-US" sz="3000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854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Statelessness of NF’s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25587"/>
            <a:ext cx="10515600" cy="4960937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The statelessness of an NF can be at</a:t>
            </a:r>
          </a:p>
          <a:p>
            <a:pPr lvl="1"/>
            <a:r>
              <a:rPr lang="en-US" dirty="0" smtClean="0"/>
              <a:t>Transaction lifecycle level</a:t>
            </a:r>
          </a:p>
          <a:p>
            <a:pPr lvl="1"/>
            <a:r>
              <a:rPr lang="en-US" dirty="0" smtClean="0"/>
              <a:t>Procedure lifecycle level</a:t>
            </a:r>
          </a:p>
          <a:p>
            <a:pPr lvl="1"/>
            <a:r>
              <a:rPr lang="en-US" dirty="0" smtClean="0"/>
              <a:t>Session lifecycle level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The degree statelessness has to be chosen to reflect the specific constraints on the NF with respect to efficiency , reliability and over all cost</a:t>
            </a:r>
          </a:p>
          <a:p>
            <a:r>
              <a:rPr lang="en-US" dirty="0" smtClean="0"/>
              <a:t>For functions like AMF and SMF statelessness at the session lifecycle level would be appropriate</a:t>
            </a:r>
          </a:p>
          <a:p>
            <a:r>
              <a:rPr lang="en-US" dirty="0" smtClean="0"/>
              <a:t>For functions like PCF , AUSF </a:t>
            </a:r>
            <a:r>
              <a:rPr lang="en-US" dirty="0" err="1" smtClean="0"/>
              <a:t>etc</a:t>
            </a:r>
            <a:r>
              <a:rPr lang="en-US" dirty="0" smtClean="0"/>
              <a:t> either procedure or transaction lifecycle level statelessness would be appropriate</a:t>
            </a:r>
          </a:p>
          <a:p>
            <a:r>
              <a:rPr lang="en-US" dirty="0" smtClean="0"/>
              <a:t>The key point to note is that in any system where an operation depends upon the result of a previous operation cannot be made </a:t>
            </a:r>
            <a:r>
              <a:rPr lang="en-US" dirty="0" err="1" smtClean="0"/>
              <a:t>completley</a:t>
            </a:r>
            <a:r>
              <a:rPr lang="en-US" dirty="0" smtClean="0"/>
              <a:t> stateless , you can only move the state around.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554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Stateful</a:t>
            </a:r>
            <a:r>
              <a:rPr lang="en-US" dirty="0" smtClean="0"/>
              <a:t>   vs  Stateless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137423" y="3869473"/>
            <a:ext cx="121548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Stateless</a:t>
            </a:r>
          </a:p>
          <a:p>
            <a:pPr algn="ctr"/>
            <a:r>
              <a:rPr lang="en-US" dirty="0" smtClean="0"/>
              <a:t>compute1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639121" y="3869473"/>
            <a:ext cx="121548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Stateless</a:t>
            </a:r>
          </a:p>
          <a:p>
            <a:pPr algn="ctr"/>
            <a:r>
              <a:rPr lang="en-US" dirty="0" smtClean="0"/>
              <a:t>compute2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140819" y="3869473"/>
            <a:ext cx="121548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Stateless</a:t>
            </a:r>
          </a:p>
          <a:p>
            <a:pPr algn="ctr"/>
            <a:r>
              <a:rPr lang="en-US" dirty="0" smtClean="0"/>
              <a:t>compute3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137423" y="2743200"/>
            <a:ext cx="421887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Stateful</a:t>
            </a:r>
            <a:r>
              <a:rPr lang="en-US" dirty="0" smtClean="0"/>
              <a:t> Load balancer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137423" y="1524000"/>
            <a:ext cx="121548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Stateful</a:t>
            </a:r>
            <a:endParaRPr lang="en-US" dirty="0" smtClean="0"/>
          </a:p>
          <a:p>
            <a:pPr algn="ctr"/>
            <a:r>
              <a:rPr lang="en-US" dirty="0" smtClean="0"/>
              <a:t>Storage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652129" y="1538288"/>
            <a:ext cx="121548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Stateful</a:t>
            </a:r>
            <a:endParaRPr lang="en-US" dirty="0" smtClean="0"/>
          </a:p>
          <a:p>
            <a:pPr algn="ctr"/>
            <a:r>
              <a:rPr lang="en-US" dirty="0" smtClean="0"/>
              <a:t>storage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4166835" y="1547871"/>
            <a:ext cx="121548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Stateful</a:t>
            </a:r>
            <a:endParaRPr lang="en-US" dirty="0" smtClean="0"/>
          </a:p>
          <a:p>
            <a:pPr algn="ctr"/>
            <a:r>
              <a:rPr lang="en-US" dirty="0" smtClean="0"/>
              <a:t>storage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137423" y="5093377"/>
            <a:ext cx="421887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State less Load balancer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7154318" y="3869473"/>
            <a:ext cx="121548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Stateful</a:t>
            </a:r>
            <a:r>
              <a:rPr lang="en-US" dirty="0" smtClean="0"/>
              <a:t> </a:t>
            </a:r>
          </a:p>
          <a:p>
            <a:pPr algn="ctr"/>
            <a:r>
              <a:rPr lang="en-US" dirty="0" smtClean="0"/>
              <a:t>compute1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8656016" y="3869473"/>
            <a:ext cx="121548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Stateful</a:t>
            </a:r>
            <a:endParaRPr lang="en-US" dirty="0" smtClean="0"/>
          </a:p>
          <a:p>
            <a:pPr algn="ctr"/>
            <a:r>
              <a:rPr lang="en-US" dirty="0" smtClean="0"/>
              <a:t>compute2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157714" y="3869473"/>
            <a:ext cx="121548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Stateful</a:t>
            </a:r>
            <a:endParaRPr lang="en-US" dirty="0" smtClean="0"/>
          </a:p>
          <a:p>
            <a:pPr algn="ctr"/>
            <a:r>
              <a:rPr lang="en-US" dirty="0" smtClean="0"/>
              <a:t>compute3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7154318" y="5093377"/>
            <a:ext cx="421887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Stateful</a:t>
            </a:r>
            <a:r>
              <a:rPr lang="en-US" dirty="0" smtClean="0"/>
              <a:t>  Load balancer</a:t>
            </a:r>
            <a:endParaRPr lang="en-US" dirty="0"/>
          </a:p>
        </p:txBody>
      </p:sp>
      <p:sp>
        <p:nvSpPr>
          <p:cNvPr id="18" name="Up-Down Arrow 17"/>
          <p:cNvSpPr/>
          <p:nvPr/>
        </p:nvSpPr>
        <p:spPr>
          <a:xfrm>
            <a:off x="9021441" y="6007777"/>
            <a:ext cx="484632" cy="850223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Up-Down Arrow 18"/>
          <p:cNvSpPr/>
          <p:nvPr/>
        </p:nvSpPr>
        <p:spPr>
          <a:xfrm>
            <a:off x="3004546" y="6007777"/>
            <a:ext cx="484632" cy="850223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5862925" y="2048978"/>
            <a:ext cx="1540723" cy="16086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ounded Rectangular Callout 27"/>
          <p:cNvSpPr/>
          <p:nvPr/>
        </p:nvSpPr>
        <p:spPr>
          <a:xfrm>
            <a:off x="8713047" y="1421125"/>
            <a:ext cx="2660149" cy="1494008"/>
          </a:xfrm>
          <a:prstGeom prst="wedgeRoundRectCallout">
            <a:avLst>
              <a:gd name="adj1" fmla="val -112139"/>
              <a:gd name="adj2" fmla="val 7090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State fullness is just moved to another NF which hosts the data storage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77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8453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Analysis of stateless approach for a single transaction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9659"/>
            <a:ext cx="10515600" cy="4727304"/>
          </a:xfrm>
        </p:spPr>
        <p:txBody>
          <a:bodyPr>
            <a:normAutofit/>
          </a:bodyPr>
          <a:lstStyle/>
          <a:p>
            <a:r>
              <a:rPr lang="en-US" sz="3000" dirty="0" smtClean="0"/>
              <a:t>The key cost drivers in a Data Center environment are</a:t>
            </a:r>
          </a:p>
          <a:p>
            <a:pPr lvl="2"/>
            <a:r>
              <a:rPr lang="en-US" sz="3000" dirty="0" smtClean="0"/>
              <a:t>Compute (most expensive)</a:t>
            </a:r>
            <a:endParaRPr lang="en-US" sz="3000" dirty="0" smtClean="0"/>
          </a:p>
          <a:p>
            <a:pPr lvl="2"/>
            <a:r>
              <a:rPr lang="en-US" sz="3000" dirty="0" smtClean="0"/>
              <a:t>IO</a:t>
            </a:r>
          </a:p>
          <a:p>
            <a:pPr lvl="2"/>
            <a:r>
              <a:rPr lang="en-US" sz="3000" dirty="0" smtClean="0"/>
              <a:t>Memory (cheapest)</a:t>
            </a:r>
            <a:endParaRPr lang="en-US" sz="3000" dirty="0" smtClean="0"/>
          </a:p>
          <a:p>
            <a:pPr lvl="2"/>
            <a:endParaRPr lang="en-US" sz="3000" dirty="0" smtClean="0"/>
          </a:p>
          <a:p>
            <a:r>
              <a:rPr lang="en-US" sz="3000" dirty="0" smtClean="0"/>
              <a:t>NF’s use Compute , IO and Memory resources.</a:t>
            </a:r>
          </a:p>
          <a:p>
            <a:endParaRPr lang="en-US" sz="3000" dirty="0" smtClean="0"/>
          </a:p>
          <a:p>
            <a:r>
              <a:rPr lang="en-US" sz="3000" dirty="0" smtClean="0"/>
              <a:t>By breaking down the NF resource usage we can calculate cost of running an application in a data center.</a:t>
            </a:r>
            <a:endParaRPr lang="en-US" sz="3000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9452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05074" y="2810107"/>
            <a:ext cx="5148233" cy="3745797"/>
          </a:xfrm>
        </p:spPr>
        <p:txBody>
          <a:bodyPr/>
          <a:lstStyle/>
          <a:p>
            <a:r>
              <a:rPr lang="en-US" sz="1600" dirty="0" smtClean="0"/>
              <a:t>IO </a:t>
            </a:r>
            <a:r>
              <a:rPr lang="en-US" sz="1600" dirty="0"/>
              <a:t>cycles to receive the message from the device</a:t>
            </a:r>
          </a:p>
          <a:p>
            <a:r>
              <a:rPr lang="en-US" sz="1600" dirty="0"/>
              <a:t>IO cycles to locate the context data in the data layer</a:t>
            </a:r>
          </a:p>
          <a:p>
            <a:r>
              <a:rPr lang="en-US" sz="1600" dirty="0"/>
              <a:t>IO cycles to retrieve several kilo bytes of </a:t>
            </a:r>
            <a:r>
              <a:rPr lang="en-US" sz="1600" dirty="0" smtClean="0"/>
              <a:t>context data</a:t>
            </a:r>
            <a:endParaRPr lang="en-US" sz="1600" dirty="0"/>
          </a:p>
          <a:p>
            <a:r>
              <a:rPr lang="en-US" sz="1600" dirty="0"/>
              <a:t>Compute cycles to reconstruct the context </a:t>
            </a:r>
          </a:p>
          <a:p>
            <a:r>
              <a:rPr lang="en-US" sz="1600" dirty="0"/>
              <a:t>Compute cycles to process the message from the device</a:t>
            </a:r>
          </a:p>
          <a:p>
            <a:r>
              <a:rPr lang="en-US" sz="1600" dirty="0"/>
              <a:t>Compute cycles to deconstruct the context </a:t>
            </a:r>
          </a:p>
          <a:p>
            <a:r>
              <a:rPr lang="en-US" sz="1600" dirty="0"/>
              <a:t>IO cycles to send the context to the storage server</a:t>
            </a:r>
          </a:p>
          <a:p>
            <a:r>
              <a:rPr lang="en-US" sz="1600" dirty="0"/>
              <a:t>IO cycles to send the message to the device</a:t>
            </a:r>
          </a:p>
          <a:p>
            <a:endParaRPr lang="en-US" sz="1600" dirty="0"/>
          </a:p>
          <a:p>
            <a:pPr marL="76179" indent="0">
              <a:buNone/>
            </a:pPr>
            <a:endParaRPr lang="en-US" sz="2667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5163" y="191857"/>
            <a:ext cx="11127317" cy="97578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Compute/IO cost of a single transaction with purely stateless approach</a:t>
            </a:r>
            <a:endParaRPr lang="en-US" dirty="0"/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>
            <a:off x="6048821" y="2720898"/>
            <a:ext cx="5148233" cy="3331820"/>
          </a:xfrm>
          <a:prstGeom prst="rect">
            <a:avLst/>
          </a:prstGeom>
        </p:spPr>
        <p:txBody>
          <a:bodyPr vert="horz" lIns="91420" tIns="45710" rIns="91420" bIns="45710" rtlCol="0">
            <a:noAutofit/>
          </a:bodyPr>
          <a:lstStyle>
            <a:lvl1pPr marL="374561" indent="-298382" algn="l" defTabSz="914400" rtl="0" eaLnBrk="1" latinLnBrk="0" hangingPunct="1">
              <a:lnSpc>
                <a:spcPct val="95000"/>
              </a:lnSpc>
              <a:spcBef>
                <a:spcPts val="1480"/>
              </a:spcBef>
              <a:buClr>
                <a:schemeClr val="tx1"/>
              </a:buClr>
              <a:buSzPct val="80000"/>
              <a:buFont typeface="Arial"/>
              <a:buChar char="•"/>
              <a:defRPr sz="4933" b="0" i="0" kern="1200">
                <a:solidFill>
                  <a:srgbClr val="676767"/>
                </a:solidFill>
                <a:latin typeface="+mn-lt"/>
                <a:ea typeface="+mn-ea"/>
                <a:cs typeface="CiscoSans ExtraLight"/>
              </a:defRPr>
            </a:lvl1pPr>
            <a:lvl2pPr marL="677176" indent="-287799" algn="l" defTabSz="914400" rtl="0" eaLnBrk="1" latinLnBrk="0" hangingPunct="1">
              <a:lnSpc>
                <a:spcPct val="95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/>
              <a:buChar char="•"/>
              <a:defRPr sz="2400" b="0" i="0" kern="1200">
                <a:solidFill>
                  <a:srgbClr val="676767"/>
                </a:solidFill>
                <a:latin typeface="+mn-lt"/>
                <a:ea typeface="+mn-ea"/>
                <a:cs typeface="CiscoSans ExtraLight"/>
              </a:defRPr>
            </a:lvl2pPr>
            <a:lvl3pPr marL="996719" indent="-22854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SzPct val="80000"/>
              <a:buFont typeface="Arial"/>
              <a:buChar char="•"/>
              <a:defRPr sz="2133" b="0" i="0" kern="1200">
                <a:solidFill>
                  <a:srgbClr val="676767"/>
                </a:solidFill>
                <a:latin typeface="+mn-lt"/>
                <a:ea typeface="+mn-ea"/>
                <a:cs typeface="CiscoSans ExtraLight"/>
              </a:defRPr>
            </a:lvl3pPr>
            <a:lvl4pPr marL="1214683" indent="-22854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SzPct val="80000"/>
              <a:buFont typeface="Arial"/>
              <a:buChar char="•"/>
              <a:defRPr sz="1867" b="0" i="0" kern="1200">
                <a:solidFill>
                  <a:srgbClr val="676767"/>
                </a:solidFill>
                <a:latin typeface="+mn-lt"/>
                <a:ea typeface="+mn-ea"/>
                <a:cs typeface="CiscoSans ExtraLight"/>
              </a:defRPr>
            </a:lvl4pPr>
            <a:lvl5pPr marL="1443231" indent="-224314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SzPct val="80000"/>
              <a:buFont typeface="Arial"/>
              <a:buChar char="•"/>
              <a:defRPr sz="1600" b="0" i="0" kern="1200">
                <a:solidFill>
                  <a:srgbClr val="676767"/>
                </a:solidFill>
                <a:latin typeface="+mn-lt"/>
                <a:ea typeface="+mn-ea"/>
                <a:cs typeface="CiscoSans ExtraLight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 smtClean="0"/>
          </a:p>
          <a:p>
            <a:r>
              <a:rPr lang="en-US" sz="1600" dirty="0" smtClean="0"/>
              <a:t>Compute cycles to process the request from the  </a:t>
            </a:r>
            <a:r>
              <a:rPr lang="en-US" sz="1600" dirty="0" smtClean="0"/>
              <a:t>NF</a:t>
            </a:r>
            <a:endParaRPr lang="en-US" sz="1600" dirty="0" smtClean="0"/>
          </a:p>
          <a:p>
            <a:r>
              <a:rPr lang="en-US" sz="1600" dirty="0" smtClean="0"/>
              <a:t>IO cycles to retrieve several kilobytes of data</a:t>
            </a:r>
          </a:p>
          <a:p>
            <a:r>
              <a:rPr lang="en-US" sz="1600" dirty="0" smtClean="0"/>
              <a:t>Compute cycles to process the context</a:t>
            </a:r>
          </a:p>
          <a:p>
            <a:r>
              <a:rPr lang="en-US" sz="1600" dirty="0" smtClean="0"/>
              <a:t>IO cycles to send the context to the </a:t>
            </a:r>
            <a:r>
              <a:rPr lang="en-US" sz="1600" dirty="0" smtClean="0"/>
              <a:t>NF</a:t>
            </a:r>
            <a:endParaRPr lang="en-US" sz="1600" dirty="0" smtClean="0"/>
          </a:p>
          <a:p>
            <a:r>
              <a:rPr lang="en-US" sz="1600" dirty="0" smtClean="0"/>
              <a:t>IO cycles to receive the context from the </a:t>
            </a:r>
            <a:r>
              <a:rPr lang="en-US" sz="1600" dirty="0" smtClean="0"/>
              <a:t>NF</a:t>
            </a:r>
            <a:endParaRPr lang="en-US" sz="1600" dirty="0" smtClean="0"/>
          </a:p>
          <a:p>
            <a:r>
              <a:rPr lang="en-US" sz="1600" dirty="0" smtClean="0"/>
              <a:t>Compute cycles to process the information from the </a:t>
            </a:r>
            <a:r>
              <a:rPr lang="en-US" sz="1600" dirty="0" smtClean="0"/>
              <a:t>NF</a:t>
            </a:r>
            <a:endParaRPr lang="en-US" sz="1600" dirty="0" smtClean="0"/>
          </a:p>
          <a:p>
            <a:r>
              <a:rPr lang="en-US" sz="1600" dirty="0" smtClean="0"/>
              <a:t>IO cycles to save the information into the data layer</a:t>
            </a:r>
          </a:p>
          <a:p>
            <a:pPr marL="76179" indent="0">
              <a:buFont typeface="Arial"/>
              <a:buNone/>
            </a:pPr>
            <a:endParaRPr lang="en-US" sz="2667" dirty="0"/>
          </a:p>
        </p:txBody>
      </p:sp>
      <p:sp>
        <p:nvSpPr>
          <p:cNvPr id="7" name="Rectangle 6"/>
          <p:cNvSpPr/>
          <p:nvPr/>
        </p:nvSpPr>
        <p:spPr>
          <a:xfrm>
            <a:off x="717395" y="2118844"/>
            <a:ext cx="42672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Cost on </a:t>
            </a:r>
            <a:r>
              <a:rPr lang="en-US" sz="3200" dirty="0" smtClean="0"/>
              <a:t>NF</a:t>
            </a:r>
            <a:endParaRPr lang="en-US" sz="3200" dirty="0"/>
          </a:p>
        </p:txBody>
      </p:sp>
      <p:sp>
        <p:nvSpPr>
          <p:cNvPr id="8" name="Rectangle 7"/>
          <p:cNvSpPr/>
          <p:nvPr/>
        </p:nvSpPr>
        <p:spPr>
          <a:xfrm>
            <a:off x="6278136" y="1990195"/>
            <a:ext cx="426720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Cost on Data </a:t>
            </a:r>
            <a:r>
              <a:rPr lang="en-US" sz="3200" dirty="0" smtClean="0"/>
              <a:t>storage layer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857266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05074" y="2810107"/>
            <a:ext cx="11207406" cy="1851103"/>
          </a:xfrm>
        </p:spPr>
        <p:txBody>
          <a:bodyPr/>
          <a:lstStyle/>
          <a:p>
            <a:r>
              <a:rPr lang="en-US" sz="1600" dirty="0"/>
              <a:t>IO cycles to receive the message from the device</a:t>
            </a:r>
          </a:p>
          <a:p>
            <a:r>
              <a:rPr lang="en-US" sz="1600" dirty="0"/>
              <a:t>Compute cycles to process the message from the device</a:t>
            </a:r>
          </a:p>
          <a:p>
            <a:r>
              <a:rPr lang="en-US" sz="1600" dirty="0"/>
              <a:t>IO cycles to send the message to the device</a:t>
            </a:r>
          </a:p>
          <a:p>
            <a:endParaRPr lang="en-US" sz="1600" dirty="0"/>
          </a:p>
          <a:p>
            <a:pPr marL="76179" indent="0">
              <a:buNone/>
            </a:pPr>
            <a:endParaRPr lang="en-US" sz="2667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5163" y="191857"/>
            <a:ext cx="11127317" cy="975783"/>
          </a:xfrm>
        </p:spPr>
        <p:txBody>
          <a:bodyPr/>
          <a:lstStyle/>
          <a:p>
            <a:r>
              <a:rPr lang="en-US" dirty="0" smtClean="0"/>
              <a:t>Compute/IO cost with </a:t>
            </a:r>
            <a:r>
              <a:rPr lang="en-US" dirty="0" err="1" smtClean="0"/>
              <a:t>stateful</a:t>
            </a:r>
            <a:r>
              <a:rPr lang="en-US" dirty="0" smtClean="0"/>
              <a:t> approach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17395" y="1041626"/>
            <a:ext cx="1039044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Let us imagine for a moment there is an </a:t>
            </a:r>
            <a:r>
              <a:rPr lang="en-US" sz="3200" dirty="0" smtClean="0"/>
              <a:t>NF </a:t>
            </a:r>
            <a:r>
              <a:rPr lang="en-US" sz="3200" b="1" dirty="0" smtClean="0"/>
              <a:t>without</a:t>
            </a:r>
            <a:r>
              <a:rPr lang="en-US" sz="3200" dirty="0" smtClean="0"/>
              <a:t> data storage </a:t>
            </a:r>
            <a:r>
              <a:rPr lang="en-US" sz="3200" dirty="0" smtClean="0"/>
              <a:t>layer </a:t>
            </a:r>
            <a:endParaRPr lang="en-US" sz="3200" dirty="0"/>
          </a:p>
        </p:txBody>
      </p:sp>
      <p:sp>
        <p:nvSpPr>
          <p:cNvPr id="7" name="Rectangle 6"/>
          <p:cNvSpPr/>
          <p:nvPr/>
        </p:nvSpPr>
        <p:spPr>
          <a:xfrm>
            <a:off x="717395" y="2118844"/>
            <a:ext cx="42672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Cost on </a:t>
            </a:r>
            <a:r>
              <a:rPr lang="en-US" sz="3200" dirty="0" smtClean="0"/>
              <a:t>NF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543826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800" dirty="0"/>
              <a:t>From the cost point of view the real cost of infrastructure with a </a:t>
            </a:r>
            <a:r>
              <a:rPr lang="en-US" sz="2800" dirty="0" smtClean="0"/>
              <a:t>stateless approach  </a:t>
            </a:r>
            <a:r>
              <a:rPr lang="en-US" sz="2800" dirty="0"/>
              <a:t>is significantly higher than the alternative</a:t>
            </a:r>
            <a:r>
              <a:rPr lang="en-US" sz="2800" dirty="0" smtClean="0"/>
              <a:t>. ( for vast majority of NF’s)</a:t>
            </a:r>
          </a:p>
          <a:p>
            <a:r>
              <a:rPr lang="en-US" sz="2800" dirty="0" smtClean="0"/>
              <a:t>The NF’s that might be viable for a stateless approach are NF’s like UDM,AUSF </a:t>
            </a:r>
            <a:r>
              <a:rPr lang="en-US" sz="2800" dirty="0" err="1" smtClean="0"/>
              <a:t>etc</a:t>
            </a:r>
            <a:endParaRPr lang="en-US" sz="2800" dirty="0" smtClean="0"/>
          </a:p>
          <a:p>
            <a:r>
              <a:rPr lang="en-US" sz="2800" dirty="0" smtClean="0"/>
              <a:t>Not only that , in such a system , as the rate of transactions increase , the result will be significantly higher resource usage</a:t>
            </a:r>
            <a:r>
              <a:rPr lang="en-US" sz="2800" dirty="0" smtClean="0"/>
              <a:t>.</a:t>
            </a:r>
          </a:p>
          <a:p>
            <a:r>
              <a:rPr lang="en-US" sz="2800" dirty="0" smtClean="0"/>
              <a:t>Stateless potentially causes security issues especially when the state includes decrypted keys etc.</a:t>
            </a:r>
            <a:endParaRPr lang="en-US" sz="280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9608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43491</TotalTime>
  <Words>435</Words>
  <Application>Microsoft Macintosh PowerPoint</Application>
  <PresentationFormat>Widescreen</PresentationFormat>
  <Paragraphs>98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Calibri</vt:lpstr>
      <vt:lpstr>Calibri Light</vt:lpstr>
      <vt:lpstr>CiscoSans</vt:lpstr>
      <vt:lpstr>CiscoSans ExtraLight</vt:lpstr>
      <vt:lpstr>CiscoSans Thin</vt:lpstr>
      <vt:lpstr>Times New Roman</vt:lpstr>
      <vt:lpstr>Arial</vt:lpstr>
      <vt:lpstr>Office Theme</vt:lpstr>
      <vt:lpstr>PowerPoint Presentation</vt:lpstr>
      <vt:lpstr>Virtualization impacts</vt:lpstr>
      <vt:lpstr>Virtualization Impacts</vt:lpstr>
      <vt:lpstr>Statelessness of NF’s</vt:lpstr>
      <vt:lpstr>Stateful   vs  Stateless</vt:lpstr>
      <vt:lpstr>Analysis of stateless approach for a single transaction</vt:lpstr>
      <vt:lpstr>Compute/IO cost of a single transaction with purely stateless approach</vt:lpstr>
      <vt:lpstr>Compute/IO cost with stateful approach</vt:lpstr>
      <vt:lpstr>Conclusion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clean slate for 5G</dc:title>
  <dc:creator>Microsoft Office User</dc:creator>
  <cp:lastModifiedBy>Microsoft Office User</cp:lastModifiedBy>
  <cp:revision>258</cp:revision>
  <dcterms:created xsi:type="dcterms:W3CDTF">2016-03-24T19:04:28Z</dcterms:created>
  <dcterms:modified xsi:type="dcterms:W3CDTF">2017-03-23T02:28:40Z</dcterms:modified>
</cp:coreProperties>
</file>