
<file path=[Content_Types].xml><?xml version="1.0" encoding="utf-8"?>
<Types xmlns="http://schemas.openxmlformats.org/package/2006/content-types">
  <Default Extension="xml" ContentType="application/xml"/>
  <Default Extension="vml" ContentType="application/vnd.openxmlformats-officedocument.vmlDrawing"/>
  <Default Extension="rels" ContentType="application/vnd.openxmlformats-package.relationships+xml"/>
  <Default Extension="emf" ContentType="image/x-emf"/>
  <Default Extension="vsd" ContentType="application/vnd.visi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7" r:id="rId11"/>
    <p:sldId id="298" r:id="rId12"/>
    <p:sldId id="299" r:id="rId13"/>
    <p:sldId id="300" r:id="rId14"/>
    <p:sldId id="30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81"/>
  </p:normalViewPr>
  <p:slideViewPr>
    <p:cSldViewPr snapToGrid="0" snapToObjects="1">
      <p:cViewPr varScale="1">
        <p:scale>
          <a:sx n="114" d="100"/>
          <a:sy n="114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1797052"/>
            <a:ext cx="11036459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37105" indent="-268544">
              <a:lnSpc>
                <a:spcPct val="95000"/>
              </a:lnSpc>
              <a:spcBef>
                <a:spcPts val="1332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09459" indent="-259020">
              <a:lnSpc>
                <a:spcPct val="95000"/>
              </a:lnSpc>
              <a:spcBef>
                <a:spcPts val="540"/>
              </a:spcBef>
              <a:buClr>
                <a:schemeClr val="tx1"/>
              </a:buClr>
              <a:buSzPct val="80000"/>
              <a:buFont typeface="Arial"/>
              <a:buChar char="•"/>
              <a:defRPr sz="216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897047" indent="-205694">
              <a:buClr>
                <a:schemeClr val="tx1"/>
              </a:buClr>
              <a:buSzPct val="80000"/>
              <a:buFont typeface="Arial"/>
              <a:buChar char="•"/>
              <a:defRPr sz="1920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093215" indent="-205694">
              <a:buClr>
                <a:schemeClr val="tx1"/>
              </a:buClr>
              <a:buSzPct val="80000"/>
              <a:buFont typeface="Arial"/>
              <a:buChar char="•"/>
              <a:defRPr sz="1680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298908" indent="-201883">
              <a:buClr>
                <a:schemeClr val="tx1"/>
              </a:buClr>
              <a:buSzPct val="80000"/>
              <a:buFont typeface="Arial"/>
              <a:buChar char="•"/>
              <a:defRPr sz="144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94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21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62ED-2CE3-F54F-9854-F5A4706B80B3}" type="datetimeFigureOut">
              <a:rPr lang="en-US" smtClean="0"/>
              <a:t>3/23/17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__1251251111.vsd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496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#77	</a:t>
            </a:r>
            <a:r>
              <a:rPr lang="en-GB" sz="2800" b="1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C4-172007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Spokane, US; 03</a:t>
            </a:r>
            <a:r>
              <a:rPr lang="en-GB" sz="2800" b="1" baseline="30000" dirty="0">
                <a:latin typeface="Arial" charset="0"/>
                <a:ea typeface="Times New Roman" charset="0"/>
                <a:cs typeface="Times New Roman" charset="0"/>
              </a:rPr>
              <a:t>rd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 – 07</a:t>
            </a:r>
            <a:r>
              <a:rPr lang="en-GB" sz="2800" b="1" baseline="30000" dirty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 April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Cisco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</a:t>
            </a:r>
            <a:r>
              <a:rPr lang="en-US" b="1" dirty="0" smtClean="0">
                <a:latin typeface="Arial" charset="0"/>
                <a:ea typeface="Times New Roman" charset="0"/>
              </a:rPr>
              <a:t>Service based </a:t>
            </a:r>
            <a:r>
              <a:rPr lang="en-US" b="1" dirty="0">
                <a:latin typeface="Arial" charset="0"/>
                <a:ea typeface="Times New Roman" charset="0"/>
              </a:rPr>
              <a:t>a</a:t>
            </a:r>
            <a:r>
              <a:rPr lang="en-US" b="1" dirty="0" smtClean="0">
                <a:latin typeface="Arial" charset="0"/>
                <a:ea typeface="Times New Roman" charset="0"/>
              </a:rPr>
              <a:t>rchitecture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Spec:	3GPP TR 29.891 v0.1.0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Agenda item:	</a:t>
            </a:r>
            <a:r>
              <a:rPr lang="en-US" b="1" dirty="0" err="1">
                <a:latin typeface="Arial" charset="0"/>
                <a:ea typeface="Times New Roman" charset="0"/>
              </a:rPr>
              <a:t>x.x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1. Reason for Change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latin typeface="Times New Roman" charset="0"/>
                <a:ea typeface="Times New Roman" charset="0"/>
              </a:rPr>
              <a:t>Discuss service based architecture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3" y="1554761"/>
            <a:ext cx="11036459" cy="4466572"/>
          </a:xfrm>
        </p:spPr>
        <p:txBody>
          <a:bodyPr/>
          <a:lstStyle/>
          <a:p>
            <a:r>
              <a:rPr lang="en-US" dirty="0" smtClean="0"/>
              <a:t>Network functions (</a:t>
            </a:r>
            <a:r>
              <a:rPr lang="en-US" dirty="0" err="1" smtClean="0"/>
              <a:t>eg</a:t>
            </a:r>
            <a:r>
              <a:rPr lang="en-US" dirty="0" smtClean="0"/>
              <a:t>. SMF, AMF </a:t>
            </a:r>
            <a:r>
              <a:rPr lang="mr-IN" dirty="0" smtClean="0"/>
              <a:t>…</a:t>
            </a:r>
            <a:r>
              <a:rPr lang="en-US" dirty="0" smtClean="0"/>
              <a:t>)  implements a plurality of Services</a:t>
            </a:r>
          </a:p>
          <a:p>
            <a:r>
              <a:rPr lang="en-US" dirty="0" smtClean="0"/>
              <a:t>Network Functions exposes Services as API’s</a:t>
            </a:r>
          </a:p>
          <a:p>
            <a:r>
              <a:rPr lang="en-US" dirty="0" smtClean="0"/>
              <a:t>The API’s are registered with a well known registry (</a:t>
            </a:r>
            <a:r>
              <a:rPr lang="en-US" dirty="0" err="1" smtClean="0"/>
              <a:t>e.g</a:t>
            </a:r>
            <a:r>
              <a:rPr lang="en-US" dirty="0" smtClean="0"/>
              <a:t> DNS ) to allow discovery by other services.</a:t>
            </a:r>
          </a:p>
          <a:p>
            <a:r>
              <a:rPr lang="en-US" dirty="0" smtClean="0"/>
              <a:t>The API’s are serialized for transport in a specified format( binary , textual </a:t>
            </a:r>
            <a:r>
              <a:rPr lang="mr-IN" dirty="0" smtClean="0"/>
              <a:t>…</a:t>
            </a:r>
            <a:r>
              <a:rPr lang="en-US" dirty="0" smtClean="0"/>
              <a:t>) when different services communicate with each other.</a:t>
            </a:r>
          </a:p>
          <a:p>
            <a:r>
              <a:rPr lang="en-US" dirty="0" smtClean="0"/>
              <a:t>The serialized data is  </a:t>
            </a:r>
            <a:r>
              <a:rPr lang="en-US" dirty="0"/>
              <a:t>t</a:t>
            </a:r>
            <a:r>
              <a:rPr lang="en-US" dirty="0" smtClean="0"/>
              <a:t>ransported via one of the protocols which handles transaction/reliability aspects ( HTTP/Diameter </a:t>
            </a:r>
            <a:r>
              <a:rPr lang="mr-IN" dirty="0" smtClean="0"/>
              <a:t>…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 transport is done over a packet routed network (IPv4, IPv6)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 functions , Services </a:t>
            </a:r>
            <a:r>
              <a:rPr lang="en-US" dirty="0"/>
              <a:t>,</a:t>
            </a:r>
            <a:r>
              <a:rPr lang="en-US" dirty="0" smtClean="0"/>
              <a:t> API ‘s and protocols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77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3" y="1797052"/>
            <a:ext cx="11036459" cy="1636841"/>
          </a:xfrm>
        </p:spPr>
        <p:txBody>
          <a:bodyPr/>
          <a:lstStyle/>
          <a:p>
            <a:r>
              <a:rPr lang="en-US" dirty="0"/>
              <a:t>Think of NG* interfaces defined in 3GPP as relationships between NF’s that are mandatory.</a:t>
            </a:r>
          </a:p>
          <a:p>
            <a:r>
              <a:rPr lang="en-US" dirty="0" smtClean="0"/>
              <a:t>Each NG * uses a set of services exposed by each party in the relationship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 based architecture and NG* interfaces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79801" y="4071456"/>
            <a:ext cx="1219200" cy="1219200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/>
              <a:t>NF1</a:t>
            </a:r>
          </a:p>
        </p:txBody>
      </p:sp>
      <p:sp>
        <p:nvSpPr>
          <p:cNvPr id="5" name="Rectangle 4"/>
          <p:cNvSpPr/>
          <p:nvPr/>
        </p:nvSpPr>
        <p:spPr>
          <a:xfrm>
            <a:off x="8142913" y="4071456"/>
            <a:ext cx="1335523" cy="1219200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/>
              <a:t>NF2</a:t>
            </a:r>
          </a:p>
        </p:txBody>
      </p:sp>
      <p:sp>
        <p:nvSpPr>
          <p:cNvPr id="6" name="Rectangle 5"/>
          <p:cNvSpPr/>
          <p:nvPr/>
        </p:nvSpPr>
        <p:spPr>
          <a:xfrm>
            <a:off x="7136235" y="4348294"/>
            <a:ext cx="1006679" cy="66552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67" dirty="0" err="1"/>
              <a:t>APIzz</a:t>
            </a:r>
            <a:r>
              <a:rPr lang="en-US" sz="1467" dirty="0"/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3199002" y="4348294"/>
            <a:ext cx="1118532" cy="66552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67" dirty="0" err="1"/>
              <a:t>APIyy</a:t>
            </a:r>
            <a:r>
              <a:rPr lang="en-US" sz="1467" dirty="0"/>
              <a:t>:</a:t>
            </a:r>
          </a:p>
        </p:txBody>
      </p:sp>
      <p:cxnSp>
        <p:nvCxnSpPr>
          <p:cNvPr id="9" name="Straight Connector 8"/>
          <p:cNvCxnSpPr>
            <a:stCxn id="7" idx="3"/>
            <a:endCxn id="6" idx="1"/>
          </p:cNvCxnSpPr>
          <p:nvPr/>
        </p:nvCxnSpPr>
        <p:spPr>
          <a:xfrm>
            <a:off x="4317534" y="4681056"/>
            <a:ext cx="28187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02510" y="4188614"/>
            <a:ext cx="8416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NGxx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71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536735" y="1152089"/>
            <a:ext cx="6455955" cy="5469623"/>
          </a:xfrm>
        </p:spPr>
        <p:txBody>
          <a:bodyPr/>
          <a:lstStyle/>
          <a:p>
            <a:r>
              <a:rPr lang="en-US" sz="2133" dirty="0"/>
              <a:t>Each network NF is a  compound service ( </a:t>
            </a:r>
            <a:r>
              <a:rPr lang="en-US" sz="2133" dirty="0" err="1"/>
              <a:t>i.e</a:t>
            </a:r>
            <a:r>
              <a:rPr lang="en-US" sz="2133" dirty="0"/>
              <a:t> consisting of multiple internal services communicating over network) ( SMF , AMF </a:t>
            </a:r>
            <a:r>
              <a:rPr lang="en-US" sz="2133" dirty="0" err="1"/>
              <a:t>etc</a:t>
            </a:r>
            <a:r>
              <a:rPr lang="en-US" sz="2133" dirty="0"/>
              <a:t> are compound services )</a:t>
            </a:r>
          </a:p>
          <a:p>
            <a:r>
              <a:rPr lang="en-US" sz="2133" dirty="0"/>
              <a:t>Each NF exposes a well defined service contract over the NG* interfaces. Think of NG* interfaces defined in 3GPP as relationships between NF’s that are mandatory.</a:t>
            </a:r>
          </a:p>
          <a:p>
            <a:r>
              <a:rPr lang="en-US" sz="2133" dirty="0"/>
              <a:t>The service contract can follow different communication patterns ( client-server , peer to peer , pub sub </a:t>
            </a:r>
            <a:r>
              <a:rPr lang="en-US" sz="2133" dirty="0" err="1"/>
              <a:t>etc</a:t>
            </a:r>
            <a:r>
              <a:rPr lang="en-US" sz="2133" dirty="0"/>
              <a:t>) based on the specific service </a:t>
            </a:r>
            <a:r>
              <a:rPr lang="en-US" sz="2133" dirty="0" smtClean="0"/>
              <a:t>requirements</a:t>
            </a:r>
            <a:endParaRPr lang="en-US" sz="2133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based architecture and 5G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77131" y="1040092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02006" y="1430877"/>
          <a:ext cx="5055765" cy="4360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6134100" imgH="4483100" progId="Visio.Drawing.11">
                  <p:embed/>
                </p:oleObj>
              </mc:Choice>
              <mc:Fallback>
                <p:oleObj r:id="rId3" imgW="6134100" imgH="4483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006" y="1430877"/>
                        <a:ext cx="5055765" cy="43601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984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based architecture and 5G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458652"/>
              </p:ext>
            </p:extLst>
          </p:nvPr>
        </p:nvGraphicFramePr>
        <p:xfrm>
          <a:off x="731800" y="1223007"/>
          <a:ext cx="10831093" cy="6251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4584"/>
                <a:gridCol w="2731920"/>
                <a:gridCol w="4784589"/>
              </a:tblGrid>
              <a:tr h="1219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Interface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indent="0" algn="l" defTabSz="61719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Interface </a:t>
                      </a:r>
                      <a:r>
                        <a:rPr lang="en-US" sz="2400" baseline="0" dirty="0" smtClean="0"/>
                        <a:t>communication </a:t>
                      </a:r>
                      <a:r>
                        <a:rPr lang="en-US" sz="2400" baseline="0" dirty="0" smtClean="0"/>
                        <a:t>pattern</a:t>
                      </a:r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  ( ?? )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UE &lt;-&gt; AMF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</a:t>
                      </a:r>
                      <a:r>
                        <a:rPr lang="mr-IN" sz="2400" dirty="0" smtClean="0"/>
                        <a:t>–</a:t>
                      </a:r>
                      <a:r>
                        <a:rPr lang="en-US" sz="2400" dirty="0" smtClean="0"/>
                        <a:t> Server, bi</a:t>
                      </a:r>
                      <a:r>
                        <a:rPr lang="en-US" sz="2400" baseline="0" dirty="0" smtClean="0"/>
                        <a:t> directional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NG2  ( ?? )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RAN &lt;-&gt; AMF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</a:t>
                      </a:r>
                      <a:r>
                        <a:rPr lang="mr-IN" sz="2400" dirty="0" smtClean="0"/>
                        <a:t>–</a:t>
                      </a:r>
                      <a:r>
                        <a:rPr lang="en-US" sz="2400" dirty="0" smtClean="0"/>
                        <a:t> Server , bi directional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NG3 ( SBA</a:t>
                      </a:r>
                      <a:r>
                        <a:rPr lang="en-US" sz="2400" baseline="0" dirty="0" smtClean="0"/>
                        <a:t> not applicable)</a:t>
                      </a:r>
                      <a:endParaRPr lang="en-US" sz="2400" dirty="0" smtClean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RAN &lt;-&gt; UPF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Data plane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NG4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UPF &lt;-&gt; SMF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Peer to peer 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NG5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PCF</a:t>
                      </a:r>
                      <a:r>
                        <a:rPr lang="en-US" sz="2400" baseline="0" dirty="0" smtClean="0">
                          <a:sym typeface="Wingdings"/>
                        </a:rPr>
                        <a:t>  &lt;-&gt; </a:t>
                      </a:r>
                      <a:r>
                        <a:rPr lang="en-US" sz="2400" dirty="0" smtClean="0">
                          <a:sym typeface="Wingdings"/>
                        </a:rPr>
                        <a:t> AF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</a:t>
                      </a:r>
                      <a:r>
                        <a:rPr lang="mr-IN" sz="2400" dirty="0" smtClean="0"/>
                        <a:t>–</a:t>
                      </a:r>
                      <a:r>
                        <a:rPr lang="en-US" sz="2400" dirty="0" smtClean="0"/>
                        <a:t> Server , bi directional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NG6 ( SBA</a:t>
                      </a:r>
                      <a:r>
                        <a:rPr lang="en-US" sz="2400" baseline="0" dirty="0" smtClean="0"/>
                        <a:t> not applicable)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UPF &lt;-&gt; DN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Data plane 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NG7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SMF &lt;-&gt; PCF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indent="0" algn="l" defTabSz="61719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Client Server , bi directional</a:t>
                      </a:r>
                    </a:p>
                  </a:txBody>
                  <a:tcPr marL="121920" marR="121920" marT="60960" marB="60960"/>
                </a:tc>
              </a:tr>
              <a:tr h="8534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NG8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indent="0" algn="l" defTabSz="61719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AMF &lt;-&gt; UDM</a:t>
                      </a:r>
                    </a:p>
                    <a:p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Server , Request response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90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based architecture and 5G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560033"/>
              </p:ext>
            </p:extLst>
          </p:nvPr>
        </p:nvGraphicFramePr>
        <p:xfrm>
          <a:off x="879912" y="1614493"/>
          <a:ext cx="10831093" cy="5174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1160"/>
                <a:gridCol w="2639736"/>
                <a:gridCol w="6230197"/>
              </a:tblGrid>
              <a:tr h="1219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Interface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Between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indent="0" algn="l" defTabSz="61719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Interface </a:t>
                      </a:r>
                      <a:r>
                        <a:rPr lang="en-US" sz="2400" baseline="0" dirty="0" smtClean="0"/>
                        <a:t>communication </a:t>
                      </a:r>
                      <a:r>
                        <a:rPr lang="en-US" sz="2400" baseline="0" dirty="0" smtClean="0"/>
                        <a:t>pattern</a:t>
                      </a:r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NG9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UPF &lt;-&gt; UPF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Peer to peer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NG10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SMF &lt;-&gt; UDM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Client-</a:t>
                      </a:r>
                      <a:r>
                        <a:rPr lang="en-US" sz="2400" dirty="0" err="1" smtClean="0"/>
                        <a:t>Server,Request</a:t>
                      </a:r>
                      <a:r>
                        <a:rPr lang="en-US" sz="2400" dirty="0" smtClean="0"/>
                        <a:t> - response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NG11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AMF &lt;-&gt; SMF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Peer to peer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NG12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AMF &lt;-&gt;</a:t>
                      </a:r>
                      <a:r>
                        <a:rPr lang="en-US" sz="2400" baseline="0" dirty="0" smtClean="0"/>
                        <a:t> AUSF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Client-Server, Request - response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NG13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AUSF &lt;-&gt; UDM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Client-Server, Request - response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NG14 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AMF &lt;-&gt; AMF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Peer to peer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NG15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PCF &lt;-&gt; AMF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Client Server , bi directional 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NG16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SMF &lt;-&gt; SMF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Peer to peer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62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16403" y="1430876"/>
            <a:ext cx="11036459" cy="4590456"/>
          </a:xfrm>
        </p:spPr>
        <p:txBody>
          <a:bodyPr/>
          <a:lstStyle/>
          <a:p>
            <a:r>
              <a:rPr lang="en-US" sz="3200" dirty="0"/>
              <a:t>A view on services and how it translates to 3GPP functions</a:t>
            </a:r>
          </a:p>
          <a:p>
            <a:pPr lvl="1"/>
            <a:r>
              <a:rPr lang="en-US" sz="3200" dirty="0"/>
              <a:t>What is a service</a:t>
            </a:r>
          </a:p>
          <a:p>
            <a:pPr lvl="1"/>
            <a:r>
              <a:rPr lang="en-US" sz="3200" dirty="0"/>
              <a:t>What is service based architecture.</a:t>
            </a:r>
          </a:p>
          <a:p>
            <a:pPr lvl="1"/>
            <a:r>
              <a:rPr lang="en-US" sz="3200" dirty="0"/>
              <a:t>What are the benefits of service based architecture</a:t>
            </a:r>
          </a:p>
          <a:p>
            <a:pPr lvl="1"/>
            <a:r>
              <a:rPr lang="en-US" sz="3200" dirty="0"/>
              <a:t>Desired properties of a service based architecture.</a:t>
            </a:r>
          </a:p>
          <a:p>
            <a:pPr lvl="1"/>
            <a:r>
              <a:rPr lang="en-US" sz="3200" dirty="0" smtClean="0"/>
              <a:t>Service </a:t>
            </a:r>
            <a:r>
              <a:rPr lang="en-US" sz="3200" dirty="0"/>
              <a:t>based architecture in 5G.</a:t>
            </a:r>
          </a:p>
          <a:p>
            <a:endParaRPr lang="en-US" sz="32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4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marL="68561" indent="0" algn="ctr">
              <a:buNone/>
            </a:pPr>
            <a:r>
              <a:rPr lang="en-US" sz="3733" b="1" dirty="0"/>
              <a:t>A service</a:t>
            </a:r>
            <a:r>
              <a:rPr lang="en-US" sz="3733" dirty="0"/>
              <a:t> is a </a:t>
            </a:r>
            <a:r>
              <a:rPr lang="en-US" sz="3733" b="1" dirty="0"/>
              <a:t>discrete unit </a:t>
            </a:r>
            <a:r>
              <a:rPr lang="en-US" sz="3733" dirty="0"/>
              <a:t>of functionality that can be </a:t>
            </a:r>
            <a:r>
              <a:rPr lang="en-US" sz="3733" b="1" dirty="0"/>
              <a:t>accessed remotely </a:t>
            </a:r>
            <a:r>
              <a:rPr lang="en-US" sz="3733" dirty="0"/>
              <a:t>and acted upon and </a:t>
            </a:r>
            <a:r>
              <a:rPr lang="en-US" sz="3733" b="1" dirty="0"/>
              <a:t>updated independently</a:t>
            </a:r>
            <a:r>
              <a:rPr lang="en-US" sz="3733" dirty="0"/>
              <a:t>.</a:t>
            </a:r>
          </a:p>
          <a:p>
            <a:pPr marL="68561" indent="0">
              <a:buNone/>
            </a:pPr>
            <a:endParaRPr lang="en-US" sz="3733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42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1430876"/>
            <a:ext cx="11036459" cy="4590456"/>
          </a:xfrm>
        </p:spPr>
        <p:txBody>
          <a:bodyPr/>
          <a:lstStyle/>
          <a:p>
            <a:pPr marL="68561" indent="0" algn="ctr">
              <a:buNone/>
            </a:pPr>
            <a:r>
              <a:rPr lang="en-US" sz="3733" dirty="0"/>
              <a:t>A </a:t>
            </a:r>
            <a:r>
              <a:rPr lang="en-US" sz="3733" b="1" dirty="0"/>
              <a:t>service based  architecture</a:t>
            </a:r>
            <a:r>
              <a:rPr lang="en-US" sz="3733" dirty="0"/>
              <a:t> in an architecture services are provided to the other components by </a:t>
            </a:r>
            <a:r>
              <a:rPr lang="en-US" sz="3733" b="1" dirty="0"/>
              <a:t>application components</a:t>
            </a:r>
            <a:r>
              <a:rPr lang="en-US" sz="3733" dirty="0"/>
              <a:t>, through </a:t>
            </a:r>
            <a:r>
              <a:rPr lang="en-US" sz="3733" b="1" dirty="0"/>
              <a:t>communication over a network</a:t>
            </a:r>
            <a:r>
              <a:rPr lang="en-US" sz="3733" dirty="0"/>
              <a:t>. </a:t>
            </a:r>
          </a:p>
          <a:p>
            <a:pPr marL="68561" indent="0" algn="ctr">
              <a:buNone/>
            </a:pPr>
            <a:r>
              <a:rPr lang="en-US" sz="3733" dirty="0"/>
              <a:t>The basic principles of service based architecture are </a:t>
            </a:r>
            <a:r>
              <a:rPr lang="en-US" sz="3733" b="1" dirty="0"/>
              <a:t>independent of vendors, products and technologies</a:t>
            </a:r>
            <a:r>
              <a:rPr lang="en-US" sz="3733" dirty="0"/>
              <a:t>. 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service based architecture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03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Monolithic architecture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51419" y="2015203"/>
            <a:ext cx="3970791" cy="3892261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331054" y="4397219"/>
            <a:ext cx="3400337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/>
              <a:t>Memory</a:t>
            </a:r>
          </a:p>
        </p:txBody>
      </p:sp>
      <p:sp>
        <p:nvSpPr>
          <p:cNvPr id="7" name="Rectangle 6"/>
          <p:cNvSpPr/>
          <p:nvPr/>
        </p:nvSpPr>
        <p:spPr>
          <a:xfrm>
            <a:off x="1409352" y="2507357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Function1</a:t>
            </a:r>
          </a:p>
        </p:txBody>
      </p:sp>
      <p:sp>
        <p:nvSpPr>
          <p:cNvPr id="8" name="Rectangle 7"/>
          <p:cNvSpPr/>
          <p:nvPr/>
        </p:nvSpPr>
        <p:spPr>
          <a:xfrm>
            <a:off x="2492387" y="2507357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Function2</a:t>
            </a:r>
          </a:p>
        </p:txBody>
      </p:sp>
      <p:sp>
        <p:nvSpPr>
          <p:cNvPr id="9" name="Rectangle 8"/>
          <p:cNvSpPr/>
          <p:nvPr/>
        </p:nvSpPr>
        <p:spPr>
          <a:xfrm>
            <a:off x="3914863" y="2502321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5485" y="1425553"/>
            <a:ext cx="3126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Monolithic architecture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8316" y="1940221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server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4005" y="1671774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Strong coupling via memory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The application can be difficult to understand and modify. As a result, development typically slows down.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There are not hard module boundaries, modularity breaks down over time. 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It can be difficult to understand how to correctly implement a change the quality of the code declines over time.</a:t>
            </a:r>
            <a:endParaRPr lang="en-US" sz="2400" dirty="0"/>
          </a:p>
          <a:p>
            <a:pPr marL="380990" indent="-380990">
              <a:buFont typeface="Arial" charset="0"/>
              <a:buChar char="•"/>
            </a:pPr>
            <a:r>
              <a:rPr lang="en-US" sz="2400" dirty="0"/>
              <a:t>Continuous deployment is difficult</a:t>
            </a:r>
          </a:p>
        </p:txBody>
      </p:sp>
      <p:sp>
        <p:nvSpPr>
          <p:cNvPr id="13" name="Up-Down Arrow 12"/>
          <p:cNvSpPr/>
          <p:nvPr/>
        </p:nvSpPr>
        <p:spPr>
          <a:xfrm>
            <a:off x="1473657" y="3734092"/>
            <a:ext cx="646176" cy="675697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4" name="Up-Down Arrow 13"/>
          <p:cNvSpPr/>
          <p:nvPr/>
        </p:nvSpPr>
        <p:spPr>
          <a:xfrm>
            <a:off x="2521301" y="3734092"/>
            <a:ext cx="646176" cy="675697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5" name="Up-Down Arrow 14"/>
          <p:cNvSpPr/>
          <p:nvPr/>
        </p:nvSpPr>
        <p:spPr>
          <a:xfrm>
            <a:off x="3988293" y="3721522"/>
            <a:ext cx="646176" cy="675697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742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480732" y="2015204"/>
            <a:ext cx="1060909" cy="1979801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3689508" y="2029078"/>
            <a:ext cx="1327109" cy="1979801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1045826" y="4199030"/>
            <a:ext cx="3970791" cy="1979801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Distributed but still monolithic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51421" y="2015204"/>
            <a:ext cx="1236948" cy="1979801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331054" y="4579331"/>
            <a:ext cx="3400337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/>
              <a:t>Memory/Database</a:t>
            </a:r>
            <a:r>
              <a:rPr lang="mr-IN" sz="2400" dirty="0"/>
              <a:t>…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359075" y="2507357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Function1</a:t>
            </a:r>
          </a:p>
        </p:txBody>
      </p:sp>
      <p:sp>
        <p:nvSpPr>
          <p:cNvPr id="8" name="Rectangle 7"/>
          <p:cNvSpPr/>
          <p:nvPr/>
        </p:nvSpPr>
        <p:spPr>
          <a:xfrm>
            <a:off x="2602922" y="2507357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Function2</a:t>
            </a:r>
          </a:p>
        </p:txBody>
      </p:sp>
      <p:sp>
        <p:nvSpPr>
          <p:cNvPr id="9" name="Rectangle 8"/>
          <p:cNvSpPr/>
          <p:nvPr/>
        </p:nvSpPr>
        <p:spPr>
          <a:xfrm>
            <a:off x="3914863" y="2502321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Function3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5485" y="1425553"/>
            <a:ext cx="3194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Monolithic architecture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8315" y="1940221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server3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5944005" y="167177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Still logically a monolithic </a:t>
            </a:r>
            <a:r>
              <a:rPr lang="en-US" sz="2400" dirty="0" smtClean="0">
                <a:solidFill>
                  <a:srgbClr val="333333"/>
                </a:solidFill>
                <a:latin typeface="Helvetica Neue" charset="0"/>
              </a:rPr>
              <a:t>architecture with strong coupling.</a:t>
            </a:r>
            <a:endParaRPr lang="en-US" sz="2400" dirty="0">
              <a:solidFill>
                <a:srgbClr val="333333"/>
              </a:solidFill>
              <a:latin typeface="Helvetica Neue" charset="0"/>
            </a:endParaRPr>
          </a:p>
          <a:p>
            <a:pPr marL="380990" indent="-380990">
              <a:buFont typeface="Arial" charset="0"/>
              <a:buChar char="•"/>
            </a:pPr>
            <a:endParaRPr lang="en-US" sz="2400" dirty="0">
              <a:solidFill>
                <a:srgbClr val="333333"/>
              </a:solidFill>
              <a:latin typeface="Helvetica Neue" charset="0"/>
            </a:endParaRP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But with more issues</a:t>
            </a:r>
          </a:p>
          <a:p>
            <a:pPr marL="929617" lvl="1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Race conditions</a:t>
            </a:r>
          </a:p>
          <a:p>
            <a:pPr marL="929617" lvl="1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Overhead</a:t>
            </a:r>
          </a:p>
          <a:p>
            <a:pPr marL="929617" lvl="1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More failure points</a:t>
            </a:r>
          </a:p>
          <a:p>
            <a:pPr marL="380990" indent="-380990"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126099" y="1981699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server1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220930" y="5721853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server3</a:t>
            </a:r>
          </a:p>
        </p:txBody>
      </p:sp>
      <p:sp>
        <p:nvSpPr>
          <p:cNvPr id="17" name="Up-Down Arrow 16"/>
          <p:cNvSpPr/>
          <p:nvPr/>
        </p:nvSpPr>
        <p:spPr>
          <a:xfrm>
            <a:off x="1473657" y="3734091"/>
            <a:ext cx="646176" cy="845240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8" name="Up-Down Arrow 17"/>
          <p:cNvSpPr/>
          <p:nvPr/>
        </p:nvSpPr>
        <p:spPr>
          <a:xfrm>
            <a:off x="2634872" y="3734091"/>
            <a:ext cx="646176" cy="845240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9" name="Up-Down Arrow 18"/>
          <p:cNvSpPr/>
          <p:nvPr/>
        </p:nvSpPr>
        <p:spPr>
          <a:xfrm>
            <a:off x="3953308" y="3785075"/>
            <a:ext cx="646176" cy="794256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452383" y="1981698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server2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787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300445" y="2006852"/>
            <a:ext cx="1327465" cy="4041784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3906779" y="2029077"/>
            <a:ext cx="1486911" cy="4041784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evolution to service based arch</a:t>
            </a:r>
          </a:p>
        </p:txBody>
      </p:sp>
      <p:sp>
        <p:nvSpPr>
          <p:cNvPr id="4" name="Rectangle 3"/>
          <p:cNvSpPr/>
          <p:nvPr/>
        </p:nvSpPr>
        <p:spPr>
          <a:xfrm>
            <a:off x="787908" y="1983045"/>
            <a:ext cx="1307529" cy="4055659"/>
          </a:xfrm>
          <a:prstGeom prst="rect">
            <a:avLst/>
          </a:prstGeom>
          <a:solidFill>
            <a:srgbClr val="36A4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01788" y="4571207"/>
            <a:ext cx="1127867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/>
              <a:t>Memory/Database</a:t>
            </a:r>
            <a:r>
              <a:rPr lang="mr-IN" sz="1600" dirty="0"/>
              <a:t>…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052589" y="2457801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Service 1</a:t>
            </a:r>
          </a:p>
        </p:txBody>
      </p:sp>
      <p:sp>
        <p:nvSpPr>
          <p:cNvPr id="8" name="Rectangle 7"/>
          <p:cNvSpPr/>
          <p:nvPr/>
        </p:nvSpPr>
        <p:spPr>
          <a:xfrm>
            <a:off x="2530095" y="2507357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Service 2</a:t>
            </a:r>
          </a:p>
        </p:txBody>
      </p:sp>
      <p:sp>
        <p:nvSpPr>
          <p:cNvPr id="9" name="Rectangle 8"/>
          <p:cNvSpPr/>
          <p:nvPr/>
        </p:nvSpPr>
        <p:spPr>
          <a:xfrm>
            <a:off x="4254228" y="2502321"/>
            <a:ext cx="816528" cy="1219200"/>
          </a:xfrm>
          <a:prstGeom prst="rect">
            <a:avLst/>
          </a:prstGeom>
          <a:ln/>
          <a:scene3d>
            <a:camera prst="orthographicFront">
              <a:rot lat="0" lon="0" rev="0"/>
            </a:camera>
            <a:lightRig rig="threePt" dir="t"/>
          </a:scene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067" dirty="0"/>
              <a:t>Service 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2997" y="1425553"/>
            <a:ext cx="3553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Service based architecture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140439" y="2038534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Server3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4005" y="206141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Split the task into a number of independent autonomous services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Communicating over a network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Avoid race conditions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Avoid unnecessary latency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Avoid reachability issues.</a:t>
            </a:r>
          </a:p>
          <a:p>
            <a:pPr marL="380990" indent="-380990">
              <a:buFont typeface="Arial" charset="0"/>
              <a:buChar char="•"/>
            </a:pPr>
            <a:r>
              <a:rPr lang="en-US" sz="2400" dirty="0">
                <a:solidFill>
                  <a:srgbClr val="333333"/>
                </a:solidFill>
                <a:latin typeface="Helvetica Neue" charset="0"/>
              </a:rPr>
              <a:t>Reduce number of failure points for any single service</a:t>
            </a:r>
          </a:p>
          <a:p>
            <a:pPr marL="380990" indent="-380990"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979739" y="2029078"/>
            <a:ext cx="825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</a:t>
            </a:r>
            <a:r>
              <a:rPr lang="en-US" sz="1600"/>
              <a:t>erver1</a:t>
            </a:r>
            <a:endParaRPr lang="en-US" sz="1600" dirty="0"/>
          </a:p>
        </p:txBody>
      </p:sp>
      <p:sp>
        <p:nvSpPr>
          <p:cNvPr id="17" name="Up-Down Arrow 16"/>
          <p:cNvSpPr/>
          <p:nvPr/>
        </p:nvSpPr>
        <p:spPr>
          <a:xfrm>
            <a:off x="1118583" y="3742052"/>
            <a:ext cx="646176" cy="845240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8" name="Up-Down Arrow 17"/>
          <p:cNvSpPr/>
          <p:nvPr/>
        </p:nvSpPr>
        <p:spPr>
          <a:xfrm>
            <a:off x="2608815" y="3746660"/>
            <a:ext cx="646176" cy="845240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19" name="Up-Down Arrow 18"/>
          <p:cNvSpPr/>
          <p:nvPr/>
        </p:nvSpPr>
        <p:spPr>
          <a:xfrm>
            <a:off x="4342951" y="3785075"/>
            <a:ext cx="646176" cy="794256"/>
          </a:xfrm>
          <a:prstGeom prst="upDownArrow">
            <a:avLst>
              <a:gd name="adj1" fmla="val 38329"/>
              <a:gd name="adj2" fmla="val 3054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2411308" y="4586864"/>
            <a:ext cx="1127867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/>
              <a:t>Memory/Database</a:t>
            </a:r>
            <a:r>
              <a:rPr lang="mr-IN" sz="1600" dirty="0"/>
              <a:t>…</a:t>
            </a:r>
            <a:endParaRPr lang="en-US" sz="1600" dirty="0"/>
          </a:p>
        </p:txBody>
      </p:sp>
      <p:sp>
        <p:nvSpPr>
          <p:cNvPr id="22" name="Rectangle 21"/>
          <p:cNvSpPr/>
          <p:nvPr/>
        </p:nvSpPr>
        <p:spPr>
          <a:xfrm>
            <a:off x="4139817" y="4586864"/>
            <a:ext cx="1127867" cy="12192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/>
              <a:t>Memory/Database</a:t>
            </a:r>
            <a:r>
              <a:rPr lang="mr-IN" sz="1600" dirty="0"/>
              <a:t>…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2475533" y="2044912"/>
            <a:ext cx="872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Server 2</a:t>
            </a:r>
          </a:p>
        </p:txBody>
      </p:sp>
    </p:spTree>
    <p:extLst>
      <p:ext uri="{BB962C8B-B14F-4D97-AF65-F5344CB8AC3E}">
        <p14:creationId xmlns:p14="http://schemas.microsoft.com/office/powerpoint/2010/main" val="72921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Tune the network for specific applications and services for better customer </a:t>
            </a:r>
            <a:r>
              <a:rPr lang="en-US" dirty="0" smtClean="0"/>
              <a:t>experience</a:t>
            </a:r>
          </a:p>
          <a:p>
            <a:r>
              <a:rPr lang="en-US" dirty="0" smtClean="0"/>
              <a:t>Better maintainability </a:t>
            </a:r>
          </a:p>
          <a:p>
            <a:r>
              <a:rPr lang="en-US" dirty="0" smtClean="0"/>
              <a:t>Simplify operations</a:t>
            </a:r>
            <a:endParaRPr lang="en-US" dirty="0"/>
          </a:p>
          <a:p>
            <a:r>
              <a:rPr lang="en-US" dirty="0" smtClean="0"/>
              <a:t>Independent </a:t>
            </a:r>
            <a:r>
              <a:rPr lang="en-US" dirty="0"/>
              <a:t>upgrade/downgrade for different </a:t>
            </a:r>
            <a:r>
              <a:rPr lang="en-US" dirty="0" smtClean="0"/>
              <a:t>services.</a:t>
            </a:r>
            <a:endParaRPr lang="en-US" dirty="0"/>
          </a:p>
          <a:p>
            <a:r>
              <a:rPr lang="en-US" dirty="0"/>
              <a:t>Easier hosting of 3</a:t>
            </a:r>
            <a:r>
              <a:rPr lang="en-US" baseline="30000" dirty="0"/>
              <a:t>rd</a:t>
            </a:r>
            <a:r>
              <a:rPr lang="en-US" dirty="0"/>
              <a:t> party services in the network</a:t>
            </a:r>
            <a:r>
              <a:rPr lang="en-US" dirty="0" smtClean="0"/>
              <a:t>.</a:t>
            </a:r>
          </a:p>
          <a:p>
            <a:r>
              <a:rPr lang="en-US" dirty="0" smtClean="0"/>
              <a:t>Easier enablement of  functionalities like Network Slicing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you gain by using a service based architecture.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1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16403" y="1430876"/>
            <a:ext cx="11036459" cy="4590456"/>
          </a:xfrm>
        </p:spPr>
        <p:txBody>
          <a:bodyPr anchor="ctr"/>
          <a:lstStyle/>
          <a:p>
            <a:pPr lvl="1"/>
            <a:r>
              <a:rPr lang="en-US" sz="2400" dirty="0"/>
              <a:t>It has to logically represent an </a:t>
            </a:r>
            <a:r>
              <a:rPr lang="en-US" sz="2400" b="1" dirty="0"/>
              <a:t>activity with a specified outcome.</a:t>
            </a:r>
          </a:p>
          <a:p>
            <a:pPr lvl="1"/>
            <a:r>
              <a:rPr lang="en-US" sz="2400" dirty="0"/>
              <a:t>It has to be </a:t>
            </a:r>
            <a:r>
              <a:rPr lang="en-US" sz="2400" b="1" dirty="0"/>
              <a:t>self-contained</a:t>
            </a:r>
            <a:r>
              <a:rPr lang="en-US" sz="2400" dirty="0"/>
              <a:t> and </a:t>
            </a:r>
            <a:r>
              <a:rPr lang="en-US" sz="2400" b="1" dirty="0"/>
              <a:t>relatively autonomous</a:t>
            </a:r>
          </a:p>
          <a:p>
            <a:pPr lvl="1"/>
            <a:r>
              <a:rPr lang="en-US" sz="2400" dirty="0"/>
              <a:t>It has to appear as a  </a:t>
            </a:r>
            <a:r>
              <a:rPr lang="en-US" sz="2400" b="1" dirty="0"/>
              <a:t>black box</a:t>
            </a:r>
            <a:r>
              <a:rPr lang="en-US" sz="2400" dirty="0"/>
              <a:t> for its consumers.</a:t>
            </a:r>
          </a:p>
          <a:p>
            <a:pPr lvl="1"/>
            <a:r>
              <a:rPr lang="en-US" sz="2400" dirty="0"/>
              <a:t>It may consist of </a:t>
            </a:r>
            <a:r>
              <a:rPr lang="en-US" sz="2400" b="1" dirty="0"/>
              <a:t>other underlying services</a:t>
            </a:r>
            <a:r>
              <a:rPr lang="en-US" sz="3733" dirty="0"/>
              <a:t>.</a:t>
            </a:r>
            <a:endParaRPr lang="en-US" sz="2400" dirty="0"/>
          </a:p>
          <a:p>
            <a:pPr lvl="1"/>
            <a:r>
              <a:rPr lang="en-US" sz="2400" dirty="0"/>
              <a:t>It has to be discoverable</a:t>
            </a:r>
          </a:p>
          <a:p>
            <a:pPr lvl="1"/>
            <a:r>
              <a:rPr lang="en-US" sz="2400" dirty="0"/>
              <a:t>It has to expose a clear </a:t>
            </a:r>
            <a:r>
              <a:rPr lang="en-US" sz="2400" b="1" dirty="0"/>
              <a:t>standardized service contract</a:t>
            </a:r>
          </a:p>
          <a:p>
            <a:pPr lvl="1"/>
            <a:r>
              <a:rPr lang="en-US" sz="2400" dirty="0"/>
              <a:t>It has to provide some sort of </a:t>
            </a:r>
            <a:r>
              <a:rPr lang="en-US" sz="2400" b="1" dirty="0"/>
              <a:t>Access control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properties of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1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43734</TotalTime>
  <Words>726</Words>
  <Application>Microsoft Macintosh PowerPoint</Application>
  <PresentationFormat>Widescreen</PresentationFormat>
  <Paragraphs>161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Calibri</vt:lpstr>
      <vt:lpstr>Calibri Light</vt:lpstr>
      <vt:lpstr>CiscoSans ExtraLight</vt:lpstr>
      <vt:lpstr>Helvetica Neue</vt:lpstr>
      <vt:lpstr>Mangal</vt:lpstr>
      <vt:lpstr>Times New Roman</vt:lpstr>
      <vt:lpstr>Wingdings</vt:lpstr>
      <vt:lpstr>Arial</vt:lpstr>
      <vt:lpstr>Office Theme</vt:lpstr>
      <vt:lpstr>Visio.Drawing.11</vt:lpstr>
      <vt:lpstr>PowerPoint Presentation</vt:lpstr>
      <vt:lpstr>Agenda</vt:lpstr>
      <vt:lpstr>What is a service</vt:lpstr>
      <vt:lpstr>What is a service based architecture</vt:lpstr>
      <vt:lpstr>Monolithic architecture</vt:lpstr>
      <vt:lpstr>Distributed but still monolithic</vt:lpstr>
      <vt:lpstr>The evolution to service based arch</vt:lpstr>
      <vt:lpstr>What do you gain by using a service based architecture.</vt:lpstr>
      <vt:lpstr>Desired properties of services</vt:lpstr>
      <vt:lpstr>Network functions , Services , API ‘s and protocols</vt:lpstr>
      <vt:lpstr>Services based architecture and NG* interfaces</vt:lpstr>
      <vt:lpstr>Service based architecture and 5G</vt:lpstr>
      <vt:lpstr>Service based architecture and 5G</vt:lpstr>
      <vt:lpstr>Service based architecture and 5G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Microsoft Office User</cp:lastModifiedBy>
  <cp:revision>267</cp:revision>
  <dcterms:created xsi:type="dcterms:W3CDTF">2016-03-24T19:04:28Z</dcterms:created>
  <dcterms:modified xsi:type="dcterms:W3CDTF">2017-03-23T18:26:59Z</dcterms:modified>
</cp:coreProperties>
</file>