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30"/>
  </p:notesMasterIdLst>
  <p:handoutMasterIdLst>
    <p:handoutMasterId r:id="rId31"/>
  </p:handoutMasterIdLst>
  <p:sldIdLst>
    <p:sldId id="337" r:id="rId3"/>
    <p:sldId id="505" r:id="rId4"/>
    <p:sldId id="489" r:id="rId5"/>
    <p:sldId id="490" r:id="rId6"/>
    <p:sldId id="514" r:id="rId7"/>
    <p:sldId id="515" r:id="rId8"/>
    <p:sldId id="516" r:id="rId9"/>
    <p:sldId id="517" r:id="rId10"/>
    <p:sldId id="518" r:id="rId11"/>
    <p:sldId id="519" r:id="rId12"/>
    <p:sldId id="520" r:id="rId13"/>
    <p:sldId id="496" r:id="rId14"/>
    <p:sldId id="527" r:id="rId15"/>
    <p:sldId id="521" r:id="rId16"/>
    <p:sldId id="512" r:id="rId17"/>
    <p:sldId id="522" r:id="rId18"/>
    <p:sldId id="523" r:id="rId19"/>
    <p:sldId id="524" r:id="rId20"/>
    <p:sldId id="528" r:id="rId21"/>
    <p:sldId id="506" r:id="rId22"/>
    <p:sldId id="513" r:id="rId23"/>
    <p:sldId id="532" r:id="rId24"/>
    <p:sldId id="533" r:id="rId25"/>
    <p:sldId id="529" r:id="rId26"/>
    <p:sldId id="530" r:id="rId27"/>
    <p:sldId id="535" r:id="rId28"/>
    <p:sldId id="534" r:id="rId29"/>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99FF"/>
    <a:srgbClr val="72AF2F"/>
    <a:srgbClr val="FF0000"/>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7647" autoAdjust="0"/>
    <p:restoredTop sz="94660"/>
  </p:normalViewPr>
  <p:slideViewPr>
    <p:cSldViewPr snapToGrid="0">
      <p:cViewPr varScale="1">
        <p:scale>
          <a:sx n="65" d="100"/>
          <a:sy n="65" d="100"/>
        </p:scale>
        <p:origin x="-965" y="-8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9" d="100"/>
          <a:sy n="59" d="100"/>
        </p:scale>
        <p:origin x="-3264" y="-8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‹N°›</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‹N°›</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altLang="ja-JP" smtClean="0"/>
          </a:p>
          <a:p>
            <a:pPr eaLnBrk="1" hangingPunct="1"/>
            <a:endParaRPr lang="en-US" altLang="ja-JP" smtClean="0"/>
          </a:p>
        </p:txBody>
      </p:sp>
      <p:sp>
        <p:nvSpPr>
          <p:cNvPr id="28676" name="Slide Number Placeholder 3"/>
          <p:cNvSpPr txBox="1">
            <a:spLocks noGrp="1"/>
          </p:cNvSpPr>
          <p:nvPr/>
        </p:nvSpPr>
        <p:spPr bwMode="auto">
          <a:xfrm>
            <a:off x="3851275" y="9431338"/>
            <a:ext cx="2946400" cy="496887"/>
          </a:xfrm>
          <a:prstGeom prst="rect">
            <a:avLst/>
          </a:prstGeom>
          <a:noFill/>
          <a:ln w="9525">
            <a:noFill/>
            <a:miter lim="800000"/>
            <a:headEnd/>
            <a:tailEnd/>
          </a:ln>
        </p:spPr>
        <p:txBody>
          <a:bodyPr lIns="92859" tIns="46430" rIns="92859" bIns="46430" anchor="b"/>
          <a:lstStyle/>
          <a:p>
            <a:pPr algn="r" defTabSz="930275" eaLnBrk="1" hangingPunct="1"/>
            <a:fld id="{FC008D68-B281-4838-BD09-AB017C953860}" type="slidenum">
              <a:rPr lang="en-GB" altLang="ja-JP" sz="1200">
                <a:latin typeface="Times New Roman" pitchFamily="18" charset="0"/>
              </a:rPr>
              <a:pPr algn="r" defTabSz="930275" eaLnBrk="1" hangingPunct="1"/>
              <a:t>3</a:t>
            </a:fld>
            <a:endParaRPr lang="en-GB" altLang="ja-JP"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2176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068147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88152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0963983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‹N°›</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276350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4/2/2017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‹N°›</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4/2/2017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‹N°›</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4/2/2017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‹N°›</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4/2/2017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‹N°›</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4/2/2017</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‹N°›</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4/2/2017</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‹N°›</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67582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4/2/2017</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‹N°›</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4/2/2017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‹N°›</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4/2/2017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‹N°›</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4/2/2017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‹N°›</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4/2/2017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‹N°›</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069771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33007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68375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99565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pPr>
              <a:defRPr/>
            </a:pPr>
            <a:endParaRPr lang="en-GB" dirty="0"/>
          </a:p>
        </p:txBody>
      </p:sp>
    </p:spTree>
    <p:extLst>
      <p:ext uri="{BB962C8B-B14F-4D97-AF65-F5344CB8AC3E}">
        <p14:creationId xmlns:p14="http://schemas.microsoft.com/office/powerpoint/2010/main" val="37568478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18097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06517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2" y="6470650"/>
            <a:ext cx="48593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de-DE" dirty="0">
                <a:solidFill>
                  <a:schemeClr val="bg1"/>
                </a:solidFill>
              </a:rPr>
              <a:t>© 3GPP </a:t>
            </a:r>
            <a:r>
              <a:rPr lang="en-US" altLang="de-DE" dirty="0" smtClean="0">
                <a:solidFill>
                  <a:schemeClr val="bg1"/>
                </a:solidFill>
              </a:rPr>
              <a:t>2017   CT</a:t>
            </a:r>
            <a:r>
              <a:rPr lang="de-DE" altLang="de-DE" dirty="0" smtClean="0">
                <a:solidFill>
                  <a:schemeClr val="bg1"/>
                </a:solidFill>
              </a:rPr>
              <a:t>4 Chairman's</a:t>
            </a:r>
            <a:r>
              <a:rPr lang="en-US" altLang="de-DE" dirty="0" smtClean="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a:t>
            </a:r>
            <a:r>
              <a:rPr lang="en-US" altLang="de-DE" dirty="0" smtClean="0">
                <a:solidFill>
                  <a:schemeClr val="bg1"/>
                </a:solidFill>
              </a:rPr>
              <a:t>of </a:t>
            </a:r>
            <a:r>
              <a:rPr lang="en-US" altLang="de-DE" dirty="0">
                <a:solidFill>
                  <a:schemeClr val="bg1"/>
                </a:solidFill>
              </a:rPr>
              <a:t>TSG </a:t>
            </a:r>
            <a:r>
              <a:rPr lang="en-US" altLang="de-DE" dirty="0" smtClean="0">
                <a:solidFill>
                  <a:schemeClr val="bg1"/>
                </a:solidFill>
              </a:rPr>
              <a:t>CT/SA #</a:t>
            </a:r>
            <a:r>
              <a:rPr lang="en-US" altLang="de-DE" dirty="0" smtClean="0">
                <a:solidFill>
                  <a:schemeClr val="bg1"/>
                </a:solidFill>
              </a:rPr>
              <a:t>75, Apr. </a:t>
            </a:r>
            <a:r>
              <a:rPr lang="en-US" altLang="de-DE" dirty="0" smtClean="0">
                <a:solidFill>
                  <a:schemeClr val="bg1"/>
                </a:solidFill>
              </a:rPr>
              <a:t>2017</a:t>
            </a:r>
            <a:endParaRPr lang="en-US" altLang="de-DE" dirty="0">
              <a:solidFill>
                <a:schemeClr val="bg1"/>
              </a:solidFill>
            </a:endParaRPr>
          </a:p>
        </p:txBody>
      </p:sp>
      <p:sp>
        <p:nvSpPr>
          <p:cNvPr id="56334" name="Slide Number Placeholder 4"/>
          <p:cNvSpPr txBox="1">
            <a:spLocks noGrp="1"/>
          </p:cNvSpPr>
          <p:nvPr userDrawn="1"/>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‹N°›</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 id="2147484384"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4/2/2017</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fr-FR" altLang="de-DE" sz="2400" dirty="0" smtClean="0">
                <a:latin typeface="+mn-lt"/>
                <a:cs typeface="Arial" charset="0"/>
              </a:rPr>
              <a:t>Lionel Morand </a:t>
            </a:r>
            <a:r>
              <a:rPr lang="en-GB" altLang="de-DE" sz="2400" dirty="0" smtClean="0">
                <a:latin typeface="+mn-lt"/>
                <a:cs typeface="Arial" charset="0"/>
              </a:rPr>
              <a:t>(</a:t>
            </a:r>
            <a:r>
              <a:rPr lang="de-DE" altLang="de-DE" sz="2400" dirty="0" smtClean="0">
                <a:latin typeface="+mn-lt"/>
                <a:cs typeface="Arial" charset="0"/>
              </a:rPr>
              <a:t>Orange</a:t>
            </a:r>
            <a:r>
              <a:rPr lang="en-GB" altLang="de-DE" sz="2400" dirty="0" smtClean="0">
                <a:latin typeface="+mn-lt"/>
                <a:cs typeface="Arial" charset="0"/>
              </a:rPr>
              <a:t>)</a:t>
            </a:r>
            <a:endParaRPr lang="en-GB" altLang="de-DE" sz="2400" dirty="0">
              <a:latin typeface="+mn-lt"/>
              <a:cs typeface="Arial" charset="0"/>
            </a:endParaRPr>
          </a:p>
        </p:txBody>
      </p:sp>
      <p:sp>
        <p:nvSpPr>
          <p:cNvPr id="15365" name="Text Box 63"/>
          <p:cNvSpPr txBox="1">
            <a:spLocks noChangeArrowheads="1"/>
          </p:cNvSpPr>
          <p:nvPr/>
        </p:nvSpPr>
        <p:spPr bwMode="auto">
          <a:xfrm>
            <a:off x="1210020" y="2011363"/>
            <a:ext cx="645567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CT4 Chairman's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of TSG CT-SA #</a:t>
            </a:r>
            <a:r>
              <a:rPr lang="fi-FI" altLang="de-DE" sz="4000" dirty="0" smtClean="0">
                <a:solidFill>
                  <a:srgbClr val="FF3300"/>
                </a:solidFill>
                <a:latin typeface="+mj-lt"/>
                <a:cs typeface="Arial" charset="0"/>
              </a:rPr>
              <a:t>75</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en-GB" sz="1600" b="1" dirty="0"/>
              <a:t>3GPP TSG CT4 Meeting #77	</a:t>
            </a:r>
            <a:r>
              <a:rPr lang="en-GB" sz="1600" b="1" dirty="0" smtClean="0"/>
              <a:t>			C4-172139</a:t>
            </a:r>
            <a:endParaRPr lang="fr-FR" sz="1600" dirty="0"/>
          </a:p>
          <a:p>
            <a:r>
              <a:rPr lang="en-GB" sz="1600" b="1" dirty="0"/>
              <a:t>Spokane, US; 03</a:t>
            </a:r>
            <a:r>
              <a:rPr lang="en-GB" sz="1600" b="1" baseline="30000" dirty="0"/>
              <a:t>rd</a:t>
            </a:r>
            <a:r>
              <a:rPr lang="en-GB" sz="1600" b="1" dirty="0"/>
              <a:t> – 07</a:t>
            </a:r>
            <a:r>
              <a:rPr lang="en-GB" sz="1600" b="1" baseline="30000" dirty="0"/>
              <a:t>th</a:t>
            </a:r>
            <a:r>
              <a:rPr lang="en-GB" sz="1600" b="1" dirty="0"/>
              <a:t> April 2017</a:t>
            </a:r>
            <a:endParaRPr lang="fr-FR" sz="1600" dirty="0"/>
          </a:p>
          <a:p>
            <a:r>
              <a:rPr lang="en-GB" sz="1600" b="1" dirty="0"/>
              <a:t> </a:t>
            </a:r>
            <a:r>
              <a:rPr lang="fi-FI" altLang="de-DE" sz="1600" dirty="0" smtClean="0">
                <a:latin typeface="Arial" pitchFamily="34" charset="0"/>
                <a:cs typeface="Arial" pitchFamily="34" charset="0"/>
              </a:rPr>
              <a:t>	</a:t>
            </a:r>
            <a:endParaRPr lang="en-US" altLang="de-DE" sz="14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Specifications for Information</a:t>
            </a:r>
            <a:endParaRPr lang="en-US" sz="1000" b="0" strike="noStrike" spc="-1">
              <a:solidFill>
                <a:srgbClr val="000000"/>
              </a:solidFill>
              <a:uFill>
                <a:solidFill>
                  <a:srgbClr val="FFFFFF"/>
                </a:solidFill>
              </a:uFill>
              <a:latin typeface="Arial"/>
            </a:endParaRPr>
          </a:p>
        </p:txBody>
      </p:sp>
      <p:sp>
        <p:nvSpPr>
          <p:cNvPr id="23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44" name="Table 9"/>
          <p:cNvGraphicFramePr/>
          <p:nvPr/>
        </p:nvGraphicFramePr>
        <p:xfrm>
          <a:off x="671400" y="1852560"/>
          <a:ext cx="7778520" cy="2733360"/>
        </p:xfrm>
        <a:graphic>
          <a:graphicData uri="http://schemas.openxmlformats.org/drawingml/2006/table">
            <a:tbl>
              <a:tblPr/>
              <a:tblGrid>
                <a:gridCol w="984960"/>
                <a:gridCol w="5701680"/>
                <a:gridCol w="1091880"/>
              </a:tblGrid>
              <a:tr h="416880">
                <a:tc>
                  <a:txBody>
                    <a:bodyPr/>
                    <a:lstStyle/>
                    <a:p>
                      <a:pPr algn="ctr">
                        <a:lnSpc>
                          <a:spcPct val="107000"/>
                        </a:lnSpc>
                      </a:pPr>
                      <a:r>
                        <a:rPr lang="en-US" sz="1600" b="1" strike="noStrike" spc="-1">
                          <a:solidFill>
                            <a:srgbClr val="FFFFFF"/>
                          </a:solidFill>
                          <a:uFill>
                            <a:solidFill>
                              <a:srgbClr val="FFFFFF"/>
                            </a:solidFill>
                          </a:uFill>
                          <a:latin typeface="Calibri"/>
                          <a:ea typeface="Calibri"/>
                        </a:rPr>
                        <a:t>TDOC</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TITLE</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WG</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5202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CP-170016</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3GPP TS 29.244 v1.0.0 on Interface between the Control Plane and the User Plane of EPC Stage 3</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ctr">
                        <a:lnSpc>
                          <a:spcPct val="100000"/>
                        </a:lnSpc>
                      </a:pPr>
                      <a:r>
                        <a:rPr lang="en-US" sz="1400" b="0" strike="noStrike" spc="-1">
                          <a:solidFill>
                            <a:srgbClr val="000000"/>
                          </a:solidFill>
                          <a:uFill>
                            <a:solidFill>
                              <a:srgbClr val="FFFFFF"/>
                            </a:solidFill>
                          </a:uFill>
                          <a:latin typeface="Arial"/>
                        </a:rPr>
                        <a:t>CT4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5202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CP-170017</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3GPP TR 29.844 v1.0.0 on Study n Control and User Plane Separation of EPC Nodes</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400" b="0" strike="noStrike" spc="-1">
                          <a:solidFill>
                            <a:srgbClr val="000000"/>
                          </a:solidFill>
                          <a:uFill>
                            <a:solidFill>
                              <a:srgbClr val="FFFFFF"/>
                            </a:solidFill>
                          </a:uFill>
                          <a:latin typeface="Arial"/>
                        </a:rPr>
                        <a:t>CT4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5202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CP-170101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3GPP TS 29.251 v1.0.0 on Nu reference point between SCEF and PFDF for sponsored data connectivity for Information</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400" b="0" strike="noStrike" spc="-1">
                          <a:solidFill>
                            <a:srgbClr val="000000"/>
                          </a:solidFill>
                          <a:uFill>
                            <a:solidFill>
                              <a:srgbClr val="FFFFFF"/>
                            </a:solidFill>
                          </a:uFill>
                          <a:latin typeface="Arial"/>
                        </a:rPr>
                        <a:t>CT3</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52092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CP-170158</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3GPP TS 24.116 on Stage 3 aspects of system architecture enhancements for TV services</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10</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876240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Specifications for Approval</a:t>
            </a:r>
            <a:endParaRPr lang="en-US" sz="1000" b="0" strike="noStrike" spc="-1">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nvGraphicFramePr>
        <p:xfrm>
          <a:off x="352440" y="1101600"/>
          <a:ext cx="8449920" cy="5327280"/>
        </p:xfrm>
        <a:graphic>
          <a:graphicData uri="http://schemas.openxmlformats.org/drawingml/2006/table">
            <a:tbl>
              <a:tblPr/>
              <a:tblGrid>
                <a:gridCol w="1069920"/>
                <a:gridCol w="6193800"/>
                <a:gridCol w="1186200"/>
              </a:tblGrid>
              <a:tr h="40140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CP-170014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29.388, v1.0.0 on V2X Control Function to Home Subscriber Server (HSS) aspects (V4) Stage 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ct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CP-170015</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dirty="0">
                          <a:solidFill>
                            <a:srgbClr val="000000"/>
                          </a:solidFill>
                          <a:uFill>
                            <a:solidFill>
                              <a:srgbClr val="FFFFFF"/>
                            </a:solidFill>
                          </a:uFill>
                          <a:latin typeface="Arial"/>
                        </a:rPr>
                        <a:t>3GPP TS 29.389 v1.0.0 on Inter-V2X Control Function </a:t>
                      </a:r>
                      <a:r>
                        <a:rPr lang="en-US" sz="1200" b="0" strike="noStrike" spc="-1" dirty="0" err="1">
                          <a:solidFill>
                            <a:srgbClr val="000000"/>
                          </a:solidFill>
                          <a:uFill>
                            <a:solidFill>
                              <a:srgbClr val="FFFFFF"/>
                            </a:solidFill>
                          </a:uFill>
                          <a:latin typeface="Arial"/>
                        </a:rPr>
                        <a:t>Signalling</a:t>
                      </a:r>
                      <a:r>
                        <a:rPr lang="en-US" sz="1200" b="0" strike="noStrike" spc="-1" dirty="0">
                          <a:solidFill>
                            <a:srgbClr val="000000"/>
                          </a:solidFill>
                          <a:uFill>
                            <a:solidFill>
                              <a:srgbClr val="FFFFFF"/>
                            </a:solidFill>
                          </a:uFill>
                          <a:latin typeface="Arial"/>
                        </a:rPr>
                        <a:t> aspects (V6) Stage 3</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CP-170102</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29.116 v1.0.0 on Representational state transfer over xMB reference point between content provider and BM-SC for approval</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CP-170155</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24.385 v2.0.0 on V2X services Management Object (MO)</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CP-170156</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24.386 v2.0.0 on User Equipment (UE) to V2X control function</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CP-170157</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24.117 v2.0.0 on TV service configuration Management Object (MO)</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64008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CP-170159</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24.275 v2.0.0 on Management Object (MO) for Basic Communication Part (BCP) of IMS Multimedia Telephony (MMTEL) communication service</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64008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CP-170160</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24.417 v2.0.0 on Management Object (MO) for Originating Identification Presentation (OIP) and Originating Identification Restriction (OIR) using IP Multimedia (IM) Core Network (CN) subsystem</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6411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CP-170163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24.424 v2.0.0 on Management Object (MO) for Extensible Markup Language (XML) Configuration Access Protocol (XCAP) over the Ut interface for Manipulating Supplementary Services (SS)</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200" b="0" strike="noStrike" spc="-1" dirty="0">
                          <a:solidFill>
                            <a:srgbClr val="000000"/>
                          </a:solidFill>
                          <a:uFill>
                            <a:solidFill>
                              <a:srgbClr val="FFFFFF"/>
                            </a:solidFill>
                          </a:uFill>
                          <a:latin typeface="Arial"/>
                        </a:rPr>
                        <a:t>CT1</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11</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18880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p:txBody>
          <a:bodyPr/>
          <a:lstStyle/>
          <a:p>
            <a:pPr lvl="0"/>
            <a:r>
              <a:rPr lang="en-US" dirty="0"/>
              <a:t>TS 29.388 and TS 29.389 have been approved</a:t>
            </a:r>
            <a:endParaRPr lang="fr-FR" dirty="0"/>
          </a:p>
          <a:p>
            <a:pPr lvl="0"/>
            <a:r>
              <a:rPr lang="en-US" dirty="0"/>
              <a:t>TS 29.244 and TR 29.844 have been presented for Information</a:t>
            </a:r>
            <a:endParaRPr lang="fr-FR" dirty="0"/>
          </a:p>
          <a:p>
            <a:pPr lvl="0"/>
            <a:r>
              <a:rPr lang="en-US" dirty="0"/>
              <a:t>All CT4 CRs have been agreed.</a:t>
            </a:r>
            <a:endParaRPr lang="fr-FR" dirty="0"/>
          </a:p>
          <a:p>
            <a:pPr lvl="0"/>
            <a:r>
              <a:rPr lang="en-US" dirty="0"/>
              <a:t>All the Exception Sheets for release 14 have been approved except the one on LIGHT_CON (see below</a:t>
            </a:r>
            <a:r>
              <a:rPr lang="en-US" dirty="0" smtClean="0"/>
              <a:t>).</a:t>
            </a:r>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TextShape 1"/>
          <p:cNvSpPr txBox="1"/>
          <p:nvPr/>
        </p:nvSpPr>
        <p:spPr>
          <a:xfrm>
            <a:off x="457200" y="1248480"/>
            <a:ext cx="8229240" cy="4525560"/>
          </a:xfrm>
          <a:prstGeom prst="rect">
            <a:avLst/>
          </a:prstGeom>
          <a:noFill/>
          <a:ln>
            <a:noFill/>
          </a:ln>
        </p:spPr>
        <p:txBody>
          <a:bodyPr/>
          <a:lstStyle/>
          <a:p>
            <a:pPr marL="343080" indent="-342720">
              <a:lnSpc>
                <a:spcPct val="90000"/>
              </a:lnSpc>
              <a:buBlip>
                <a:blip r:embed="rId2"/>
              </a:buBlip>
            </a:pPr>
            <a:endParaRPr lang="en-US" sz="2400" b="0" strike="noStrike" spc="-1" dirty="0" smtClean="0">
              <a:solidFill>
                <a:srgbClr val="000000"/>
              </a:solidFill>
              <a:uFill>
                <a:solidFill>
                  <a:srgbClr val="FFFFFF"/>
                </a:solidFill>
              </a:uFill>
              <a:latin typeface="Arial"/>
              <a:ea typeface="宋体"/>
            </a:endParaRPr>
          </a:p>
          <a:p>
            <a:pPr marL="343080" indent="-342720">
              <a:lnSpc>
                <a:spcPct val="90000"/>
              </a:lnSpc>
              <a:buBlip>
                <a:blip r:embed="rId2"/>
              </a:buBlip>
            </a:pPr>
            <a:r>
              <a:rPr lang="en-US" sz="2400" b="0" strike="noStrike" spc="-1" dirty="0" smtClean="0">
                <a:solidFill>
                  <a:srgbClr val="000000"/>
                </a:solidFill>
                <a:uFill>
                  <a:solidFill>
                    <a:srgbClr val="FFFFFF"/>
                  </a:solidFill>
                </a:uFill>
                <a:latin typeface="Arial"/>
                <a:ea typeface="宋体"/>
              </a:rPr>
              <a:t>Warning </a:t>
            </a:r>
            <a:r>
              <a:rPr lang="en-US" sz="2400" b="0" strike="noStrike" spc="-1" dirty="0">
                <a:solidFill>
                  <a:srgbClr val="000000"/>
                </a:solidFill>
                <a:uFill>
                  <a:solidFill>
                    <a:srgbClr val="FFFFFF"/>
                  </a:solidFill>
                </a:uFill>
                <a:latin typeface="Arial"/>
                <a:ea typeface="宋体"/>
              </a:rPr>
              <a:t>regarding the "critical mass" in CT4 WG meeting</a:t>
            </a:r>
            <a:endParaRPr lang="en-US" sz="32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1800" b="0" strike="noStrike" spc="-1" dirty="0">
                <a:solidFill>
                  <a:srgbClr val="000000"/>
                </a:solidFill>
                <a:uFill>
                  <a:solidFill>
                    <a:srgbClr val="FFFFFF"/>
                  </a:solidFill>
                </a:uFill>
                <a:latin typeface="Arial"/>
                <a:ea typeface="宋体"/>
              </a:rPr>
              <a:t>CUPS, GTP, Diameter, IMS and H.248 covered by a small bunch of people</a:t>
            </a:r>
            <a:endParaRPr lang="en-US" sz="24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1800" b="0" strike="noStrike" spc="-1" dirty="0">
                <a:solidFill>
                  <a:srgbClr val="000000"/>
                </a:solidFill>
                <a:uFill>
                  <a:solidFill>
                    <a:srgbClr val="FFFFFF"/>
                  </a:solidFill>
                </a:uFill>
                <a:latin typeface="Arial"/>
                <a:ea typeface="宋体"/>
              </a:rPr>
              <a:t>Expertise is still there but relying on too few delegates.</a:t>
            </a:r>
            <a:endParaRPr lang="en-US" sz="24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1800" b="0" strike="noStrike" spc="-1" dirty="0">
                <a:solidFill>
                  <a:srgbClr val="000000"/>
                </a:solidFill>
                <a:uFill>
                  <a:solidFill>
                    <a:srgbClr val="FFFFFF"/>
                  </a:solidFill>
                </a:uFill>
                <a:latin typeface="Arial"/>
                <a:ea typeface="宋体"/>
              </a:rPr>
              <a:t>Almost impossible to organize parallel sessions with few multi-card delegates, no matter skilled/talented they are!</a:t>
            </a:r>
            <a:endParaRPr lang="en-US" sz="2400" b="0" strike="noStrike" spc="-1" dirty="0">
              <a:solidFill>
                <a:srgbClr val="000000"/>
              </a:solidFill>
              <a:uFill>
                <a:solidFill>
                  <a:srgbClr val="FFFFFF"/>
                </a:solidFill>
              </a:uFill>
              <a:latin typeface="Calibri"/>
            </a:endParaRPr>
          </a:p>
          <a:p>
            <a:pPr marL="343080" indent="-342720">
              <a:lnSpc>
                <a:spcPct val="90000"/>
              </a:lnSpc>
              <a:buBlip>
                <a:blip r:embed="rId2"/>
              </a:buBlip>
            </a:pPr>
            <a:endParaRPr lang="en-US" sz="2400" b="0" strike="noStrike" spc="-1" dirty="0" smtClean="0">
              <a:solidFill>
                <a:srgbClr val="000000"/>
              </a:solidFill>
              <a:uFill>
                <a:solidFill>
                  <a:srgbClr val="FFFFFF"/>
                </a:solidFill>
              </a:uFill>
              <a:latin typeface="Arial"/>
              <a:ea typeface="宋体"/>
            </a:endParaRPr>
          </a:p>
          <a:p>
            <a:pPr marL="343080" indent="-342720">
              <a:lnSpc>
                <a:spcPct val="90000"/>
              </a:lnSpc>
              <a:buBlip>
                <a:blip r:embed="rId2"/>
              </a:buBlip>
            </a:pPr>
            <a:r>
              <a:rPr lang="en-US" sz="2400" b="0" strike="noStrike" spc="-1" dirty="0" smtClean="0">
                <a:solidFill>
                  <a:srgbClr val="000000"/>
                </a:solidFill>
                <a:uFill>
                  <a:solidFill>
                    <a:srgbClr val="FFFFFF"/>
                  </a:solidFill>
                </a:uFill>
                <a:latin typeface="Arial"/>
                <a:ea typeface="宋体"/>
              </a:rPr>
              <a:t>On </a:t>
            </a:r>
            <a:r>
              <a:rPr lang="en-US" sz="2400" b="0" strike="noStrike" spc="-1" dirty="0">
                <a:solidFill>
                  <a:srgbClr val="000000"/>
                </a:solidFill>
                <a:uFill>
                  <a:solidFill>
                    <a:srgbClr val="FFFFFF"/>
                  </a:solidFill>
                </a:uFill>
                <a:latin typeface="Arial"/>
                <a:ea typeface="宋体"/>
              </a:rPr>
              <a:t>Group based enhancements in the network capability exposure functions (GENCEF). – lack of stage 2 requirements</a:t>
            </a:r>
            <a:endParaRPr lang="en-US" sz="32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1800" b="0" strike="noStrike" spc="-1" dirty="0">
                <a:solidFill>
                  <a:srgbClr val="000000"/>
                </a:solidFill>
                <a:uFill>
                  <a:solidFill>
                    <a:srgbClr val="FFFFFF"/>
                  </a:solidFill>
                </a:uFill>
                <a:latin typeface="Arial"/>
                <a:ea typeface="宋体"/>
              </a:rPr>
              <a:t>Warning: Ensure that SA is made aware and does not declare the WI as completed.</a:t>
            </a:r>
            <a:endParaRPr lang="en-US" sz="2400" b="0" strike="noStrike" spc="-1" dirty="0">
              <a:solidFill>
                <a:srgbClr val="000000"/>
              </a:solidFill>
              <a:uFill>
                <a:solidFill>
                  <a:srgbClr val="FFFFFF"/>
                </a:solidFill>
              </a:uFill>
              <a:latin typeface="Calibri"/>
            </a:endParaRPr>
          </a:p>
          <a:p>
            <a:endParaRPr lang="en-US" sz="3200" b="0" strike="noStrike" spc="-1" dirty="0">
              <a:solidFill>
                <a:srgbClr val="000000"/>
              </a:solidFill>
              <a:uFill>
                <a:solidFill>
                  <a:srgbClr val="FFFFFF"/>
                </a:solidFill>
              </a:uFill>
              <a:latin typeface="Calibri"/>
            </a:endParaRPr>
          </a:p>
          <a:p>
            <a:pPr>
              <a:lnSpc>
                <a:spcPct val="90000"/>
              </a:lnSpc>
            </a:pPr>
            <a:endParaRPr lang="en-US" sz="3200" b="0" strike="noStrike" spc="-1" dirty="0">
              <a:solidFill>
                <a:srgbClr val="000000"/>
              </a:solidFill>
              <a:uFill>
                <a:solidFill>
                  <a:srgbClr val="FFFFFF"/>
                </a:solidFill>
              </a:uFill>
              <a:latin typeface="Calibri"/>
            </a:endParaRPr>
          </a:p>
          <a:p>
            <a:endParaRPr lang="en-US" sz="3200" b="0" strike="noStrike" spc="-1" dirty="0">
              <a:solidFill>
                <a:srgbClr val="000000"/>
              </a:solidFill>
              <a:uFill>
                <a:solidFill>
                  <a:srgbClr val="FFFFFF"/>
                </a:solidFill>
              </a:uFill>
              <a:latin typeface="Calibri"/>
            </a:endParaRPr>
          </a:p>
          <a:p>
            <a:pPr>
              <a:lnSpc>
                <a:spcPct val="90000"/>
              </a:lnSpc>
            </a:pPr>
            <a:endParaRPr lang="en-US" sz="3200" b="0" strike="noStrike" spc="-1" dirty="0">
              <a:solidFill>
                <a:srgbClr val="000000"/>
              </a:solidFill>
              <a:uFill>
                <a:solidFill>
                  <a:srgbClr val="FFFFFF"/>
                </a:solidFill>
              </a:uFill>
              <a:latin typeface="Calibri"/>
            </a:endParaRPr>
          </a:p>
          <a:p>
            <a:endParaRPr lang="en-US" sz="3200" b="0" strike="noStrike" spc="-1" dirty="0">
              <a:solidFill>
                <a:srgbClr val="000000"/>
              </a:solidFill>
              <a:uFill>
                <a:solidFill>
                  <a:srgbClr val="FFFFFF"/>
                </a:solidFill>
              </a:uFill>
              <a:latin typeface="Calibri"/>
            </a:endParaRPr>
          </a:p>
          <a:p>
            <a:endParaRPr lang="en-US" sz="3200" b="0" strike="noStrike" spc="-1" dirty="0">
              <a:solidFill>
                <a:srgbClr val="000000"/>
              </a:solidFill>
              <a:uFill>
                <a:solidFill>
                  <a:srgbClr val="FFFFFF"/>
                </a:solidFill>
              </a:uFill>
              <a:latin typeface="Calibri"/>
            </a:endParaRPr>
          </a:p>
          <a:p>
            <a:pPr>
              <a:lnSpc>
                <a:spcPct val="100000"/>
              </a:lnSpc>
            </a:pPr>
            <a:endParaRPr lang="en-US" sz="3200" b="0" strike="noStrike" spc="-1" dirty="0">
              <a:solidFill>
                <a:srgbClr val="000000"/>
              </a:solidFill>
              <a:uFill>
                <a:solidFill>
                  <a:srgbClr val="FFFFFF"/>
                </a:solidFill>
              </a:uFill>
              <a:latin typeface="Calibri"/>
            </a:endParaRPr>
          </a:p>
        </p:txBody>
      </p:sp>
      <p:sp>
        <p:nvSpPr>
          <p:cNvPr id="289"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For Information to SA</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13</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4858083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spc="-1" dirty="0">
                <a:solidFill>
                  <a:srgbClr val="FF0000"/>
                </a:solidFill>
                <a:uFill>
                  <a:solidFill>
                    <a:srgbClr val="FFFFFF"/>
                  </a:solidFill>
                </a:uFill>
                <a:latin typeface="Arial"/>
              </a:rPr>
              <a:t>Rel-15 timeline issues</a:t>
            </a:r>
            <a:endParaRPr lang="en-US" sz="1000" b="0" strike="noStrike" spc="-1" dirty="0">
              <a:solidFill>
                <a:srgbClr val="000000"/>
              </a:solidFill>
              <a:uFill>
                <a:solidFill>
                  <a:srgbClr val="FFFFFF"/>
                </a:solidFill>
              </a:uFill>
              <a:latin typeface="Arial"/>
            </a:endParaRPr>
          </a:p>
        </p:txBody>
      </p:sp>
      <p:sp>
        <p:nvSpPr>
          <p:cNvPr id="293" name="CustomShape 2"/>
          <p:cNvSpPr/>
          <p:nvPr/>
        </p:nvSpPr>
        <p:spPr>
          <a:xfrm>
            <a:off x="146160" y="1843140"/>
            <a:ext cx="1299960" cy="242640"/>
          </a:xfrm>
          <a:prstGeom prst="chevron">
            <a:avLst>
              <a:gd name="adj" fmla="val 50000"/>
            </a:avLst>
          </a:prstGeom>
          <a:solidFill>
            <a:schemeClr val="accent2">
              <a:lumMod val="40000"/>
              <a:lumOff val="6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Rel-14</a:t>
            </a:r>
            <a:endParaRPr lang="en-US" sz="1800" b="0" strike="noStrike" spc="-1">
              <a:solidFill>
                <a:srgbClr val="000000"/>
              </a:solidFill>
              <a:uFill>
                <a:solidFill>
                  <a:srgbClr val="FFFFFF"/>
                </a:solidFill>
              </a:uFill>
              <a:latin typeface="Arial"/>
            </a:endParaRPr>
          </a:p>
        </p:txBody>
      </p:sp>
      <p:sp>
        <p:nvSpPr>
          <p:cNvPr id="294" name="CustomShape 3"/>
          <p:cNvSpPr/>
          <p:nvPr/>
        </p:nvSpPr>
        <p:spPr>
          <a:xfrm>
            <a:off x="1841400" y="2136900"/>
            <a:ext cx="5047920" cy="242640"/>
          </a:xfrm>
          <a:prstGeom prst="chevron">
            <a:avLst>
              <a:gd name="adj" fmla="val 50000"/>
            </a:avLst>
          </a:prstGeom>
          <a:solidFill>
            <a:schemeClr val="accent5">
              <a:lumMod val="40000"/>
              <a:lumOff val="6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Rel-15 (5G Phase 1)</a:t>
            </a:r>
            <a:endParaRPr lang="en-US" sz="1800" b="0" strike="noStrike" spc="-1">
              <a:solidFill>
                <a:srgbClr val="000000"/>
              </a:solidFill>
              <a:uFill>
                <a:solidFill>
                  <a:srgbClr val="FFFFFF"/>
                </a:solidFill>
              </a:uFill>
              <a:latin typeface="Arial"/>
            </a:endParaRPr>
          </a:p>
        </p:txBody>
      </p:sp>
      <p:sp>
        <p:nvSpPr>
          <p:cNvPr id="295" name="CustomShape 4"/>
          <p:cNvSpPr/>
          <p:nvPr/>
        </p:nvSpPr>
        <p:spPr>
          <a:xfrm>
            <a:off x="374760" y="1285860"/>
            <a:ext cx="4343040" cy="275760"/>
          </a:xfrm>
          <a:prstGeom prst="rect">
            <a:avLst/>
          </a:prstGeom>
          <a:solidFill>
            <a:schemeClr val="tx2">
              <a:lumMod val="20000"/>
              <a:lumOff val="8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2017</a:t>
            </a:r>
            <a:endParaRPr lang="en-US" sz="1800" b="0" strike="noStrike" spc="-1">
              <a:solidFill>
                <a:srgbClr val="000000"/>
              </a:solidFill>
              <a:uFill>
                <a:solidFill>
                  <a:srgbClr val="FFFFFF"/>
                </a:solidFill>
              </a:uFill>
              <a:latin typeface="Arial"/>
            </a:endParaRPr>
          </a:p>
        </p:txBody>
      </p:sp>
      <p:sp>
        <p:nvSpPr>
          <p:cNvPr id="296" name="CustomShape 5"/>
          <p:cNvSpPr/>
          <p:nvPr/>
        </p:nvSpPr>
        <p:spPr>
          <a:xfrm>
            <a:off x="4718160" y="1285860"/>
            <a:ext cx="4343040" cy="275760"/>
          </a:xfrm>
          <a:prstGeom prst="rect">
            <a:avLst/>
          </a:prstGeom>
          <a:solidFill>
            <a:schemeClr val="tx2">
              <a:lumMod val="40000"/>
              <a:lumOff val="6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2018</a:t>
            </a:r>
            <a:endParaRPr lang="en-US" sz="1800" b="0" strike="noStrike" spc="-1">
              <a:solidFill>
                <a:srgbClr val="000000"/>
              </a:solidFill>
              <a:uFill>
                <a:solidFill>
                  <a:srgbClr val="FFFFFF"/>
                </a:solidFill>
              </a:uFill>
              <a:latin typeface="Arial"/>
            </a:endParaRPr>
          </a:p>
        </p:txBody>
      </p:sp>
      <p:sp>
        <p:nvSpPr>
          <p:cNvPr id="297" name="Line 6"/>
          <p:cNvSpPr/>
          <p:nvPr/>
        </p:nvSpPr>
        <p:spPr>
          <a:xfrm>
            <a:off x="6889680" y="1561980"/>
            <a:ext cx="360" cy="695520"/>
          </a:xfrm>
          <a:prstGeom prst="line">
            <a:avLst/>
          </a:prstGeom>
          <a:ln w="9360">
            <a:solidFill>
              <a:schemeClr val="tx1"/>
            </a:solidFill>
            <a:round/>
          </a:ln>
        </p:spPr>
        <p:style>
          <a:lnRef idx="0">
            <a:scrgbClr r="0" g="0" b="0"/>
          </a:lnRef>
          <a:fillRef idx="0">
            <a:scrgbClr r="0" g="0" b="0"/>
          </a:fillRef>
          <a:effectRef idx="0">
            <a:scrgbClr r="0" g="0" b="0"/>
          </a:effectRef>
          <a:fontRef idx="minor"/>
        </p:style>
      </p:sp>
      <p:sp>
        <p:nvSpPr>
          <p:cNvPr id="298" name="CustomShape 7"/>
          <p:cNvSpPr/>
          <p:nvPr/>
        </p:nvSpPr>
        <p:spPr>
          <a:xfrm>
            <a:off x="1841400" y="3048060"/>
            <a:ext cx="2876040" cy="275760"/>
          </a:xfrm>
          <a:prstGeom prst="homePlate">
            <a:avLst>
              <a:gd name="adj" fmla="val 50000"/>
            </a:avLst>
          </a:prstGeom>
          <a:solidFill>
            <a:schemeClr val="tx2">
              <a:lumMod val="60000"/>
              <a:lumOff val="4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Stage 3 Study Phase on CT aspects for 5G</a:t>
            </a:r>
            <a:endParaRPr lang="en-US" sz="1800" b="0" strike="noStrike" spc="-1">
              <a:solidFill>
                <a:srgbClr val="000000"/>
              </a:solidFill>
              <a:uFill>
                <a:solidFill>
                  <a:srgbClr val="FFFFFF"/>
                </a:solidFill>
              </a:uFill>
              <a:latin typeface="Arial"/>
            </a:endParaRPr>
          </a:p>
        </p:txBody>
      </p:sp>
      <p:sp>
        <p:nvSpPr>
          <p:cNvPr id="299" name="CustomShape 8"/>
          <p:cNvSpPr/>
          <p:nvPr/>
        </p:nvSpPr>
        <p:spPr>
          <a:xfrm>
            <a:off x="3984480" y="3457740"/>
            <a:ext cx="2895120" cy="275760"/>
          </a:xfrm>
          <a:prstGeom prst="homePlate">
            <a:avLst>
              <a:gd name="adj" fmla="val 50000"/>
            </a:avLst>
          </a:prstGeom>
          <a:solidFill>
            <a:schemeClr val="tx2">
              <a:lumMod val="60000"/>
              <a:lumOff val="4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Stage 3 Normative Phase</a:t>
            </a:r>
            <a:endParaRPr lang="en-US" sz="1800" b="0" strike="noStrike" spc="-1">
              <a:solidFill>
                <a:srgbClr val="000000"/>
              </a:solidFill>
              <a:uFill>
                <a:solidFill>
                  <a:srgbClr val="FFFFFF"/>
                </a:solidFill>
              </a:uFill>
              <a:latin typeface="Arial"/>
            </a:endParaRPr>
          </a:p>
        </p:txBody>
      </p:sp>
      <p:sp>
        <p:nvSpPr>
          <p:cNvPr id="300" name="Line 9"/>
          <p:cNvSpPr/>
          <p:nvPr/>
        </p:nvSpPr>
        <p:spPr>
          <a:xfrm>
            <a:off x="1446120" y="1714260"/>
            <a:ext cx="360" cy="250920"/>
          </a:xfrm>
          <a:prstGeom prst="line">
            <a:avLst/>
          </a:prstGeom>
          <a:ln w="9360">
            <a:solidFill>
              <a:schemeClr val="tx1"/>
            </a:solidFill>
            <a:round/>
          </a:ln>
        </p:spPr>
        <p:style>
          <a:lnRef idx="0">
            <a:scrgbClr r="0" g="0" b="0"/>
          </a:lnRef>
          <a:fillRef idx="0">
            <a:scrgbClr r="0" g="0" b="0"/>
          </a:fillRef>
          <a:effectRef idx="0">
            <a:scrgbClr r="0" g="0" b="0"/>
          </a:effectRef>
          <a:fontRef idx="minor"/>
        </p:style>
      </p:sp>
      <p:sp>
        <p:nvSpPr>
          <p:cNvPr id="301" name="CustomShape 10"/>
          <p:cNvSpPr/>
          <p:nvPr/>
        </p:nvSpPr>
        <p:spPr>
          <a:xfrm>
            <a:off x="1760400" y="156234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2" name="CustomShape 11"/>
          <p:cNvSpPr/>
          <p:nvPr/>
        </p:nvSpPr>
        <p:spPr>
          <a:xfrm>
            <a:off x="2141640" y="156234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3" name="CustomShape 12"/>
          <p:cNvSpPr/>
          <p:nvPr/>
        </p:nvSpPr>
        <p:spPr>
          <a:xfrm>
            <a:off x="3184560" y="156234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4" name="CustomShape 13"/>
          <p:cNvSpPr/>
          <p:nvPr/>
        </p:nvSpPr>
        <p:spPr>
          <a:xfrm>
            <a:off x="3913200" y="156234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5" name="CustomShape 14"/>
          <p:cNvSpPr/>
          <p:nvPr/>
        </p:nvSpPr>
        <p:spPr>
          <a:xfrm>
            <a:off x="4284720" y="156234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6" name="CustomShape 15"/>
          <p:cNvSpPr/>
          <p:nvPr/>
        </p:nvSpPr>
        <p:spPr>
          <a:xfrm>
            <a:off x="4998960" y="156702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7" name="CustomShape 16"/>
          <p:cNvSpPr/>
          <p:nvPr/>
        </p:nvSpPr>
        <p:spPr>
          <a:xfrm>
            <a:off x="3265560" y="3457740"/>
            <a:ext cx="728280" cy="27576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2700000"/>
          </a:gradFill>
          <a:ln w="9360">
            <a:solidFill>
              <a:schemeClr val="tx1"/>
            </a:solidFill>
            <a:custDash>
              <a:ds d="500000" sp="400000"/>
            </a:custDash>
            <a:round/>
          </a:ln>
        </p:spPr>
        <p:style>
          <a:lnRef idx="0">
            <a:scrgbClr r="0" g="0" b="0"/>
          </a:lnRef>
          <a:fillRef idx="0">
            <a:scrgbClr r="0" g="0" b="0"/>
          </a:fillRef>
          <a:effectRef idx="0">
            <a:scrgbClr r="0" g="0" b="0"/>
          </a:effectRef>
          <a:fontRef idx="minor"/>
        </p:style>
      </p:sp>
      <p:sp>
        <p:nvSpPr>
          <p:cNvPr id="308" name="CustomShape 17"/>
          <p:cNvSpPr/>
          <p:nvPr/>
        </p:nvSpPr>
        <p:spPr>
          <a:xfrm>
            <a:off x="5423040" y="156702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9" name="CustomShape 18"/>
          <p:cNvSpPr/>
          <p:nvPr/>
        </p:nvSpPr>
        <p:spPr>
          <a:xfrm>
            <a:off x="6066000" y="157638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10" name="CustomShape 19"/>
          <p:cNvSpPr/>
          <p:nvPr/>
        </p:nvSpPr>
        <p:spPr>
          <a:xfrm>
            <a:off x="6494400" y="157638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11" name="CustomShape 20"/>
          <p:cNvSpPr/>
          <p:nvPr/>
        </p:nvSpPr>
        <p:spPr>
          <a:xfrm>
            <a:off x="2455920" y="157638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2" name="CustomShape 21"/>
          <p:cNvSpPr/>
          <p:nvPr/>
        </p:nvSpPr>
        <p:spPr>
          <a:xfrm>
            <a:off x="3540240" y="156702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3" name="CustomShape 22"/>
          <p:cNvSpPr/>
          <p:nvPr/>
        </p:nvSpPr>
        <p:spPr>
          <a:xfrm>
            <a:off x="4627440" y="157638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4" name="CustomShape 23"/>
          <p:cNvSpPr/>
          <p:nvPr/>
        </p:nvSpPr>
        <p:spPr>
          <a:xfrm>
            <a:off x="5759280" y="1559100"/>
            <a:ext cx="180720" cy="15840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5" name="CustomShape 24"/>
          <p:cNvSpPr/>
          <p:nvPr/>
        </p:nvSpPr>
        <p:spPr>
          <a:xfrm>
            <a:off x="6799320" y="157638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6" name="CustomShape 25"/>
          <p:cNvSpPr/>
          <p:nvPr/>
        </p:nvSpPr>
        <p:spPr>
          <a:xfrm>
            <a:off x="7885080" y="157638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7" name="CustomShape 26"/>
          <p:cNvSpPr/>
          <p:nvPr/>
        </p:nvSpPr>
        <p:spPr>
          <a:xfrm>
            <a:off x="7170840" y="157170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18" name="CustomShape 27"/>
          <p:cNvSpPr/>
          <p:nvPr/>
        </p:nvSpPr>
        <p:spPr>
          <a:xfrm>
            <a:off x="7532640" y="157170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19" name="CustomShape 28"/>
          <p:cNvSpPr/>
          <p:nvPr/>
        </p:nvSpPr>
        <p:spPr>
          <a:xfrm>
            <a:off x="6799320" y="3457740"/>
            <a:ext cx="1176120" cy="275760"/>
          </a:xfrm>
          <a:prstGeom prst="chevron">
            <a:avLst>
              <a:gd name="adj" fmla="val 50000"/>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2700000"/>
          </a:gradFill>
          <a:ln w="9360">
            <a:solidFill>
              <a:schemeClr val="tx1"/>
            </a:solidFill>
            <a:custDash>
              <a:ds d="500000" sp="400000"/>
            </a:custDash>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Extension</a:t>
            </a:r>
            <a:endParaRPr lang="en-US" sz="1800" b="0" strike="noStrike" spc="-1">
              <a:solidFill>
                <a:srgbClr val="000000"/>
              </a:solidFill>
              <a:uFill>
                <a:solidFill>
                  <a:srgbClr val="FFFFFF"/>
                </a:solidFill>
              </a:uFill>
              <a:latin typeface="Arial"/>
            </a:endParaRPr>
          </a:p>
        </p:txBody>
      </p:sp>
      <p:sp>
        <p:nvSpPr>
          <p:cNvPr id="320" name="Line 29"/>
          <p:cNvSpPr/>
          <p:nvPr/>
        </p:nvSpPr>
        <p:spPr>
          <a:xfrm>
            <a:off x="7975440" y="1733340"/>
            <a:ext cx="360" cy="1862280"/>
          </a:xfrm>
          <a:prstGeom prst="line">
            <a:avLst/>
          </a:prstGeom>
          <a:ln w="9360" cap="rnd">
            <a:solidFill>
              <a:schemeClr val="tx1"/>
            </a:solidFill>
            <a:custDash>
              <a:ds d="500000" sp="400000"/>
            </a:custDash>
            <a:round/>
          </a:ln>
        </p:spPr>
        <p:style>
          <a:lnRef idx="0">
            <a:scrgbClr r="0" g="0" b="0"/>
          </a:lnRef>
          <a:fillRef idx="0">
            <a:scrgbClr r="0" g="0" b="0"/>
          </a:fillRef>
          <a:effectRef idx="0">
            <a:scrgbClr r="0" g="0" b="0"/>
          </a:effectRef>
          <a:fontRef idx="minor"/>
        </p:style>
      </p:sp>
      <p:sp>
        <p:nvSpPr>
          <p:cNvPr id="321" name="CustomShape 30"/>
          <p:cNvSpPr/>
          <p:nvPr/>
        </p:nvSpPr>
        <p:spPr>
          <a:xfrm>
            <a:off x="393840" y="2571780"/>
            <a:ext cx="4323960" cy="275760"/>
          </a:xfrm>
          <a:prstGeom prst="homePlate">
            <a:avLst>
              <a:gd name="adj" fmla="val 50010"/>
            </a:avLst>
          </a:prstGeom>
          <a:solidFill>
            <a:srgbClr val="FFC000"/>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Stage 2 Normative Phase (SA2, SA3, SA6…)</a:t>
            </a:r>
            <a:endParaRPr lang="en-US" sz="1800" b="0" strike="noStrike" spc="-1">
              <a:solidFill>
                <a:srgbClr val="000000"/>
              </a:solidFill>
              <a:uFill>
                <a:solidFill>
                  <a:srgbClr val="FFFFFF"/>
                </a:solidFill>
              </a:uFill>
              <a:latin typeface="Arial"/>
            </a:endParaRPr>
          </a:p>
        </p:txBody>
      </p:sp>
      <p:sp>
        <p:nvSpPr>
          <p:cNvPr id="322" name="CustomShape 31"/>
          <p:cNvSpPr/>
          <p:nvPr/>
        </p:nvSpPr>
        <p:spPr>
          <a:xfrm>
            <a:off x="4632480" y="2571780"/>
            <a:ext cx="1265040" cy="275760"/>
          </a:xfrm>
          <a:prstGeom prst="chevron">
            <a:avLst>
              <a:gd name="adj" fmla="val 50025"/>
            </a:avLst>
          </a:prstGeom>
          <a:gradFill>
            <a:gsLst>
              <a:gs pos="0">
                <a:srgbClr val="FFDE80"/>
              </a:gs>
              <a:gs pos="50000">
                <a:srgbClr val="FFE8B3"/>
              </a:gs>
              <a:gs pos="100000">
                <a:srgbClr val="FFF3DA"/>
              </a:gs>
            </a:gsLst>
            <a:lin ang="2700000"/>
          </a:gradFill>
          <a:ln w="9360" cap="rnd">
            <a:solidFill>
              <a:schemeClr val="tx1"/>
            </a:solidFill>
            <a:custDash>
              <a:ds d="500000" sp="400000"/>
            </a:custDash>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Extension</a:t>
            </a:r>
            <a:endParaRPr lang="en-US" sz="1800" b="0" strike="noStrike" spc="-1">
              <a:solidFill>
                <a:srgbClr val="000000"/>
              </a:solidFill>
              <a:uFill>
                <a:solidFill>
                  <a:srgbClr val="FFFFFF"/>
                </a:solidFill>
              </a:uFill>
              <a:latin typeface="Arial"/>
            </a:endParaRPr>
          </a:p>
        </p:txBody>
      </p:sp>
      <p:sp>
        <p:nvSpPr>
          <p:cNvPr id="323" name="CustomShape 32"/>
          <p:cNvSpPr/>
          <p:nvPr/>
        </p:nvSpPr>
        <p:spPr>
          <a:xfrm>
            <a:off x="418320" y="3203580"/>
            <a:ext cx="750960" cy="4708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50000"/>
              </a:lnSpc>
            </a:pPr>
            <a:r>
              <a:rPr lang="en-US" sz="1000" b="1" strike="noStrike" spc="-1">
                <a:solidFill>
                  <a:srgbClr val="000000"/>
                </a:solidFill>
                <a:uFill>
                  <a:solidFill>
                    <a:srgbClr val="FFFFFF"/>
                  </a:solidFill>
                </a:uFill>
                <a:latin typeface="Arial"/>
              </a:rPr>
              <a:t>- CT/SA</a:t>
            </a:r>
            <a:endParaRPr lang="en-US" sz="1800" b="0" strike="noStrike" spc="-1">
              <a:solidFill>
                <a:srgbClr val="000000"/>
              </a:solidFill>
              <a:uFill>
                <a:solidFill>
                  <a:srgbClr val="FFFFFF"/>
                </a:solidFill>
              </a:uFill>
              <a:latin typeface="Arial"/>
            </a:endParaRPr>
          </a:p>
          <a:p>
            <a:pPr>
              <a:lnSpc>
                <a:spcPct val="150000"/>
              </a:lnSpc>
            </a:pPr>
            <a:r>
              <a:rPr lang="en-US" sz="1000" b="1" strike="noStrike" spc="-1">
                <a:solidFill>
                  <a:srgbClr val="000000"/>
                </a:solidFill>
                <a:uFill>
                  <a:solidFill>
                    <a:srgbClr val="FFFFFF"/>
                  </a:solidFill>
                </a:uFill>
                <a:latin typeface="Arial"/>
              </a:rPr>
              <a:t>- CTx WG</a:t>
            </a:r>
            <a:endParaRPr lang="en-US" sz="1800" b="0" strike="noStrike" spc="-1">
              <a:solidFill>
                <a:srgbClr val="000000"/>
              </a:solidFill>
              <a:uFill>
                <a:solidFill>
                  <a:srgbClr val="FFFFFF"/>
                </a:solidFill>
              </a:uFill>
              <a:latin typeface="Arial"/>
            </a:endParaRPr>
          </a:p>
        </p:txBody>
      </p:sp>
      <p:sp>
        <p:nvSpPr>
          <p:cNvPr id="324" name="CustomShape 33"/>
          <p:cNvSpPr/>
          <p:nvPr/>
        </p:nvSpPr>
        <p:spPr>
          <a:xfrm>
            <a:off x="297000" y="353406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25" name="CustomShape 34"/>
          <p:cNvSpPr/>
          <p:nvPr/>
        </p:nvSpPr>
        <p:spPr>
          <a:xfrm>
            <a:off x="277920" y="3298980"/>
            <a:ext cx="180720" cy="15840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26" name="CustomShape 35"/>
          <p:cNvSpPr/>
          <p:nvPr/>
        </p:nvSpPr>
        <p:spPr>
          <a:xfrm>
            <a:off x="1355760" y="155730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27" name="CustomShape 36"/>
          <p:cNvSpPr/>
          <p:nvPr/>
        </p:nvSpPr>
        <p:spPr>
          <a:xfrm>
            <a:off x="1355760" y="1843140"/>
            <a:ext cx="1199880" cy="242640"/>
          </a:xfrm>
          <a:prstGeom prst="chevron">
            <a:avLst>
              <a:gd name="adj" fmla="val 50000"/>
            </a:avLst>
          </a:prstGeom>
          <a:solidFill>
            <a:schemeClr val="accent2">
              <a:lumMod val="20000"/>
              <a:lumOff val="80000"/>
            </a:schemeClr>
          </a:solidFill>
          <a:ln w="9360">
            <a:solidFill>
              <a:schemeClr val="tx1"/>
            </a:solidFill>
            <a:custDash>
              <a:ds d="500000" sp="400000"/>
            </a:custDash>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Extension</a:t>
            </a:r>
            <a:endParaRPr lang="en-US" sz="1800" b="0" strike="noStrike" spc="-1">
              <a:solidFill>
                <a:srgbClr val="000000"/>
              </a:solidFill>
              <a:uFill>
                <a:solidFill>
                  <a:srgbClr val="FFFFFF"/>
                </a:solidFill>
              </a:uFill>
              <a:latin typeface="Arial"/>
            </a:endParaRPr>
          </a:p>
        </p:txBody>
      </p:sp>
      <p:sp>
        <p:nvSpPr>
          <p:cNvPr id="328" name="CustomShape 37"/>
          <p:cNvSpPr/>
          <p:nvPr/>
        </p:nvSpPr>
        <p:spPr>
          <a:xfrm>
            <a:off x="6823080" y="2130420"/>
            <a:ext cx="1152000" cy="240840"/>
          </a:xfrm>
          <a:prstGeom prst="chevron">
            <a:avLst>
              <a:gd name="adj" fmla="val 50000"/>
            </a:avLst>
          </a:prstGeom>
          <a:gradFill>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2700000"/>
          </a:gradFill>
          <a:ln w="9360">
            <a:solidFill>
              <a:schemeClr val="tx1"/>
            </a:solidFill>
            <a:custDash>
              <a:ds d="500000" sp="400000"/>
            </a:custDash>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Extension</a:t>
            </a:r>
            <a:endParaRPr lang="en-US" sz="1800" b="0" strike="noStrike" spc="-1">
              <a:solidFill>
                <a:srgbClr val="000000"/>
              </a:solidFill>
              <a:uFill>
                <a:solidFill>
                  <a:srgbClr val="FFFFFF"/>
                </a:solidFill>
              </a:uFill>
              <a:latin typeface="Arial"/>
            </a:endParaRPr>
          </a:p>
        </p:txBody>
      </p:sp>
      <p:sp>
        <p:nvSpPr>
          <p:cNvPr id="329" name="CustomShape 38"/>
          <p:cNvSpPr/>
          <p:nvPr/>
        </p:nvSpPr>
        <p:spPr>
          <a:xfrm>
            <a:off x="6880320" y="2408340"/>
            <a:ext cx="2180880" cy="240840"/>
          </a:xfrm>
          <a:prstGeom prst="chevron">
            <a:avLst>
              <a:gd name="adj" fmla="val 50000"/>
            </a:avLst>
          </a:prstGeom>
          <a:solidFill>
            <a:schemeClr val="accent2">
              <a:lumMod val="40000"/>
              <a:lumOff val="6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Rel-16 (5G Phase 2) </a:t>
            </a:r>
            <a:endParaRPr lang="en-US" sz="1800" b="0" strike="noStrike" spc="-1">
              <a:solidFill>
                <a:srgbClr val="000000"/>
              </a:solidFill>
              <a:uFill>
                <a:solidFill>
                  <a:srgbClr val="FFFFFF"/>
                </a:solidFill>
              </a:uFill>
              <a:latin typeface="Arial"/>
            </a:endParaRPr>
          </a:p>
        </p:txBody>
      </p:sp>
      <p:sp>
        <p:nvSpPr>
          <p:cNvPr id="330" name="CustomShape 39"/>
          <p:cNvSpPr/>
          <p:nvPr/>
        </p:nvSpPr>
        <p:spPr>
          <a:xfrm rot="10800000" flipH="1">
            <a:off x="5929322" y="2705200"/>
            <a:ext cx="1591920" cy="658440"/>
          </a:xfrm>
          <a:prstGeom prst="bentUpArrow">
            <a:avLst>
              <a:gd name="adj1" fmla="val 14890"/>
              <a:gd name="adj2" fmla="val 25000"/>
              <a:gd name="adj3" fmla="val 25000"/>
            </a:avLst>
          </a:prstGeom>
          <a:solidFill>
            <a:schemeClr val="accent1"/>
          </a:solidFill>
          <a:ln w="9360">
            <a:solidFill>
              <a:schemeClr val="tx1"/>
            </a:solidFill>
            <a:round/>
          </a:ln>
        </p:spPr>
        <p:style>
          <a:lnRef idx="0">
            <a:scrgbClr r="0" g="0" b="0"/>
          </a:lnRef>
          <a:fillRef idx="0">
            <a:scrgbClr r="0" g="0" b="0"/>
          </a:fillRef>
          <a:effectRef idx="0">
            <a:scrgbClr r="0" g="0" b="0"/>
          </a:effectRef>
          <a:fontRef idx="minor"/>
        </p:style>
      </p:sp>
      <p:sp>
        <p:nvSpPr>
          <p:cNvPr id="331" name="CustomShape 40"/>
          <p:cNvSpPr/>
          <p:nvPr/>
        </p:nvSpPr>
        <p:spPr>
          <a:xfrm>
            <a:off x="206640" y="3733860"/>
            <a:ext cx="2149920" cy="24264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1000" b="1" i="1" strike="noStrike" spc="-1">
                <a:solidFill>
                  <a:srgbClr val="000000"/>
                </a:solidFill>
                <a:uFill>
                  <a:solidFill>
                    <a:srgbClr val="FFFFFF"/>
                  </a:solidFill>
                </a:uFill>
                <a:latin typeface="Arial"/>
              </a:rPr>
              <a:t>Release Timeline (Stage 3 focus)</a:t>
            </a:r>
            <a:endParaRPr lang="en-US" sz="1800" b="0" strike="noStrike" spc="-1">
              <a:solidFill>
                <a:srgbClr val="000000"/>
              </a:solidFill>
              <a:uFill>
                <a:solidFill>
                  <a:srgbClr val="FFFFFF"/>
                </a:solidFill>
              </a:uFill>
              <a:latin typeface="Arial"/>
            </a:endParaRPr>
          </a:p>
        </p:txBody>
      </p:sp>
      <p:sp>
        <p:nvSpPr>
          <p:cNvPr id="43" name="Rectangle 42"/>
          <p:cNvSpPr/>
          <p:nvPr/>
        </p:nvSpPr>
        <p:spPr>
          <a:xfrm>
            <a:off x="214282" y="4148880"/>
            <a:ext cx="8358246" cy="2917722"/>
          </a:xfrm>
          <a:prstGeom prst="rect">
            <a:avLst/>
          </a:prstGeom>
        </p:spPr>
        <p:txBody>
          <a:bodyPr wrap="square">
            <a:spAutoFit/>
          </a:bodyPr>
          <a:lstStyle/>
          <a:p>
            <a:pPr marL="360">
              <a:lnSpc>
                <a:spcPct val="90000"/>
              </a:lnSpc>
            </a:pPr>
            <a:r>
              <a:rPr lang="en-US" sz="1600" spc="-1" dirty="0" smtClean="0">
                <a:solidFill>
                  <a:srgbClr val="000000"/>
                </a:solidFill>
                <a:uFill>
                  <a:solidFill>
                    <a:srgbClr val="FFFFFF"/>
                  </a:solidFill>
                </a:uFill>
              </a:rPr>
              <a:t>In </a:t>
            </a:r>
            <a:r>
              <a:rPr lang="en-US" sz="1600" spc="-1" dirty="0">
                <a:solidFill>
                  <a:srgbClr val="000000"/>
                </a:solidFill>
                <a:uFill>
                  <a:solidFill>
                    <a:srgbClr val="FFFFFF"/>
                  </a:solidFill>
                </a:uFill>
              </a:rPr>
              <a:t>order to keep the existing rel-15 timeline, the following principles have been agreed at the CT level</a:t>
            </a:r>
            <a:r>
              <a:rPr lang="en-US" sz="1600" spc="-1" dirty="0" smtClean="0">
                <a:solidFill>
                  <a:srgbClr val="000000"/>
                </a:solidFill>
                <a:uFill>
                  <a:solidFill>
                    <a:srgbClr val="FFFFFF"/>
                  </a:solidFill>
                </a:uFill>
              </a:rPr>
              <a:t>:</a:t>
            </a:r>
          </a:p>
          <a:p>
            <a:pPr marL="171810" indent="-171450">
              <a:lnSpc>
                <a:spcPct val="90000"/>
              </a:lnSpc>
              <a:buFont typeface="Arial" panose="020B0604020202020204" pitchFamily="34" charset="0"/>
              <a:buChar char="•"/>
            </a:pPr>
            <a:r>
              <a:rPr lang="en-US" sz="1600" spc="-1" dirty="0" smtClean="0">
                <a:solidFill>
                  <a:srgbClr val="000000"/>
                </a:solidFill>
                <a:uFill>
                  <a:solidFill>
                    <a:srgbClr val="FFFFFF"/>
                  </a:solidFill>
                </a:uFill>
              </a:rPr>
              <a:t>all </a:t>
            </a:r>
            <a:r>
              <a:rPr lang="en-US" sz="1600" spc="-1" dirty="0">
                <a:solidFill>
                  <a:srgbClr val="000000"/>
                </a:solidFill>
                <a:uFill>
                  <a:solidFill>
                    <a:srgbClr val="FFFFFF"/>
                  </a:solidFill>
                </a:uFill>
              </a:rPr>
              <a:t>Rel-14 stage 3 work has to be completed by June 2017. Stage 3 work not completed in June will be shifted to the next release along with the related stage 2 and stage 1 level.</a:t>
            </a:r>
          </a:p>
          <a:p>
            <a:pPr marL="171810" indent="-171450">
              <a:lnSpc>
                <a:spcPct val="90000"/>
              </a:lnSpc>
              <a:buFont typeface="Arial" panose="020B0604020202020204" pitchFamily="34" charset="0"/>
              <a:buChar char="•"/>
            </a:pPr>
            <a:r>
              <a:rPr lang="en-US" sz="1600" spc="-1" dirty="0">
                <a:solidFill>
                  <a:srgbClr val="000000"/>
                </a:solidFill>
                <a:uFill>
                  <a:solidFill>
                    <a:srgbClr val="FFFFFF"/>
                  </a:solidFill>
                </a:uFill>
              </a:rPr>
              <a:t>The timelines agreed for Rel-15 have to be strictly kept by all SA WGs. This is not only requested for the main stage 2 work, but also for work related to e.g. security, APIs and mission critical issues. </a:t>
            </a:r>
            <a:endParaRPr lang="en-US" sz="1600" spc="-1" dirty="0" smtClean="0">
              <a:solidFill>
                <a:srgbClr val="000000"/>
              </a:solidFill>
              <a:uFill>
                <a:solidFill>
                  <a:srgbClr val="FFFFFF"/>
                </a:solidFill>
              </a:uFill>
            </a:endParaRPr>
          </a:p>
          <a:p>
            <a:pPr marL="360">
              <a:lnSpc>
                <a:spcPct val="90000"/>
              </a:lnSpc>
            </a:pPr>
            <a:r>
              <a:rPr lang="en-US" sz="1600" spc="-1" dirty="0" smtClean="0">
                <a:solidFill>
                  <a:srgbClr val="000000"/>
                </a:solidFill>
                <a:uFill>
                  <a:solidFill>
                    <a:srgbClr val="FFFFFF"/>
                  </a:solidFill>
                </a:uFill>
              </a:rPr>
              <a:t>CT </a:t>
            </a:r>
            <a:r>
              <a:rPr lang="en-US" sz="1600" spc="-1" dirty="0">
                <a:solidFill>
                  <a:srgbClr val="000000"/>
                </a:solidFill>
                <a:uFill>
                  <a:solidFill>
                    <a:srgbClr val="FFFFFF"/>
                  </a:solidFill>
                </a:uFill>
              </a:rPr>
              <a:t>will not be able to guarantee the timely completion of Rel-15 in case of requirements or major issues coming after the existing deadlines</a:t>
            </a:r>
          </a:p>
          <a:p>
            <a:pPr marL="360">
              <a:lnSpc>
                <a:spcPct val="90000"/>
              </a:lnSpc>
            </a:pPr>
            <a:endParaRPr lang="en-US" sz="4400" b="0" strike="noStrike" spc="-1" dirty="0">
              <a:solidFill>
                <a:srgbClr val="000000"/>
              </a:solidFill>
              <a:uFill>
                <a:solidFill>
                  <a:srgbClr val="FFFFFF"/>
                </a:solidFill>
              </a:uFill>
              <a:latin typeface="Calibri"/>
            </a:endParaRPr>
          </a:p>
        </p:txBody>
      </p:sp>
      <p:sp>
        <p:nvSpPr>
          <p:cNvPr id="4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14</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419396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Rel-14 MC Services issues</a:t>
            </a:r>
            <a:endParaRPr lang="fr-FR" dirty="0"/>
          </a:p>
        </p:txBody>
      </p:sp>
      <p:sp>
        <p:nvSpPr>
          <p:cNvPr id="3" name="Espace réservé du contenu 2"/>
          <p:cNvSpPr>
            <a:spLocks noGrp="1"/>
          </p:cNvSpPr>
          <p:nvPr>
            <p:ph idx="1"/>
          </p:nvPr>
        </p:nvSpPr>
        <p:spPr/>
        <p:txBody>
          <a:bodyPr/>
          <a:lstStyle/>
          <a:p>
            <a:r>
              <a:rPr lang="en-US" sz="2400" dirty="0"/>
              <a:t>The work on Rel-14 MC services (MCPTT, </a:t>
            </a:r>
            <a:r>
              <a:rPr lang="en-US" sz="2400" dirty="0" err="1"/>
              <a:t>MCData</a:t>
            </a:r>
            <a:r>
              <a:rPr lang="en-US" sz="2400" dirty="0"/>
              <a:t>, </a:t>
            </a:r>
            <a:r>
              <a:rPr lang="en-US" sz="2400" dirty="0" err="1"/>
              <a:t>MCVideo</a:t>
            </a:r>
            <a:r>
              <a:rPr lang="en-US" sz="2400" dirty="0"/>
              <a:t>) suffers from two issues:</a:t>
            </a:r>
            <a:endParaRPr lang="fr-FR" sz="2400" dirty="0"/>
          </a:p>
          <a:p>
            <a:pPr lvl="0"/>
            <a:r>
              <a:rPr lang="en-US" sz="2400" dirty="0"/>
              <a:t>A lack of resources in CT WGs to guarantee the timely completion of R14.</a:t>
            </a:r>
            <a:endParaRPr lang="fr-FR" sz="2400" dirty="0"/>
          </a:p>
          <a:p>
            <a:pPr lvl="0"/>
            <a:r>
              <a:rPr lang="en-US" sz="2400" dirty="0"/>
              <a:t>The late completion of stage 2 causing a late start of the work in CT groups, while there are still several items open in stage 2.</a:t>
            </a:r>
            <a:endParaRPr lang="fr-FR" sz="2400" dirty="0"/>
          </a:p>
          <a:p>
            <a:r>
              <a:rPr lang="en-US" sz="2400" dirty="0"/>
              <a:t>CT </a:t>
            </a:r>
            <a:r>
              <a:rPr lang="en-US" sz="2400" dirty="0" smtClean="0"/>
              <a:t>indicates </a:t>
            </a:r>
            <a:r>
              <a:rPr lang="en-US" sz="2400" dirty="0"/>
              <a:t>to SA that no further exceptions for those work tasks will be granted in June and the related work will be shifted to Rel-15 in that case. SA is asked to take into account this warning when discussing the related exception sheets in SA plenary.</a:t>
            </a:r>
            <a:endParaRPr lang="fr-FR" sz="2400" dirty="0"/>
          </a:p>
        </p:txBody>
      </p:sp>
    </p:spTree>
    <p:extLst>
      <p:ext uri="{BB962C8B-B14F-4D97-AF65-F5344CB8AC3E}">
        <p14:creationId xmlns:p14="http://schemas.microsoft.com/office/powerpoint/2010/main" val="1072616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LTE_LIGHT_CON </a:t>
            </a:r>
            <a:r>
              <a:rPr lang="en-US" dirty="0"/>
              <a:t>issues</a:t>
            </a:r>
            <a:endParaRPr lang="fr-FR" dirty="0"/>
          </a:p>
        </p:txBody>
      </p:sp>
      <p:sp>
        <p:nvSpPr>
          <p:cNvPr id="3" name="Espace réservé du contenu 2"/>
          <p:cNvSpPr>
            <a:spLocks noGrp="1"/>
          </p:cNvSpPr>
          <p:nvPr>
            <p:ph idx="1"/>
          </p:nvPr>
        </p:nvSpPr>
        <p:spPr/>
        <p:txBody>
          <a:bodyPr/>
          <a:lstStyle/>
          <a:p>
            <a:r>
              <a:rPr lang="en-US" sz="2400" dirty="0" smtClean="0"/>
              <a:t>It </a:t>
            </a:r>
            <a:r>
              <a:rPr lang="en-US" sz="2400" dirty="0"/>
              <a:t>was debated whether the CT WID and CT related exception WIDs should be approved at the CT plenary level according to the fact that the SA status of this work on the rel-14 timeframe was still unclear. </a:t>
            </a:r>
            <a:endParaRPr lang="fr-FR" sz="2400" dirty="0"/>
          </a:p>
          <a:p>
            <a:r>
              <a:rPr lang="en-US" sz="2400" dirty="0"/>
              <a:t>It was proposed to conditionally approve the WID and the related exception sheets and let SA decide whether the whole feature should be kept in rel-14, taking into account CT feedback on the outstanding open issues. But this was not accepted.</a:t>
            </a:r>
            <a:endParaRPr lang="fr-FR" sz="2400" dirty="0"/>
          </a:p>
          <a:p>
            <a:r>
              <a:rPr lang="en-US" sz="2400" dirty="0"/>
              <a:t>Finally, the revision of the WID was approved but the CT1 and CT4 Exception sheets have been rejected. This </a:t>
            </a:r>
            <a:r>
              <a:rPr lang="en-US" sz="2400" dirty="0" smtClean="0"/>
              <a:t>was discussed </a:t>
            </a:r>
            <a:r>
              <a:rPr lang="en-US" sz="2400" dirty="0"/>
              <a:t>in SA.</a:t>
            </a:r>
            <a:endParaRPr lang="fr-FR" sz="2400" dirty="0"/>
          </a:p>
        </p:txBody>
      </p:sp>
    </p:spTree>
    <p:extLst>
      <p:ext uri="{BB962C8B-B14F-4D97-AF65-F5344CB8AC3E}">
        <p14:creationId xmlns:p14="http://schemas.microsoft.com/office/powerpoint/2010/main" val="2256965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Discussion on </a:t>
            </a:r>
            <a:r>
              <a:rPr lang="en-US" dirty="0"/>
              <a:t>API </a:t>
            </a:r>
            <a:r>
              <a:rPr lang="en-US" dirty="0" smtClean="0"/>
              <a:t>framework 1/2</a:t>
            </a:r>
            <a:endParaRPr lang="fr-FR" dirty="0"/>
          </a:p>
        </p:txBody>
      </p:sp>
      <p:sp>
        <p:nvSpPr>
          <p:cNvPr id="3" name="Espace réservé du contenu 2"/>
          <p:cNvSpPr>
            <a:spLocks noGrp="1"/>
          </p:cNvSpPr>
          <p:nvPr>
            <p:ph idx="1"/>
          </p:nvPr>
        </p:nvSpPr>
        <p:spPr/>
        <p:txBody>
          <a:bodyPr/>
          <a:lstStyle/>
          <a:p>
            <a:r>
              <a:rPr lang="en-US" dirty="0"/>
              <a:t>There was a discussion on API Framework (CP-170207) in CT, in advance to further discussion on the same topic in SA. In this DP, it was proposed that CT3 would be responsible for producing and maintaining the common API framework for 5GS, and for the overall alignment and consistency. It was somehow in response to the initiative to create a specific SID in SA6 to work on a common API framework</a:t>
            </a:r>
            <a:r>
              <a:rPr lang="en-US" dirty="0" smtClean="0"/>
              <a:t>.</a:t>
            </a:r>
            <a:endParaRPr lang="fr-FR" dirty="0"/>
          </a:p>
        </p:txBody>
      </p:sp>
    </p:spTree>
    <p:extLst>
      <p:ext uri="{BB962C8B-B14F-4D97-AF65-F5344CB8AC3E}">
        <p14:creationId xmlns:p14="http://schemas.microsoft.com/office/powerpoint/2010/main" val="4224356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Discussion on </a:t>
            </a:r>
            <a:r>
              <a:rPr lang="en-US" dirty="0"/>
              <a:t>API framework </a:t>
            </a:r>
            <a:r>
              <a:rPr lang="en-US" dirty="0" smtClean="0"/>
              <a:t>2/2</a:t>
            </a:r>
            <a:endParaRPr lang="fr-FR" dirty="0"/>
          </a:p>
        </p:txBody>
      </p:sp>
      <p:sp>
        <p:nvSpPr>
          <p:cNvPr id="3" name="Espace réservé du contenu 2"/>
          <p:cNvSpPr>
            <a:spLocks noGrp="1"/>
          </p:cNvSpPr>
          <p:nvPr>
            <p:ph idx="1"/>
          </p:nvPr>
        </p:nvSpPr>
        <p:spPr/>
        <p:txBody>
          <a:bodyPr/>
          <a:lstStyle/>
          <a:p>
            <a:r>
              <a:rPr lang="en-US" dirty="0"/>
              <a:t>As a CT4 chair, I've highlighted the fact that CT4 would be heavily involved in the work. It is clear from a CT point of view, that stage 2 requirements in the scope of API framework are required. It is however acknowledged that CT should be responsible for part of this work, at the stage 3 level, e.g. regarding data types, naming conventions, fault definitions, namespaces, protocol selection, encoding, etc. The decision on which CT </a:t>
            </a:r>
            <a:r>
              <a:rPr lang="en-US" dirty="0" err="1"/>
              <a:t>wg</a:t>
            </a:r>
            <a:r>
              <a:rPr lang="en-US" dirty="0"/>
              <a:t> would be involved in such a work should be left for further discussions inside the CT WGs.</a:t>
            </a:r>
            <a:endParaRPr lang="fr-FR" dirty="0"/>
          </a:p>
        </p:txBody>
      </p:sp>
    </p:spTree>
    <p:extLst>
      <p:ext uri="{BB962C8B-B14F-4D97-AF65-F5344CB8AC3E}">
        <p14:creationId xmlns:p14="http://schemas.microsoft.com/office/powerpoint/2010/main" val="3414835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management</a:t>
            </a:r>
            <a:endParaRPr lang="fr-FR" dirty="0"/>
          </a:p>
        </p:txBody>
      </p:sp>
      <p:sp>
        <p:nvSpPr>
          <p:cNvPr id="3" name="Espace réservé du contenu 2"/>
          <p:cNvSpPr>
            <a:spLocks noGrp="1"/>
          </p:cNvSpPr>
          <p:nvPr>
            <p:ph idx="1"/>
          </p:nvPr>
        </p:nvSpPr>
        <p:spPr/>
        <p:txBody>
          <a:bodyPr/>
          <a:lstStyle/>
          <a:p>
            <a:r>
              <a:rPr lang="en-US" dirty="0"/>
              <a:t>MCC have produced a draft version of the Rel-14 WI summary. To see on which sections CT4 needs to contribute, please see Annex B of CP-170241.</a:t>
            </a:r>
            <a:endParaRPr lang="fr-FR" dirty="0"/>
          </a:p>
          <a:p>
            <a:pPr lvl="1"/>
            <a:r>
              <a:rPr lang="en-US" dirty="0"/>
              <a:t>DBPU</a:t>
            </a:r>
            <a:endParaRPr lang="fr-FR" dirty="0"/>
          </a:p>
          <a:p>
            <a:pPr lvl="1"/>
            <a:r>
              <a:rPr lang="en-US" dirty="0" err="1"/>
              <a:t>DLoCMe</a:t>
            </a:r>
            <a:r>
              <a:rPr lang="en-US" dirty="0"/>
              <a:t> </a:t>
            </a:r>
            <a:endParaRPr lang="fr-FR" dirty="0"/>
          </a:p>
          <a:p>
            <a:pPr lvl="1"/>
            <a:r>
              <a:rPr lang="en-US" dirty="0"/>
              <a:t>SCCAS_RES</a:t>
            </a:r>
            <a:endParaRPr lang="fr-FR" dirty="0"/>
          </a:p>
          <a:p>
            <a:pPr lvl="1"/>
            <a:r>
              <a:rPr lang="en-US" dirty="0" err="1"/>
              <a:t>eSDU</a:t>
            </a:r>
            <a:endParaRPr lang="fr-FR" dirty="0"/>
          </a:p>
          <a:p>
            <a:r>
              <a:rPr lang="en-US" dirty="0"/>
              <a:t>Examples of summary can be found in CP-170241. For CT4 aspects, I think that the summary can be straightforward (few sentences).</a:t>
            </a:r>
            <a:endParaRPr lang="fr-FR" dirty="0"/>
          </a:p>
          <a:p>
            <a:endParaRPr lang="fr-FR" dirty="0"/>
          </a:p>
        </p:txBody>
      </p:sp>
    </p:spTree>
    <p:extLst>
      <p:ext uri="{BB962C8B-B14F-4D97-AF65-F5344CB8AC3E}">
        <p14:creationId xmlns:p14="http://schemas.microsoft.com/office/powerpoint/2010/main" val="33989475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4737" y="2066925"/>
            <a:ext cx="7772400" cy="1362075"/>
          </a:xfrm>
        </p:spPr>
        <p:txBody>
          <a:bodyPr/>
          <a:lstStyle/>
          <a:p>
            <a:pPr algn="ctr"/>
            <a:r>
              <a:rPr lang="fi-FI" altLang="de-DE" dirty="0">
                <a:solidFill>
                  <a:srgbClr val="FF3300"/>
                </a:solidFill>
                <a:cs typeface="Arial" charset="0"/>
              </a:rPr>
              <a:t>TSG </a:t>
            </a:r>
            <a:r>
              <a:rPr lang="fi-FI" altLang="de-DE" dirty="0" smtClean="0">
                <a:solidFill>
                  <a:srgbClr val="FF3300"/>
                </a:solidFill>
                <a:cs typeface="Arial" charset="0"/>
              </a:rPr>
              <a:t>CT#75</a:t>
            </a:r>
            <a:endParaRPr lang="fr-FR" dirty="0"/>
          </a:p>
        </p:txBody>
      </p:sp>
    </p:spTree>
    <p:extLst>
      <p:ext uri="{BB962C8B-B14F-4D97-AF65-F5344CB8AC3E}">
        <p14:creationId xmlns:p14="http://schemas.microsoft.com/office/powerpoint/2010/main" val="6430436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4737" y="2066925"/>
            <a:ext cx="7772400" cy="1362075"/>
          </a:xfrm>
        </p:spPr>
        <p:txBody>
          <a:bodyPr/>
          <a:lstStyle/>
          <a:p>
            <a:pPr algn="ctr"/>
            <a:r>
              <a:rPr lang="fi-FI" altLang="de-DE" dirty="0">
                <a:solidFill>
                  <a:srgbClr val="FF3300"/>
                </a:solidFill>
                <a:cs typeface="Arial" charset="0"/>
              </a:rPr>
              <a:t>TSG </a:t>
            </a:r>
            <a:r>
              <a:rPr lang="fi-FI" altLang="de-DE" dirty="0" smtClean="0">
                <a:solidFill>
                  <a:srgbClr val="FF3300"/>
                </a:solidFill>
                <a:cs typeface="Arial" charset="0"/>
              </a:rPr>
              <a:t>SA#75</a:t>
            </a:r>
            <a:endParaRPr lang="fr-FR" dirty="0"/>
          </a:p>
        </p:txBody>
      </p:sp>
    </p:spTree>
    <p:extLst>
      <p:ext uri="{BB962C8B-B14F-4D97-AF65-F5344CB8AC3E}">
        <p14:creationId xmlns:p14="http://schemas.microsoft.com/office/powerpoint/2010/main" val="10337190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5G Timeline</a:t>
            </a:r>
            <a:endParaRPr lang="en-GB" dirty="0"/>
          </a:p>
        </p:txBody>
      </p:sp>
      <p:pic>
        <p:nvPicPr>
          <p:cNvPr id="5" name="Content Placeholder 4"/>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38151" y="1133475"/>
            <a:ext cx="8296274" cy="5276849"/>
          </a:xfrm>
          <a:prstGeom prst="rect">
            <a:avLst/>
          </a:prstGeom>
          <a:noFill/>
          <a:ln>
            <a:noFill/>
          </a:ln>
        </p:spPr>
      </p:pic>
    </p:spTree>
    <p:extLst>
      <p:ext uri="{BB962C8B-B14F-4D97-AF65-F5344CB8AC3E}">
        <p14:creationId xmlns:p14="http://schemas.microsoft.com/office/powerpoint/2010/main" val="32749210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b="1" dirty="0"/>
              <a:t>Ongoing Releases Progress</a:t>
            </a:r>
            <a:endParaRPr lang="fr-FR" dirty="0"/>
          </a:p>
        </p:txBody>
      </p:sp>
      <p:sp>
        <p:nvSpPr>
          <p:cNvPr id="3" name="Espace réservé du contenu 2"/>
          <p:cNvSpPr>
            <a:spLocks noGrp="1"/>
          </p:cNvSpPr>
          <p:nvPr>
            <p:ph idx="1"/>
          </p:nvPr>
        </p:nvSpPr>
        <p:spPr>
          <a:xfrm>
            <a:off x="457200" y="1600200"/>
            <a:ext cx="8100646" cy="4525963"/>
          </a:xfrm>
        </p:spPr>
        <p:txBody>
          <a:bodyPr/>
          <a:lstStyle/>
          <a:p>
            <a:r>
              <a:rPr lang="en-GB" sz="2400" b="1" dirty="0"/>
              <a:t>Rel‑14:</a:t>
            </a:r>
            <a:endParaRPr lang="fr-FR" sz="2400" dirty="0"/>
          </a:p>
          <a:p>
            <a:pPr lvl="1"/>
            <a:r>
              <a:rPr lang="en-GB" sz="2000" dirty="0" smtClean="0"/>
              <a:t>Stage </a:t>
            </a:r>
            <a:r>
              <a:rPr lang="en-GB" sz="2000" dirty="0"/>
              <a:t>1: Freezing date March </a:t>
            </a:r>
            <a:r>
              <a:rPr lang="en-GB" sz="2000" dirty="0" smtClean="0"/>
              <a:t>2016 </a:t>
            </a:r>
            <a:r>
              <a:rPr lang="en-GB" sz="2000" dirty="0" smtClean="0">
                <a:solidFill>
                  <a:srgbClr val="FF0000"/>
                </a:solidFill>
              </a:rPr>
              <a:t>-- FROZEN</a:t>
            </a:r>
            <a:endParaRPr lang="fr-FR" sz="2000" dirty="0">
              <a:solidFill>
                <a:srgbClr val="FF0000"/>
              </a:solidFill>
            </a:endParaRPr>
          </a:p>
          <a:p>
            <a:pPr lvl="1"/>
            <a:r>
              <a:rPr lang="en-GB" sz="2000" dirty="0" smtClean="0"/>
              <a:t>Stage </a:t>
            </a:r>
            <a:r>
              <a:rPr lang="en-GB" sz="2000" dirty="0"/>
              <a:t>2: Freezing date September </a:t>
            </a:r>
            <a:r>
              <a:rPr lang="en-GB" sz="2000" dirty="0" smtClean="0"/>
              <a:t>2016 </a:t>
            </a:r>
            <a:r>
              <a:rPr lang="en-GB" sz="2000" dirty="0" smtClean="0">
                <a:solidFill>
                  <a:srgbClr val="FF0000"/>
                </a:solidFill>
              </a:rPr>
              <a:t>-- FROZEN</a:t>
            </a:r>
            <a:endParaRPr lang="fr-FR" sz="2000" dirty="0">
              <a:solidFill>
                <a:srgbClr val="FF0000"/>
              </a:solidFill>
            </a:endParaRPr>
          </a:p>
          <a:p>
            <a:pPr lvl="1"/>
            <a:r>
              <a:rPr lang="en-GB" sz="2000" dirty="0" smtClean="0"/>
              <a:t>Stage </a:t>
            </a:r>
            <a:r>
              <a:rPr lang="en-GB" sz="2000" dirty="0"/>
              <a:t>3: Freezing date March </a:t>
            </a:r>
            <a:r>
              <a:rPr lang="en-GB" sz="2000" dirty="0" smtClean="0"/>
              <a:t>2017</a:t>
            </a:r>
            <a:r>
              <a:rPr lang="en-GB" sz="2000" dirty="0"/>
              <a:t> </a:t>
            </a:r>
            <a:r>
              <a:rPr lang="en-GB" sz="2000" dirty="0">
                <a:solidFill>
                  <a:srgbClr val="FF0000"/>
                </a:solidFill>
              </a:rPr>
              <a:t>-- FROZEN</a:t>
            </a:r>
            <a:endParaRPr lang="fr-FR" sz="2000" dirty="0">
              <a:solidFill>
                <a:srgbClr val="FF0000"/>
              </a:solidFill>
            </a:endParaRPr>
          </a:p>
          <a:p>
            <a:pPr lvl="1"/>
            <a:r>
              <a:rPr lang="en-GB" sz="2000" dirty="0" smtClean="0"/>
              <a:t>ASN.1 </a:t>
            </a:r>
            <a:r>
              <a:rPr lang="en-GB" sz="2000" dirty="0"/>
              <a:t>freeze: Target date June </a:t>
            </a:r>
            <a:r>
              <a:rPr lang="en-GB" sz="2000" dirty="0" smtClean="0"/>
              <a:t>2017</a:t>
            </a:r>
            <a:r>
              <a:rPr lang="en-GB" sz="2000" dirty="0"/>
              <a:t> -- FROZEN</a:t>
            </a:r>
            <a:endParaRPr lang="fr-FR" sz="2000" dirty="0"/>
          </a:p>
          <a:p>
            <a:r>
              <a:rPr lang="en-GB" sz="2400" b="1" dirty="0"/>
              <a:t>Rel‑15 (aka "5G phase 1"):</a:t>
            </a:r>
            <a:endParaRPr lang="fr-FR" sz="2400" dirty="0"/>
          </a:p>
          <a:p>
            <a:pPr lvl="1"/>
            <a:r>
              <a:rPr lang="en-GB" sz="2000" dirty="0" smtClean="0"/>
              <a:t>Stage </a:t>
            </a:r>
            <a:r>
              <a:rPr lang="en-GB" sz="2000" dirty="0"/>
              <a:t>1 freeze: June 2017</a:t>
            </a:r>
            <a:endParaRPr lang="fr-FR" sz="2000" dirty="0"/>
          </a:p>
          <a:p>
            <a:pPr lvl="1"/>
            <a:r>
              <a:rPr lang="en-GB" sz="2000" dirty="0" smtClean="0"/>
              <a:t>Stage </a:t>
            </a:r>
            <a:r>
              <a:rPr lang="en-GB" sz="2000" dirty="0"/>
              <a:t>2 freeze: December 2017</a:t>
            </a:r>
            <a:endParaRPr lang="fr-FR" sz="2000" dirty="0"/>
          </a:p>
          <a:p>
            <a:pPr lvl="1"/>
            <a:r>
              <a:rPr lang="en-GB" sz="2000" dirty="0" smtClean="0"/>
              <a:t>Stage </a:t>
            </a:r>
            <a:r>
              <a:rPr lang="en-GB" sz="2000" dirty="0"/>
              <a:t>3 freeze: June 2018 (milestone: 5G NR NSA by Dec. 2017)</a:t>
            </a:r>
            <a:endParaRPr lang="fr-FR" sz="2000" dirty="0"/>
          </a:p>
          <a:p>
            <a:pPr lvl="1"/>
            <a:r>
              <a:rPr lang="en-GB" sz="2000" dirty="0" smtClean="0"/>
              <a:t>ASN-1 </a:t>
            </a:r>
            <a:r>
              <a:rPr lang="en-GB" sz="2000" dirty="0"/>
              <a:t>freeze: Sept 2018 (milestone: 5G NR NSA by Mar. 2018</a:t>
            </a:r>
            <a:r>
              <a:rPr lang="en-GB" sz="2000" dirty="0" smtClean="0"/>
              <a:t>)</a:t>
            </a:r>
            <a:endParaRPr lang="fr-FR" sz="2000" dirty="0"/>
          </a:p>
        </p:txBody>
      </p:sp>
    </p:spTree>
    <p:extLst>
      <p:ext uri="{BB962C8B-B14F-4D97-AF65-F5344CB8AC3E}">
        <p14:creationId xmlns:p14="http://schemas.microsoft.com/office/powerpoint/2010/main" val="27723601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b="1" dirty="0" smtClean="0"/>
              <a:t>Stage </a:t>
            </a:r>
            <a:r>
              <a:rPr lang="en-GB" b="1" dirty="0"/>
              <a:t>3 Rel‑14 work progress</a:t>
            </a:r>
            <a:endParaRPr lang="fr-FR" dirty="0"/>
          </a:p>
        </p:txBody>
      </p:sp>
      <p:sp>
        <p:nvSpPr>
          <p:cNvPr id="3" name="Espace réservé du contenu 2"/>
          <p:cNvSpPr>
            <a:spLocks noGrp="1"/>
          </p:cNvSpPr>
          <p:nvPr>
            <p:ph idx="1"/>
          </p:nvPr>
        </p:nvSpPr>
        <p:spPr/>
        <p:txBody>
          <a:bodyPr/>
          <a:lstStyle/>
          <a:p>
            <a:r>
              <a:rPr lang="en-GB" dirty="0" smtClean="0"/>
              <a:t> Good </a:t>
            </a:r>
            <a:r>
              <a:rPr lang="en-GB" dirty="0"/>
              <a:t>progress but still many exceptions. SOME TASKS NOT STARTED.</a:t>
            </a:r>
            <a:endParaRPr lang="fr-FR" dirty="0"/>
          </a:p>
          <a:p>
            <a:r>
              <a:rPr lang="en-GB" dirty="0" smtClean="0"/>
              <a:t> All </a:t>
            </a:r>
            <a:r>
              <a:rPr lang="en-GB" dirty="0"/>
              <a:t>the late work has been identified by the responsible WGs and actions have been taken to try to complete the work in a timely manner</a:t>
            </a:r>
            <a:endParaRPr lang="fr-FR" dirty="0"/>
          </a:p>
          <a:p>
            <a:r>
              <a:rPr lang="en-GB" dirty="0" smtClean="0"/>
              <a:t> All </a:t>
            </a:r>
            <a:r>
              <a:rPr lang="en-GB" dirty="0"/>
              <a:t>exceptions to be completed by June 2017. A new status update is needed by June.</a:t>
            </a:r>
            <a:endParaRPr lang="fr-FR" dirty="0"/>
          </a:p>
          <a:p>
            <a:endParaRPr lang="fr-FR" dirty="0"/>
          </a:p>
        </p:txBody>
      </p:sp>
    </p:spTree>
    <p:extLst>
      <p:ext uri="{BB962C8B-B14F-4D97-AF65-F5344CB8AC3E}">
        <p14:creationId xmlns:p14="http://schemas.microsoft.com/office/powerpoint/2010/main" val="1250118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New SID on a Common API Framework for 3GPP Northbound APIs </a:t>
            </a:r>
            <a:endParaRPr lang="fr-FR" dirty="0"/>
          </a:p>
        </p:txBody>
      </p:sp>
      <p:sp>
        <p:nvSpPr>
          <p:cNvPr id="3" name="Espace réservé du contenu 2"/>
          <p:cNvSpPr>
            <a:spLocks noGrp="1"/>
          </p:cNvSpPr>
          <p:nvPr>
            <p:ph idx="1"/>
          </p:nvPr>
        </p:nvSpPr>
        <p:spPr/>
        <p:txBody>
          <a:bodyPr/>
          <a:lstStyle/>
          <a:p>
            <a:r>
              <a:rPr lang="fr-FR" dirty="0" err="1" smtClean="0"/>
              <a:t>Approved</a:t>
            </a:r>
            <a:r>
              <a:rPr lang="fr-FR" dirty="0" smtClean="0"/>
              <a:t> in </a:t>
            </a:r>
            <a:r>
              <a:rPr lang="en-US" dirty="0"/>
              <a:t>SP‑170279 </a:t>
            </a:r>
            <a:endParaRPr lang="en-US" dirty="0" smtClean="0"/>
          </a:p>
          <a:p>
            <a:r>
              <a:rPr lang="en-GB" dirty="0" smtClean="0"/>
              <a:t>Objectives:</a:t>
            </a:r>
          </a:p>
          <a:p>
            <a:pPr lvl="1"/>
            <a:r>
              <a:rPr lang="en-GB" dirty="0" smtClean="0"/>
              <a:t>identify </a:t>
            </a:r>
            <a:r>
              <a:rPr lang="en-GB" dirty="0"/>
              <a:t>architecture requirements for a common API framework for use by northbound </a:t>
            </a:r>
            <a:r>
              <a:rPr lang="en-GB" dirty="0" smtClean="0"/>
              <a:t>entities</a:t>
            </a:r>
          </a:p>
          <a:p>
            <a:pPr lvl="1"/>
            <a:r>
              <a:rPr lang="en-GB" dirty="0"/>
              <a:t>Identify common northbound API development guidelines </a:t>
            </a:r>
            <a:endParaRPr lang="en-GB" dirty="0" smtClean="0"/>
          </a:p>
          <a:p>
            <a:r>
              <a:rPr lang="en-GB" dirty="0" smtClean="0"/>
              <a:t>Important points:</a:t>
            </a:r>
          </a:p>
          <a:p>
            <a:pPr lvl="1"/>
            <a:r>
              <a:rPr lang="en-GB" dirty="0" smtClean="0"/>
              <a:t>shall </a:t>
            </a:r>
            <a:r>
              <a:rPr lang="en-GB" dirty="0"/>
              <a:t>NOT </a:t>
            </a:r>
            <a:r>
              <a:rPr lang="en-GB" dirty="0" smtClean="0"/>
              <a:t>delayed current work (e.g. 5G, SCEF).</a:t>
            </a:r>
            <a:endParaRPr lang="fr-FR" dirty="0"/>
          </a:p>
          <a:p>
            <a:pPr lvl="1"/>
            <a:r>
              <a:rPr lang="en-GB" dirty="0" smtClean="0"/>
              <a:t>limited </a:t>
            </a:r>
            <a:r>
              <a:rPr lang="en-GB" dirty="0"/>
              <a:t>to </a:t>
            </a:r>
            <a:r>
              <a:rPr lang="en-GB" dirty="0" smtClean="0"/>
              <a:t>northbound </a:t>
            </a:r>
            <a:r>
              <a:rPr lang="en-GB" dirty="0"/>
              <a:t>APIs</a:t>
            </a:r>
            <a:r>
              <a:rPr lang="en-GB" dirty="0" smtClean="0"/>
              <a:t>. </a:t>
            </a:r>
            <a:endParaRPr lang="fr-FR" dirty="0"/>
          </a:p>
          <a:p>
            <a:pPr lvl="1"/>
            <a:r>
              <a:rPr lang="en-GB" dirty="0" smtClean="0"/>
              <a:t>CT will be responsible of Stage </a:t>
            </a:r>
            <a:r>
              <a:rPr lang="en-GB" dirty="0"/>
              <a:t>3 aspects </a:t>
            </a:r>
            <a:r>
              <a:rPr lang="en-GB" dirty="0" smtClean="0"/>
              <a:t>(e.g. data </a:t>
            </a:r>
            <a:r>
              <a:rPr lang="en-GB" dirty="0"/>
              <a:t>types, naming conventions, fault definitions, namespaces, protocol selection, </a:t>
            </a:r>
            <a:r>
              <a:rPr lang="en-GB" dirty="0" smtClean="0"/>
              <a:t>encoding)</a:t>
            </a:r>
            <a:endParaRPr lang="fr-FR" dirty="0"/>
          </a:p>
          <a:p>
            <a:pPr lvl="1"/>
            <a:endParaRPr lang="en-GB" dirty="0" smtClean="0"/>
          </a:p>
        </p:txBody>
      </p:sp>
    </p:spTree>
    <p:extLst>
      <p:ext uri="{BB962C8B-B14F-4D97-AF65-F5344CB8AC3E}">
        <p14:creationId xmlns:p14="http://schemas.microsoft.com/office/powerpoint/2010/main" val="28374978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LTE_LIGHT_CON issues</a:t>
            </a:r>
            <a:endParaRPr lang="fr-FR" dirty="0"/>
          </a:p>
        </p:txBody>
      </p:sp>
      <p:sp>
        <p:nvSpPr>
          <p:cNvPr id="3" name="Espace réservé du contenu 2"/>
          <p:cNvSpPr>
            <a:spLocks noGrp="1"/>
          </p:cNvSpPr>
          <p:nvPr>
            <p:ph idx="1"/>
          </p:nvPr>
        </p:nvSpPr>
        <p:spPr/>
        <p:txBody>
          <a:bodyPr/>
          <a:lstStyle/>
          <a:p>
            <a:r>
              <a:rPr lang="en-US" dirty="0" smtClean="0"/>
              <a:t>Finally not </a:t>
            </a:r>
            <a:r>
              <a:rPr lang="en-US" dirty="0"/>
              <a:t>be included in </a:t>
            </a:r>
            <a:r>
              <a:rPr lang="en-US" dirty="0" smtClean="0"/>
              <a:t>Rel-14.</a:t>
            </a:r>
          </a:p>
          <a:p>
            <a:r>
              <a:rPr lang="en-US" dirty="0" smtClean="0"/>
              <a:t>Instead a new WID </a:t>
            </a:r>
            <a:r>
              <a:rPr lang="en-US" dirty="0"/>
              <a:t>to scope the work to be done in Rel-15 was </a:t>
            </a:r>
            <a:r>
              <a:rPr lang="en-US" dirty="0" smtClean="0"/>
              <a:t>approved in SP-170251.</a:t>
            </a:r>
          </a:p>
          <a:p>
            <a:r>
              <a:rPr lang="en-US" dirty="0" smtClean="0"/>
              <a:t>Objectives</a:t>
            </a:r>
          </a:p>
          <a:p>
            <a:pPr lvl="1"/>
            <a:r>
              <a:rPr lang="en-GB" dirty="0" smtClean="0"/>
              <a:t>Specify </a:t>
            </a:r>
            <a:r>
              <a:rPr lang="en-GB" dirty="0"/>
              <a:t>the stage 2 core network support for light connection. </a:t>
            </a:r>
            <a:endParaRPr lang="en-GB" dirty="0" smtClean="0"/>
          </a:p>
          <a:p>
            <a:pPr lvl="1"/>
            <a:r>
              <a:rPr lang="en-GB" dirty="0" smtClean="0"/>
              <a:t>Evaluate </a:t>
            </a:r>
            <a:r>
              <a:rPr lang="en-GB" dirty="0"/>
              <a:t>system impacts of endorsed work in RAN and CT WGs. </a:t>
            </a:r>
            <a:endParaRPr lang="fr-FR" dirty="0"/>
          </a:p>
          <a:p>
            <a:pPr lvl="1"/>
            <a:r>
              <a:rPr lang="en-GB" dirty="0" smtClean="0"/>
              <a:t>Analysis </a:t>
            </a:r>
            <a:r>
              <a:rPr lang="en-GB" dirty="0"/>
              <a:t>on the co-existence with existing related functionality e.g., CIOT EPS User Plane Optimisation. </a:t>
            </a:r>
            <a:endParaRPr lang="fr-FR" dirty="0"/>
          </a:p>
          <a:p>
            <a:endParaRPr lang="fr-FR" dirty="0"/>
          </a:p>
        </p:txBody>
      </p:sp>
    </p:spTree>
    <p:extLst>
      <p:ext uri="{BB962C8B-B14F-4D97-AF65-F5344CB8AC3E}">
        <p14:creationId xmlns:p14="http://schemas.microsoft.com/office/powerpoint/2010/main" val="38704803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Walla</a:t>
            </a:r>
            <a:r>
              <a:rPr lang="fr-FR" dirty="0" smtClean="0"/>
              <a:t> </a:t>
            </a:r>
            <a:r>
              <a:rPr lang="fr-FR" dirty="0" err="1" smtClean="0"/>
              <a:t>Walla</a:t>
            </a:r>
            <a:r>
              <a:rPr lang="fr-FR" dirty="0" smtClean="0"/>
              <a:t>!</a:t>
            </a:r>
            <a:endParaRPr lang="fr-FR" dirty="0"/>
          </a:p>
        </p:txBody>
      </p:sp>
      <p:pic>
        <p:nvPicPr>
          <p:cNvPr id="4" name="Picture 2" descr="C:\Users\loam7312\AppData\Local\Microsoft\Windows\Temporary Internet Files\Content.Outlook\MZ3F0IA8\IMG-20170402-WA00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2069" y="1484784"/>
            <a:ext cx="3579862" cy="4773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50074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 name="Picture 8"/>
          <p:cNvPicPr/>
          <p:nvPr/>
        </p:nvPicPr>
        <p:blipFill>
          <a:blip r:embed="rId2"/>
          <a:stretch/>
        </p:blipFill>
        <p:spPr>
          <a:xfrm>
            <a:off x="2614680" y="2716200"/>
            <a:ext cx="4290480" cy="3420720"/>
          </a:xfrm>
          <a:prstGeom prst="rect">
            <a:avLst/>
          </a:prstGeom>
          <a:ln>
            <a:noFill/>
          </a:ln>
        </p:spPr>
      </p:pic>
      <p:sp>
        <p:nvSpPr>
          <p:cNvPr id="338" name="TextShape 1"/>
          <p:cNvSpPr txBox="1"/>
          <p:nvPr/>
        </p:nvSpPr>
        <p:spPr>
          <a:xfrm>
            <a:off x="2033640" y="243000"/>
            <a:ext cx="5231880" cy="1142640"/>
          </a:xfrm>
          <a:prstGeom prst="rect">
            <a:avLst/>
          </a:prstGeom>
          <a:noFill/>
          <a:ln>
            <a:noFill/>
          </a:ln>
        </p:spPr>
        <p:txBody>
          <a:bodyPr anchor="ctr"/>
          <a:lstStyle/>
          <a:p>
            <a:pPr algn="ctr">
              <a:lnSpc>
                <a:spcPct val="100000"/>
              </a:lnSpc>
            </a:pPr>
            <a:r>
              <a:rPr lang="en-US" sz="4400" b="0" strike="noStrike" spc="-1">
                <a:solidFill>
                  <a:srgbClr val="FF0000"/>
                </a:solidFill>
                <a:uFill>
                  <a:solidFill>
                    <a:srgbClr val="FFFFFF"/>
                  </a:solidFill>
                </a:uFill>
                <a:latin typeface="Calibri"/>
              </a:rPr>
              <a:t>Thank  You</a:t>
            </a:r>
            <a:endParaRPr lang="en-US" sz="1000" b="0" strike="noStrike" spc="-1">
              <a:solidFill>
                <a:srgbClr val="000000"/>
              </a:solidFill>
              <a:uFill>
                <a:solidFill>
                  <a:srgbClr val="FFFFFF"/>
                </a:solidFill>
              </a:uFill>
              <a:latin typeface="Arial"/>
            </a:endParaRPr>
          </a:p>
        </p:txBody>
      </p:sp>
      <p:sp>
        <p:nvSpPr>
          <p:cNvPr id="339" name="CustomShape 2"/>
          <p:cNvSpPr/>
          <p:nvPr/>
        </p:nvSpPr>
        <p:spPr>
          <a:xfrm>
            <a:off x="4494240" y="1638360"/>
            <a:ext cx="183960" cy="36648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3268800" y="1405080"/>
            <a:ext cx="2914200" cy="1156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2800" b="1" strike="noStrike" spc="-1" dirty="0" smtClean="0">
                <a:solidFill>
                  <a:srgbClr val="000000"/>
                </a:solidFill>
                <a:uFill>
                  <a:solidFill>
                    <a:srgbClr val="FFFFFF"/>
                  </a:solidFill>
                </a:uFill>
                <a:latin typeface="Arial"/>
                <a:ea typeface="MS PGothic"/>
              </a:rPr>
              <a:t>Lionel Morand</a:t>
            </a:r>
          </a:p>
          <a:p>
            <a:pPr algn="ctr">
              <a:lnSpc>
                <a:spcPct val="100000"/>
              </a:lnSpc>
            </a:pPr>
            <a:r>
              <a:rPr lang="en-US" sz="1400" b="0" strike="noStrike" spc="-1" dirty="0" smtClean="0">
                <a:solidFill>
                  <a:srgbClr val="000000"/>
                </a:solidFill>
                <a:uFill>
                  <a:solidFill>
                    <a:srgbClr val="FFFFFF"/>
                  </a:solidFill>
                </a:uFill>
                <a:latin typeface="Arial"/>
                <a:ea typeface="MS PGothic"/>
              </a:rPr>
              <a:t>3GPP </a:t>
            </a:r>
            <a:r>
              <a:rPr lang="en-US" sz="1400" b="0" strike="noStrike" spc="-1" dirty="0">
                <a:solidFill>
                  <a:srgbClr val="000000"/>
                </a:solidFill>
                <a:uFill>
                  <a:solidFill>
                    <a:srgbClr val="FFFFFF"/>
                  </a:solidFill>
                </a:uFill>
                <a:latin typeface="Arial"/>
                <a:ea typeface="MS PGothic"/>
              </a:rPr>
              <a:t>TSG </a:t>
            </a:r>
            <a:r>
              <a:rPr lang="en-US" sz="1400" b="0" strike="noStrike" spc="-1" dirty="0" smtClean="0">
                <a:solidFill>
                  <a:srgbClr val="000000"/>
                </a:solidFill>
                <a:uFill>
                  <a:solidFill>
                    <a:srgbClr val="FFFFFF"/>
                  </a:solidFill>
                </a:uFill>
                <a:latin typeface="Arial"/>
                <a:ea typeface="MS PGothic"/>
              </a:rPr>
              <a:t>CT4 </a:t>
            </a:r>
            <a:r>
              <a:rPr lang="en-US" sz="1400" b="0" strike="noStrike" spc="-1" dirty="0">
                <a:solidFill>
                  <a:srgbClr val="000000"/>
                </a:solidFill>
                <a:uFill>
                  <a:solidFill>
                    <a:srgbClr val="FFFFFF"/>
                  </a:solidFill>
                </a:uFill>
                <a:latin typeface="Arial"/>
                <a:ea typeface="MS PGothic"/>
              </a:rPr>
              <a:t>chairman</a:t>
            </a:r>
            <a:endParaRPr lang="en-US" sz="1800" b="0" strike="noStrike" spc="-1" dirty="0">
              <a:solidFill>
                <a:srgbClr val="000000"/>
              </a:solidFill>
              <a:uFill>
                <a:solidFill>
                  <a:srgbClr val="FFFFFF"/>
                </a:solidFill>
              </a:uFill>
              <a:latin typeface="Arial"/>
            </a:endParaRPr>
          </a:p>
          <a:p>
            <a:pPr algn="ctr">
              <a:lnSpc>
                <a:spcPct val="100000"/>
              </a:lnSpc>
            </a:pPr>
            <a:r>
              <a:rPr lang="en-US" sz="1400" b="0" strike="noStrike" spc="-1" dirty="0" smtClean="0">
                <a:solidFill>
                  <a:srgbClr val="7F7F7F"/>
                </a:solidFill>
                <a:uFill>
                  <a:solidFill>
                    <a:srgbClr val="FFFFFF"/>
                  </a:solidFill>
                </a:uFill>
                <a:latin typeface="Arial"/>
                <a:ea typeface="MS PGothic"/>
              </a:rPr>
              <a:t>+33 6 07 75 89 36</a:t>
            </a:r>
          </a:p>
          <a:p>
            <a:pPr algn="ctr">
              <a:lnSpc>
                <a:spcPct val="100000"/>
              </a:lnSpc>
            </a:pPr>
            <a:r>
              <a:rPr lang="en-US" sz="1400" b="0" strike="noStrike" spc="-1" dirty="0" smtClean="0">
                <a:solidFill>
                  <a:srgbClr val="7F7F7F"/>
                </a:solidFill>
                <a:uFill>
                  <a:solidFill>
                    <a:srgbClr val="FFFFFF"/>
                  </a:solidFill>
                </a:uFill>
                <a:latin typeface="Arial"/>
                <a:ea typeface="MS PGothic"/>
              </a:rPr>
              <a:t>lionel.morand@orange.com</a:t>
            </a: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27</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623499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idx="4294967295"/>
          </p:nvPr>
        </p:nvSpPr>
        <p:spPr>
          <a:xfrm>
            <a:off x="0" y="284163"/>
            <a:ext cx="6834188" cy="1143000"/>
          </a:xfrm>
        </p:spPr>
        <p:txBody>
          <a:bodyPr/>
          <a:lstStyle/>
          <a:p>
            <a:pPr eaLnBrk="1" hangingPunct="1"/>
            <a:r>
              <a:rPr lang="en-US" altLang="ja-JP" smtClean="0">
                <a:latin typeface="Arial" charset="0"/>
                <a:ea typeface="MS PGothic" pitchFamily="34" charset="-128"/>
                <a:cs typeface="Arial" charset="0"/>
              </a:rPr>
              <a:t>TSG CT </a:t>
            </a:r>
            <a:r>
              <a:rPr lang="en-GB" altLang="ja-JP" smtClean="0">
                <a:latin typeface="Arial" charset="0"/>
                <a:ea typeface="MS PGothic" pitchFamily="34" charset="-128"/>
                <a:cs typeface="Arial" charset="0"/>
              </a:rPr>
              <a:t>Organisation </a:t>
            </a:r>
          </a:p>
        </p:txBody>
      </p:sp>
      <p:sp>
        <p:nvSpPr>
          <p:cNvPr id="4099" name="Content Placeholder 2"/>
          <p:cNvSpPr txBox="1">
            <a:spLocks/>
          </p:cNvSpPr>
          <p:nvPr/>
        </p:nvSpPr>
        <p:spPr bwMode="auto">
          <a:xfrm>
            <a:off x="3900488" y="1385888"/>
            <a:ext cx="5243512" cy="52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ja-JP" sz="1600" dirty="0" smtClean="0">
                <a:latin typeface="Arial" pitchFamily="34" charset="0"/>
                <a:ea typeface="MS PGothic" pitchFamily="34" charset="-128"/>
                <a:cs typeface="Arial" pitchFamily="34" charset="0"/>
              </a:rPr>
              <a:t>TSG CT WG officials are:</a:t>
            </a: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WG1:</a:t>
            </a:r>
          </a:p>
          <a:p>
            <a:pPr lvl="2" eaLnBrk="1" hangingPunct="1">
              <a:spcBef>
                <a:spcPct val="20000"/>
              </a:spcBef>
              <a:buFont typeface="Arial" charset="0"/>
              <a:buChar char="•"/>
              <a:tabLst>
                <a:tab pos="2170113" algn="l"/>
              </a:tabLst>
              <a:defRPr/>
            </a:pPr>
            <a:r>
              <a:rPr lang="da-DK" altLang="ja-JP" sz="1200" dirty="0" smtClean="0">
                <a:latin typeface="Arial" pitchFamily="34" charset="0"/>
                <a:ea typeface="MS PGothic" pitchFamily="34" charset="-128"/>
                <a:cs typeface="Arial" pitchFamily="34" charset="0"/>
              </a:rPr>
              <a:t>Chairman: 	Atle Monrad (Ericcson/ETSI)</a:t>
            </a:r>
          </a:p>
          <a:p>
            <a:pPr lvl="2" eaLnBrk="1" hangingPunct="1">
              <a:spcBef>
                <a:spcPct val="20000"/>
              </a:spcBef>
              <a:buFont typeface="Arial" charset="0"/>
              <a:buChar char="•"/>
              <a:tabLst>
                <a:tab pos="2170113" algn="l"/>
              </a:tabLst>
              <a:defRPr/>
            </a:pPr>
            <a:r>
              <a:rPr lang="da-DK" altLang="ja-JP" sz="1200" dirty="0" smtClean="0">
                <a:latin typeface="Arial" pitchFamily="34" charset="0"/>
                <a:ea typeface="MS PGothic" pitchFamily="34" charset="-128"/>
                <a:cs typeface="Arial" pitchFamily="34" charset="0"/>
              </a:rPr>
              <a:t>Vice chairs:	Peter Leis (Nokia Networks / ETSI) </a:t>
            </a:r>
            <a:br>
              <a:rPr lang="da-DK" altLang="ja-JP" sz="1200" dirty="0" smtClean="0">
                <a:latin typeface="Arial" pitchFamily="34" charset="0"/>
                <a:ea typeface="MS PGothic" pitchFamily="34" charset="-128"/>
                <a:cs typeface="Arial" pitchFamily="34" charset="0"/>
              </a:rPr>
            </a:br>
            <a:r>
              <a:rPr lang="da-DK" altLang="ja-JP" sz="1200" dirty="0" smtClean="0">
                <a:latin typeface="Arial" pitchFamily="34" charset="0"/>
                <a:ea typeface="MS PGothic" pitchFamily="34" charset="-128"/>
                <a:cs typeface="Arial" pitchFamily="34" charset="0"/>
              </a:rPr>
              <a:t>                 	Chen-Ho Chin (Intel / ETSI)</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Frederic </a:t>
            </a:r>
            <a:r>
              <a:rPr lang="en-GB" altLang="ja-JP" sz="1200" dirty="0" err="1" smtClean="0">
                <a:latin typeface="Arial" pitchFamily="34" charset="0"/>
                <a:ea typeface="MS PGothic" pitchFamily="34" charset="-128"/>
                <a:cs typeface="Arial" pitchFamily="34" charset="0"/>
              </a:rPr>
              <a:t>Firmin</a:t>
            </a:r>
            <a:endParaRPr lang="en-GB" altLang="ja-JP" sz="1200" dirty="0" smtClean="0">
              <a:latin typeface="Arial" pitchFamily="34" charset="0"/>
              <a:ea typeface="MS PGothic" pitchFamily="34" charset="-128"/>
              <a:cs typeface="Arial" pitchFamily="34" charset="0"/>
            </a:endParaRP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WG3:</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a:t>
            </a:r>
            <a:r>
              <a:rPr lang="en-GB" altLang="ja-JP" sz="1200" dirty="0" err="1" smtClean="0">
                <a:latin typeface="Arial" pitchFamily="34" charset="0"/>
                <a:ea typeface="MS PGothic" pitchFamily="34" charset="-128"/>
                <a:cs typeface="Arial" pitchFamily="34" charset="0"/>
              </a:rPr>
              <a:t>Weihua</a:t>
            </a:r>
            <a:r>
              <a:rPr lang="en-GB" altLang="ja-JP" sz="1200" dirty="0" smtClean="0">
                <a:latin typeface="Arial" pitchFamily="34" charset="0"/>
                <a:ea typeface="MS PGothic" pitchFamily="34" charset="-128"/>
                <a:cs typeface="Arial" pitchFamily="34" charset="0"/>
              </a:rPr>
              <a:t> </a:t>
            </a:r>
            <a:r>
              <a:rPr lang="en-GB" altLang="ja-JP" sz="1200" dirty="0" err="1" smtClean="0">
                <a:latin typeface="Arial" pitchFamily="34" charset="0"/>
                <a:ea typeface="MS PGothic" pitchFamily="34" charset="-128"/>
                <a:cs typeface="Arial" pitchFamily="34" charset="0"/>
              </a:rPr>
              <a:t>Qiao</a:t>
            </a:r>
            <a:r>
              <a:rPr lang="en-GB" altLang="ja-JP" sz="1200" dirty="0" smtClean="0">
                <a:latin typeface="Arial" pitchFamily="34" charset="0"/>
                <a:ea typeface="MS PGothic" pitchFamily="34" charset="-128"/>
                <a:cs typeface="Arial" pitchFamily="34" charset="0"/>
              </a:rPr>
              <a:t> (Huawei / CCSA)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a:t>
            </a:r>
            <a:r>
              <a:rPr lang="nb-NO" altLang="ja-JP" sz="1200" dirty="0" smtClean="0">
                <a:latin typeface="Arial" pitchFamily="34" charset="0"/>
                <a:ea typeface="MS PGothic" pitchFamily="34" charset="-128"/>
                <a:cs typeface="Arial" pitchFamily="34" charset="0"/>
              </a:rPr>
              <a:t>Kenjiro Arai (NTT / TTC)</a:t>
            </a:r>
          </a:p>
          <a:p>
            <a:pPr lvl="2" eaLnBrk="1" hangingPunct="1">
              <a:spcBef>
                <a:spcPct val="20000"/>
              </a:spcBef>
              <a:tabLst>
                <a:tab pos="2170113" algn="l"/>
              </a:tabLst>
              <a:defRPr/>
            </a:pPr>
            <a:r>
              <a:rPr lang="nb-NO" altLang="ja-JP" sz="1200" dirty="0" smtClean="0">
                <a:latin typeface="Arial" pitchFamily="34" charset="0"/>
                <a:ea typeface="MS PGothic" pitchFamily="34" charset="-128"/>
                <a:cs typeface="Arial" pitchFamily="34" charset="0"/>
              </a:rPr>
              <a:t>	                   	Susana Fernandez (Ericsson / ETSI)</a:t>
            </a:r>
            <a:endParaRPr lang="en-GB" altLang="ja-JP" sz="1200" dirty="0" smtClean="0">
              <a:latin typeface="Arial" pitchFamily="34" charset="0"/>
              <a:ea typeface="MS PGothic" pitchFamily="34" charset="-128"/>
              <a:cs typeface="Arial" pitchFamily="34" charset="0"/>
            </a:endParaRP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a:t>
            </a:r>
            <a:r>
              <a:rPr lang="en-GB" altLang="ja-JP" sz="1200" dirty="0" err="1" smtClean="0">
                <a:latin typeface="Arial" pitchFamily="34" charset="0"/>
                <a:ea typeface="MS PGothic" pitchFamily="34" charset="-128"/>
                <a:cs typeface="Arial" pitchFamily="34" charset="0"/>
              </a:rPr>
              <a:t>Saurav</a:t>
            </a:r>
            <a:r>
              <a:rPr lang="en-GB" altLang="ja-JP" sz="1200" dirty="0" smtClean="0">
                <a:latin typeface="Arial" pitchFamily="34" charset="0"/>
                <a:ea typeface="MS PGothic" pitchFamily="34" charset="-128"/>
                <a:cs typeface="Arial" pitchFamily="34" charset="0"/>
              </a:rPr>
              <a:t> Aurora</a:t>
            </a:r>
          </a:p>
          <a:p>
            <a:pPr lvl="1" eaLnBrk="1" hangingPunct="1">
              <a:spcBef>
                <a:spcPct val="20000"/>
              </a:spcBef>
              <a:buClr>
                <a:srgbClr val="FF33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WG4:</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Lionel </a:t>
            </a:r>
            <a:r>
              <a:rPr lang="en-GB" altLang="ja-JP" sz="1200" dirty="0">
                <a:latin typeface="Arial" pitchFamily="34" charset="0"/>
                <a:ea typeface="MS PGothic" pitchFamily="34" charset="-128"/>
                <a:cs typeface="Arial" pitchFamily="34" charset="0"/>
              </a:rPr>
              <a:t>Morand (Orange / ETSI) </a:t>
            </a:r>
            <a:endParaRPr lang="en-GB" altLang="ja-JP" sz="1200" dirty="0" smtClean="0">
              <a:latin typeface="Arial" pitchFamily="34" charset="0"/>
              <a:ea typeface="MS PGothic" pitchFamily="34" charset="-128"/>
              <a:cs typeface="Arial" pitchFamily="34" charset="0"/>
            </a:endParaRP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a:t>
            </a:r>
            <a:r>
              <a:rPr lang="en-GB" altLang="ja-JP" sz="1200" dirty="0" smtClean="0">
                <a:solidFill>
                  <a:srgbClr val="3399FF"/>
                </a:solidFill>
                <a:latin typeface="Arial" pitchFamily="34" charset="0"/>
                <a:ea typeface="MS PGothic" pitchFamily="34" charset="-128"/>
                <a:cs typeface="Arial" pitchFamily="34" charset="0"/>
              </a:rPr>
              <a:t>Yvette Koza </a:t>
            </a:r>
            <a:r>
              <a:rPr lang="en-GB" altLang="ja-JP" sz="1200" dirty="0" smtClean="0">
                <a:latin typeface="Arial" pitchFamily="34" charset="0"/>
                <a:ea typeface="MS PGothic" pitchFamily="34" charset="-128"/>
                <a:cs typeface="Arial" pitchFamily="34" charset="0"/>
              </a:rPr>
              <a:t>(</a:t>
            </a:r>
            <a:r>
              <a:rPr lang="en-US" altLang="ja-JP" sz="1200" dirty="0" smtClean="0">
                <a:latin typeface="Arial" pitchFamily="34" charset="0"/>
                <a:ea typeface="MS PGothic" pitchFamily="34" charset="-128"/>
                <a:cs typeface="Arial" pitchFamily="34" charset="0"/>
              </a:rPr>
              <a:t>Deutsche Telekom </a:t>
            </a:r>
            <a:r>
              <a:rPr lang="en-GB" altLang="ja-JP" sz="1200" dirty="0" smtClean="0">
                <a:latin typeface="Arial" pitchFamily="34" charset="0"/>
                <a:ea typeface="MS PGothic" pitchFamily="34" charset="-128"/>
                <a:cs typeface="Arial" pitchFamily="34" charset="0"/>
              </a:rPr>
              <a:t>/ ETSI)</a:t>
            </a:r>
          </a:p>
          <a:p>
            <a:pPr marL="914400" lvl="2" indent="0" eaLnBrk="1" hangingPunct="1">
              <a:spcBef>
                <a:spcPct val="20000"/>
              </a:spcBef>
              <a:tabLst>
                <a:tab pos="2170113" algn="l"/>
              </a:tabLst>
              <a:defRPr/>
            </a:pPr>
            <a:r>
              <a:rPr lang="en-GB" altLang="ja-JP" sz="1200" dirty="0">
                <a:latin typeface="Arial" pitchFamily="34" charset="0"/>
                <a:ea typeface="MS PGothic" pitchFamily="34" charset="-128"/>
                <a:cs typeface="Arial" pitchFamily="34" charset="0"/>
              </a:rPr>
              <a:t>	</a:t>
            </a:r>
            <a:r>
              <a:rPr lang="en-GB" altLang="ja-JP" sz="1200" dirty="0" smtClean="0">
                <a:latin typeface="Arial" pitchFamily="34" charset="0"/>
                <a:ea typeface="MS PGothic" pitchFamily="34" charset="-128"/>
                <a:cs typeface="Arial" pitchFamily="34" charset="0"/>
              </a:rPr>
              <a:t>Peter Schmitt (Huawei / CCSA)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Kimmo Kymalainen</a:t>
            </a: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WG6:</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Paul </a:t>
            </a:r>
            <a:r>
              <a:rPr lang="en-GB" altLang="ja-JP" sz="1200" dirty="0" err="1" smtClean="0">
                <a:latin typeface="Arial" pitchFamily="34" charset="0"/>
                <a:ea typeface="MS PGothic" pitchFamily="34" charset="-128"/>
                <a:cs typeface="Arial" pitchFamily="34" charset="0"/>
              </a:rPr>
              <a:t>Jolivet</a:t>
            </a:r>
            <a:r>
              <a:rPr lang="en-GB" altLang="ja-JP" sz="1200" dirty="0" smtClean="0">
                <a:latin typeface="Arial" pitchFamily="34" charset="0"/>
                <a:ea typeface="MS PGothic" pitchFamily="34" charset="-128"/>
                <a:cs typeface="Arial" pitchFamily="34" charset="0"/>
              </a:rPr>
              <a:t> (LG Electronics / TTA)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a:t>
            </a:r>
            <a:r>
              <a:rPr lang="en-US" altLang="ja-JP" sz="1200" dirty="0" err="1" smtClean="0">
                <a:latin typeface="Arial" pitchFamily="34" charset="0"/>
                <a:ea typeface="MS PGothic" pitchFamily="34" charset="-128"/>
                <a:cs typeface="Arial" pitchFamily="34" charset="0"/>
              </a:rPr>
              <a:t>Heiko</a:t>
            </a:r>
            <a:r>
              <a:rPr lang="en-US" altLang="ja-JP" sz="1200" dirty="0" smtClean="0">
                <a:latin typeface="Arial" pitchFamily="34" charset="0"/>
                <a:ea typeface="MS PGothic" pitchFamily="34" charset="-128"/>
                <a:cs typeface="Arial" pitchFamily="34" charset="0"/>
              </a:rPr>
              <a:t> Kruse (</a:t>
            </a:r>
            <a:r>
              <a:rPr lang="en-US" altLang="ja-JP" sz="1200" dirty="0" err="1" smtClean="0">
                <a:latin typeface="Arial" pitchFamily="34" charset="0"/>
                <a:ea typeface="MS PGothic" pitchFamily="34" charset="-128"/>
                <a:cs typeface="Arial" pitchFamily="34" charset="0"/>
              </a:rPr>
              <a:t>Morpho</a:t>
            </a:r>
            <a:r>
              <a:rPr lang="en-US" altLang="ja-JP" sz="1200" dirty="0" smtClean="0">
                <a:latin typeface="Arial" pitchFamily="34" charset="0"/>
                <a:ea typeface="MS PGothic" pitchFamily="34" charset="-128"/>
                <a:cs typeface="Arial" pitchFamily="34" charset="0"/>
              </a:rPr>
              <a:t> Cards GmbH / ETSI)</a:t>
            </a:r>
          </a:p>
          <a:p>
            <a:pPr marL="914400" lvl="2" indent="0" eaLnBrk="1" hangingPunct="1">
              <a:spcBef>
                <a:spcPct val="20000"/>
              </a:spcBef>
              <a:tabLst>
                <a:tab pos="2170113" algn="l"/>
              </a:tabLst>
              <a:defRPr/>
            </a:pPr>
            <a:r>
              <a:rPr lang="en-GB" altLang="ja-JP" sz="1200" dirty="0" smtClean="0">
                <a:latin typeface="Arial" pitchFamily="34" charset="0"/>
                <a:ea typeface="MS PGothic" pitchFamily="34" charset="-128"/>
                <a:cs typeface="Arial" pitchFamily="34" charset="0"/>
              </a:rPr>
              <a:t>             	</a:t>
            </a:r>
            <a:r>
              <a:rPr lang="it-IT" altLang="ja-JP" sz="1200" dirty="0" smtClean="0">
                <a:latin typeface="Arial" pitchFamily="34" charset="0"/>
                <a:ea typeface="MS PGothic" pitchFamily="34" charset="-128"/>
                <a:cs typeface="Arial" pitchFamily="34" charset="0"/>
              </a:rPr>
              <a:t>Michele Berionne (Qualcomm Inc. / ATIS)</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a:t>
            </a:r>
            <a:r>
              <a:rPr lang="en-US" sz="1200" spc="-1" dirty="0">
                <a:solidFill>
                  <a:srgbClr val="0000FF"/>
                </a:solidFill>
                <a:uFill>
                  <a:solidFill>
                    <a:srgbClr val="FFFFFF"/>
                  </a:solidFill>
                </a:uFill>
                <a:latin typeface="Arial"/>
                <a:ea typeface="MS PGothic"/>
              </a:rPr>
              <a:t> Hakim </a:t>
            </a:r>
            <a:r>
              <a:rPr lang="en-US" sz="1200" spc="-1" dirty="0" err="1">
                <a:solidFill>
                  <a:srgbClr val="0000FF"/>
                </a:solidFill>
                <a:uFill>
                  <a:solidFill>
                    <a:srgbClr val="FFFFFF"/>
                  </a:solidFill>
                </a:uFill>
                <a:latin typeface="Arial"/>
                <a:ea typeface="MS PGothic"/>
              </a:rPr>
              <a:t>Mkinsi</a:t>
            </a:r>
            <a:endParaRPr lang="en-GB" altLang="ja-JP" sz="1200" dirty="0" smtClean="0">
              <a:latin typeface="Arial" pitchFamily="34" charset="0"/>
              <a:ea typeface="MS PGothic" pitchFamily="34" charset="-128"/>
              <a:cs typeface="Arial" pitchFamily="34" charset="0"/>
            </a:endParaRPr>
          </a:p>
        </p:txBody>
      </p:sp>
      <p:sp>
        <p:nvSpPr>
          <p:cNvPr id="5124" name="Content Placeholder 2"/>
          <p:cNvSpPr>
            <a:spLocks/>
          </p:cNvSpPr>
          <p:nvPr/>
        </p:nvSpPr>
        <p:spPr bwMode="auto">
          <a:xfrm>
            <a:off x="171450" y="1393825"/>
            <a:ext cx="4103688" cy="4103688"/>
          </a:xfrm>
          <a:prstGeom prst="rect">
            <a:avLst/>
          </a:prstGeom>
          <a:noFill/>
          <a:ln w="9525">
            <a:noFill/>
            <a:miter lim="800000"/>
            <a:headEnd/>
            <a:tailEnd/>
          </a:ln>
        </p:spPr>
        <p:txBody>
          <a:bodyPr/>
          <a:lstStyle/>
          <a:p>
            <a:pPr marL="342900" indent="-342900" eaLnBrk="1" hangingPunct="1">
              <a:spcBef>
                <a:spcPct val="20000"/>
              </a:spcBef>
              <a:buFontTx/>
              <a:buBlip>
                <a:blip r:embed="rId3"/>
              </a:buBlip>
            </a:pPr>
            <a:r>
              <a:rPr lang="en-US" altLang="ja-JP" sz="1800" dirty="0">
                <a:latin typeface="Arial" pitchFamily="34" charset="0"/>
                <a:ea typeface="MS PGothic" pitchFamily="34" charset="-128"/>
                <a:cs typeface="Arial" pitchFamily="34" charset="0"/>
              </a:rPr>
              <a:t>TSG CT officials are:</a:t>
            </a:r>
          </a:p>
          <a:p>
            <a:pPr marL="742950" lvl="1" indent="-285750" eaLnBrk="1" hangingPunct="1">
              <a:spcBef>
                <a:spcPct val="20000"/>
              </a:spcBef>
              <a:buClr>
                <a:srgbClr val="C00000"/>
              </a:buClr>
              <a:buFont typeface="Arial" charset="0"/>
              <a:buChar char="•"/>
            </a:pPr>
            <a:r>
              <a:rPr lang="en-US" altLang="ja-JP" sz="1800" dirty="0">
                <a:latin typeface="Arial" pitchFamily="34" charset="0"/>
                <a:ea typeface="Arial Unicode MS" pitchFamily="34" charset="-128"/>
                <a:cs typeface="Arial" pitchFamily="34" charset="0"/>
              </a:rPr>
              <a:t>Chairman:</a:t>
            </a:r>
          </a:p>
          <a:p>
            <a:pPr marL="1143000" lvl="2" indent="-228600" eaLnBrk="1" hangingPunct="1">
              <a:spcBef>
                <a:spcPct val="20000"/>
              </a:spcBef>
              <a:buFont typeface="Arial" charset="0"/>
              <a:buChar char="•"/>
            </a:pPr>
            <a:r>
              <a:rPr lang="en-GB" altLang="ja-JP" sz="1800" dirty="0">
                <a:solidFill>
                  <a:srgbClr val="3399FF"/>
                </a:solidFill>
                <a:latin typeface="Arial" pitchFamily="34" charset="0"/>
                <a:ea typeface="Arial Unicode MS" pitchFamily="34" charset="-128"/>
                <a:cs typeface="Arial" pitchFamily="34" charset="0"/>
              </a:rPr>
              <a:t>Georg Mayer</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da-DK" altLang="ja-JP" sz="1800" dirty="0">
                <a:latin typeface="Arial" pitchFamily="34" charset="0"/>
                <a:ea typeface="Arial Unicode MS" pitchFamily="34" charset="-128"/>
                <a:cs typeface="Arial" pitchFamily="34" charset="0"/>
              </a:rPr>
              <a:t>(Huawei / CCSA)</a:t>
            </a:r>
            <a:endParaRPr lang="en-GB" altLang="ja-JP" sz="1800" dirty="0">
              <a:latin typeface="Arial" pitchFamily="34" charset="0"/>
              <a:ea typeface="Arial Unicode MS" pitchFamily="34" charset="-128"/>
              <a:cs typeface="Arial" pitchFamily="34" charset="0"/>
            </a:endParaRPr>
          </a:p>
          <a:p>
            <a:pPr marL="742950" lvl="1" indent="-285750" eaLnBrk="1" hangingPunct="1">
              <a:spcBef>
                <a:spcPct val="20000"/>
              </a:spcBef>
              <a:buClr>
                <a:srgbClr val="C00000"/>
              </a:buClr>
              <a:buFont typeface="Arial" charset="0"/>
              <a:buChar char="•"/>
            </a:pPr>
            <a:r>
              <a:rPr lang="en-US" altLang="ja-JP" sz="1800" dirty="0">
                <a:latin typeface="Arial" pitchFamily="34" charset="0"/>
                <a:ea typeface="Arial Unicode MS" pitchFamily="34" charset="-128"/>
                <a:cs typeface="Arial" pitchFamily="34" charset="0"/>
              </a:rPr>
              <a:t>Vice chairs:</a:t>
            </a:r>
            <a:endParaRPr lang="en-GB" altLang="ja-JP" sz="1800" dirty="0">
              <a:latin typeface="Arial" pitchFamily="34" charset="0"/>
              <a:ea typeface="Arial Unicode MS" pitchFamily="34" charset="-128"/>
              <a:cs typeface="Arial" pitchFamily="34" charset="0"/>
            </a:endParaRPr>
          </a:p>
          <a:p>
            <a:pPr marL="1143000" lvl="2" indent="-228600" eaLnBrk="1" hangingPunct="1">
              <a:spcBef>
                <a:spcPct val="20000"/>
              </a:spcBef>
              <a:buFont typeface="Arial" charset="0"/>
              <a:buChar char="•"/>
            </a:pPr>
            <a:r>
              <a:rPr lang="fr-FR" sz="1800" dirty="0">
                <a:solidFill>
                  <a:srgbClr val="0000FF"/>
                </a:solidFill>
              </a:rPr>
              <a:t>Behrouz Aghili</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en-GB" altLang="ja-JP" sz="1400" dirty="0" smtClean="0">
                <a:latin typeface="Arial" pitchFamily="34" charset="0"/>
                <a:ea typeface="Arial Unicode MS" pitchFamily="34" charset="-128"/>
                <a:cs typeface="Arial" pitchFamily="34" charset="0"/>
              </a:rPr>
              <a:t>(</a:t>
            </a:r>
            <a:r>
              <a:rPr lang="en-GB" altLang="ja-JP" sz="1400" dirty="0" err="1" smtClean="0">
                <a:latin typeface="Arial" pitchFamily="34" charset="0"/>
                <a:ea typeface="Arial Unicode MS" pitchFamily="34" charset="-128"/>
                <a:cs typeface="Arial" pitchFamily="34" charset="0"/>
              </a:rPr>
              <a:t>InterDigital</a:t>
            </a:r>
            <a:r>
              <a:rPr lang="en-GB" altLang="ja-JP" sz="1400" dirty="0" smtClean="0">
                <a:latin typeface="Arial" pitchFamily="34" charset="0"/>
                <a:ea typeface="Arial Unicode MS" pitchFamily="34" charset="-128"/>
                <a:cs typeface="Arial" pitchFamily="34" charset="0"/>
              </a:rPr>
              <a:t> </a:t>
            </a:r>
            <a:r>
              <a:rPr lang="en-GB" altLang="ja-JP" sz="1400" dirty="0">
                <a:latin typeface="Arial" pitchFamily="34" charset="0"/>
                <a:ea typeface="Arial Unicode MS" pitchFamily="34" charset="-128"/>
                <a:cs typeface="Arial" pitchFamily="34" charset="0"/>
              </a:rPr>
              <a:t>/ ATIS)</a:t>
            </a:r>
          </a:p>
          <a:p>
            <a:pPr marL="1143000" lvl="2" indent="-228600" eaLnBrk="1" hangingPunct="1">
              <a:spcBef>
                <a:spcPct val="20000"/>
              </a:spcBef>
              <a:buFont typeface="Arial" charset="0"/>
              <a:buChar char="•"/>
            </a:pPr>
            <a:r>
              <a:rPr lang="en-GB" altLang="ja-JP" sz="1800" dirty="0">
                <a:solidFill>
                  <a:srgbClr val="3399FF"/>
                </a:solidFill>
                <a:latin typeface="Arial" pitchFamily="34" charset="0"/>
                <a:ea typeface="Arial Unicode MS" pitchFamily="34" charset="-128"/>
                <a:cs typeface="Arial" pitchFamily="34" charset="0"/>
              </a:rPr>
              <a:t>Atsushi </a:t>
            </a:r>
            <a:r>
              <a:rPr lang="en-GB" altLang="ja-JP" sz="1800" dirty="0" err="1">
                <a:solidFill>
                  <a:srgbClr val="3399FF"/>
                </a:solidFill>
                <a:latin typeface="Arial" pitchFamily="34" charset="0"/>
                <a:ea typeface="Arial Unicode MS" pitchFamily="34" charset="-128"/>
                <a:cs typeface="Arial" pitchFamily="34" charset="0"/>
              </a:rPr>
              <a:t>Minokuchi</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en-GB" altLang="ja-JP" sz="1400" dirty="0">
                <a:latin typeface="Arial" pitchFamily="34" charset="0"/>
                <a:ea typeface="Arial Unicode MS" pitchFamily="34" charset="-128"/>
                <a:cs typeface="Arial" pitchFamily="34" charset="0"/>
              </a:rPr>
              <a:t>(NTT </a:t>
            </a:r>
            <a:r>
              <a:rPr lang="en-US" altLang="ja-JP" sz="1400" dirty="0">
                <a:latin typeface="Arial" pitchFamily="34" charset="0"/>
                <a:ea typeface="Arial Unicode MS" pitchFamily="34" charset="-128"/>
                <a:cs typeface="Arial" pitchFamily="34" charset="0"/>
              </a:rPr>
              <a:t>DOCOMO</a:t>
            </a:r>
            <a:r>
              <a:rPr lang="en-GB" altLang="ja-JP" sz="1400" dirty="0">
                <a:latin typeface="Arial" pitchFamily="34" charset="0"/>
                <a:ea typeface="Arial Unicode MS" pitchFamily="34" charset="-128"/>
                <a:cs typeface="Arial" pitchFamily="34" charset="0"/>
              </a:rPr>
              <a:t> / TTC)</a:t>
            </a:r>
          </a:p>
          <a:p>
            <a:pPr marL="1143000" lvl="2" indent="-228600" eaLnBrk="1" hangingPunct="1">
              <a:spcBef>
                <a:spcPct val="20000"/>
              </a:spcBef>
              <a:buFont typeface="Arial" charset="0"/>
              <a:buChar char="•"/>
            </a:pPr>
            <a:r>
              <a:rPr lang="en-GB" altLang="ja-JP" sz="1800" dirty="0" smtClean="0">
                <a:solidFill>
                  <a:srgbClr val="0000FF"/>
                </a:solidFill>
                <a:latin typeface="Arial" pitchFamily="34" charset="0"/>
                <a:ea typeface="Arial Unicode MS" pitchFamily="34" charset="-128"/>
                <a:cs typeface="Arial" pitchFamily="34" charset="0"/>
              </a:rPr>
              <a:t>Johannes </a:t>
            </a:r>
            <a:r>
              <a:rPr lang="en-GB" altLang="ja-JP" sz="1800" dirty="0" err="1">
                <a:solidFill>
                  <a:srgbClr val="0000FF"/>
                </a:solidFill>
                <a:latin typeface="Arial" pitchFamily="34" charset="0"/>
                <a:ea typeface="Arial Unicode MS" pitchFamily="34" charset="-128"/>
                <a:cs typeface="Arial" pitchFamily="34" charset="0"/>
              </a:rPr>
              <a:t>Achter</a:t>
            </a:r>
            <a:r>
              <a:rPr lang="en-GB" altLang="ja-JP" sz="1800" dirty="0">
                <a:solidFill>
                  <a:srgbClr val="0000FF"/>
                </a:solidFill>
                <a:latin typeface="Arial" pitchFamily="34" charset="0"/>
                <a:ea typeface="Arial Unicode MS" pitchFamily="34" charset="-128"/>
                <a:cs typeface="Arial" pitchFamily="34" charset="0"/>
              </a:rPr>
              <a:t/>
            </a:r>
            <a:br>
              <a:rPr lang="en-GB" altLang="ja-JP" sz="1800" dirty="0">
                <a:solidFill>
                  <a:srgbClr val="0000FF"/>
                </a:solidFill>
                <a:latin typeface="Arial" pitchFamily="34" charset="0"/>
                <a:ea typeface="Arial Unicode MS" pitchFamily="34" charset="-128"/>
                <a:cs typeface="Arial" pitchFamily="34" charset="0"/>
              </a:rPr>
            </a:br>
            <a:r>
              <a:rPr lang="en-GB" altLang="ja-JP" sz="1400" dirty="0" smtClean="0">
                <a:latin typeface="Arial" pitchFamily="34" charset="0"/>
                <a:ea typeface="Arial Unicode MS" pitchFamily="34" charset="-128"/>
                <a:cs typeface="Arial" pitchFamily="34" charset="0"/>
              </a:rPr>
              <a:t>(</a:t>
            </a:r>
            <a:r>
              <a:rPr lang="fr-FR" sz="1400" dirty="0"/>
              <a:t>Deutsche Telekom</a:t>
            </a:r>
            <a:r>
              <a:rPr lang="en-GB" altLang="ja-JP" sz="1400" dirty="0" smtClean="0">
                <a:latin typeface="Arial" pitchFamily="34" charset="0"/>
                <a:ea typeface="Arial Unicode MS" pitchFamily="34" charset="-128"/>
                <a:cs typeface="Arial" pitchFamily="34" charset="0"/>
              </a:rPr>
              <a:t>/ </a:t>
            </a:r>
            <a:r>
              <a:rPr lang="en-GB" altLang="ja-JP" sz="1400" dirty="0">
                <a:latin typeface="Arial" pitchFamily="34" charset="0"/>
                <a:ea typeface="Arial Unicode MS" pitchFamily="34" charset="-128"/>
                <a:cs typeface="Arial" pitchFamily="34" charset="0"/>
              </a:rPr>
              <a:t>ETSI)</a:t>
            </a:r>
          </a:p>
          <a:p>
            <a:pPr marL="742950" lvl="1" indent="-285750" eaLnBrk="1" hangingPunct="1">
              <a:spcBef>
                <a:spcPct val="20000"/>
              </a:spcBef>
              <a:buClr>
                <a:srgbClr val="C00000"/>
              </a:buClr>
              <a:buFont typeface="Arial" charset="0"/>
              <a:buChar char="•"/>
            </a:pPr>
            <a:r>
              <a:rPr lang="en-GB" altLang="ja-JP" sz="1800" dirty="0">
                <a:latin typeface="Arial" pitchFamily="34" charset="0"/>
                <a:ea typeface="Arial Unicode MS" pitchFamily="34" charset="-128"/>
                <a:cs typeface="Arial" pitchFamily="34" charset="0"/>
              </a:rPr>
              <a:t>MCC support:</a:t>
            </a:r>
          </a:p>
          <a:p>
            <a:pPr marL="1143000" lvl="2" indent="-228600" eaLnBrk="1" hangingPunct="1">
              <a:spcBef>
                <a:spcPct val="20000"/>
              </a:spcBef>
              <a:buFont typeface="Arial" charset="0"/>
              <a:buChar char="•"/>
            </a:pPr>
            <a:r>
              <a:rPr lang="en-GB" altLang="ja-JP" sz="1600" dirty="0">
                <a:latin typeface="Arial" pitchFamily="34" charset="0"/>
                <a:ea typeface="Arial Unicode MS" pitchFamily="34" charset="-128"/>
                <a:cs typeface="Arial" pitchFamily="34" charset="0"/>
              </a:rPr>
              <a:t>Kimmo Kymalainen</a:t>
            </a:r>
          </a:p>
        </p:txBody>
      </p:sp>
      <p:sp>
        <p:nvSpPr>
          <p:cNvPr id="5125" name="Content Placeholder 2"/>
          <p:cNvSpPr txBox="1">
            <a:spLocks/>
          </p:cNvSpPr>
          <p:nvPr/>
        </p:nvSpPr>
        <p:spPr bwMode="auto">
          <a:xfrm>
            <a:off x="117475" y="5707063"/>
            <a:ext cx="4529138" cy="985837"/>
          </a:xfrm>
          <a:prstGeom prst="rect">
            <a:avLst/>
          </a:prstGeom>
          <a:noFill/>
          <a:ln w="9525">
            <a:noFill/>
            <a:miter lim="800000"/>
            <a:headEnd/>
            <a:tailEnd/>
          </a:ln>
        </p:spPr>
        <p:txBody>
          <a:bodyPr/>
          <a:lstStyle/>
          <a:p>
            <a:pPr marL="342900" indent="-342900">
              <a:lnSpc>
                <a:spcPct val="90000"/>
              </a:lnSpc>
            </a:pPr>
            <a:r>
              <a:rPr lang="fi-FI" altLang="ja-JP" dirty="0">
                <a:ea typeface="MS PGothic" pitchFamily="34" charset="-128"/>
                <a:cs typeface="Arial" charset="0"/>
              </a:rPr>
              <a:t>Legend</a:t>
            </a:r>
            <a:br>
              <a:rPr lang="fi-FI" altLang="ja-JP" dirty="0">
                <a:ea typeface="MS PGothic" pitchFamily="34" charset="-128"/>
                <a:cs typeface="Arial" charset="0"/>
              </a:rPr>
            </a:br>
            <a:r>
              <a:rPr lang="fi-FI" altLang="ja-JP" dirty="0">
                <a:solidFill>
                  <a:srgbClr val="0000FF"/>
                </a:solidFill>
                <a:ea typeface="MS PGothic" pitchFamily="34" charset="-128"/>
                <a:cs typeface="Arial" charset="0"/>
              </a:rPr>
              <a:t>Blue</a:t>
            </a:r>
            <a:r>
              <a:rPr lang="fi-FI" altLang="ja-JP" dirty="0">
                <a:ea typeface="MS PGothic" pitchFamily="34" charset="-128"/>
                <a:cs typeface="Arial" charset="0"/>
              </a:rPr>
              <a:t> –  elected since previous plenary</a:t>
            </a:r>
          </a:p>
          <a:p>
            <a:pPr marL="342900" indent="-342900">
              <a:lnSpc>
                <a:spcPct val="90000"/>
              </a:lnSpc>
            </a:pPr>
            <a:r>
              <a:rPr lang="fi-FI" altLang="ja-JP" dirty="0">
                <a:ea typeface="MS PGothic" pitchFamily="34" charset="-128"/>
                <a:cs typeface="Arial" charset="0"/>
              </a:rPr>
              <a:t>	</a:t>
            </a:r>
            <a:r>
              <a:rPr lang="fi-FI" altLang="ja-JP" dirty="0">
                <a:solidFill>
                  <a:srgbClr val="3399FF"/>
                </a:solidFill>
                <a:ea typeface="MS PGothic" pitchFamily="34" charset="-128"/>
                <a:cs typeface="Arial" charset="0"/>
              </a:rPr>
              <a:t>Blue</a:t>
            </a:r>
            <a:r>
              <a:rPr lang="fi-FI" altLang="ja-JP" dirty="0">
                <a:ea typeface="MS PGothic" pitchFamily="34" charset="-128"/>
                <a:cs typeface="Arial" charset="0"/>
              </a:rPr>
              <a:t> –  re-elected since previous plenary </a:t>
            </a:r>
            <a:br>
              <a:rPr lang="fi-FI" altLang="ja-JP" dirty="0">
                <a:ea typeface="MS PGothic" pitchFamily="34" charset="-128"/>
                <a:cs typeface="Arial" charset="0"/>
              </a:rPr>
            </a:br>
            <a:r>
              <a:rPr lang="fi-FI" altLang="ja-JP" dirty="0">
                <a:solidFill>
                  <a:srgbClr val="FF3300"/>
                </a:solidFill>
                <a:ea typeface="MS PGothic" pitchFamily="34" charset="-128"/>
                <a:cs typeface="Arial" charset="0"/>
              </a:rPr>
              <a:t>Red</a:t>
            </a:r>
            <a:r>
              <a:rPr lang="fi-FI" altLang="ja-JP" dirty="0">
                <a:ea typeface="MS PGothic" pitchFamily="34" charset="-128"/>
                <a:cs typeface="Arial" charset="0"/>
              </a:rPr>
              <a:t> –   for election in coming plenary period</a:t>
            </a:r>
            <a:endParaRPr lang="da-DK" altLang="ja-JP" dirty="0">
              <a:ea typeface="MS PGothic" pitchFamily="34" charset="-128"/>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457200" y="274638"/>
            <a:ext cx="6834188" cy="1143000"/>
          </a:xfrm>
          <a:prstGeom prst="rect">
            <a:avLst/>
          </a:prstGeom>
          <a:noFill/>
          <a:ln w="9525">
            <a:noFill/>
            <a:miter lim="800000"/>
            <a:headEnd/>
            <a:tailEnd/>
          </a:ln>
        </p:spPr>
        <p:txBody>
          <a:bodyPr anchor="ctr"/>
          <a:lstStyle/>
          <a:p>
            <a:pPr algn="ctr" eaLnBrk="1" hangingPunct="1"/>
            <a:r>
              <a:rPr lang="en-US" altLang="en-US" sz="3200" dirty="0">
                <a:solidFill>
                  <a:srgbClr val="FF0000"/>
                </a:solidFill>
                <a:cs typeface="Arial" charset="0"/>
              </a:rPr>
              <a:t>TSG </a:t>
            </a:r>
            <a:r>
              <a:rPr lang="en-US" altLang="en-US" sz="3200" dirty="0" smtClean="0">
                <a:solidFill>
                  <a:srgbClr val="FF0000"/>
                </a:solidFill>
                <a:cs typeface="Arial" charset="0"/>
              </a:rPr>
              <a:t>CT#75 </a:t>
            </a:r>
            <a:r>
              <a:rPr lang="en-US" altLang="en-US" sz="3200" dirty="0">
                <a:solidFill>
                  <a:srgbClr val="FF0000"/>
                </a:solidFill>
                <a:cs typeface="Arial" charset="0"/>
              </a:rPr>
              <a:t>Statistics</a:t>
            </a:r>
          </a:p>
        </p:txBody>
      </p:sp>
      <p:sp>
        <p:nvSpPr>
          <p:cNvPr id="6147" name="Rectangle 3"/>
          <p:cNvSpPr>
            <a:spLocks noChangeArrowheads="1"/>
          </p:cNvSpPr>
          <p:nvPr/>
        </p:nvSpPr>
        <p:spPr bwMode="auto">
          <a:xfrm>
            <a:off x="258763" y="1160463"/>
            <a:ext cx="8534400" cy="5338762"/>
          </a:xfrm>
          <a:prstGeom prst="rect">
            <a:avLst/>
          </a:prstGeom>
          <a:noFill/>
          <a:ln w="9525">
            <a:noFill/>
            <a:miter lim="800000"/>
            <a:headEnd/>
            <a:tailEnd/>
          </a:ln>
        </p:spPr>
        <p:txBody>
          <a:bodyPr/>
          <a:lstStyle/>
          <a:p>
            <a:pPr marL="343080" indent="-342720">
              <a:lnSpc>
                <a:spcPct val="90000"/>
              </a:lnSpc>
              <a:buBlip>
                <a:blip r:embed="rId2"/>
              </a:buBlip>
            </a:pPr>
            <a:r>
              <a:rPr lang="en-US" altLang="en-US" sz="2800" dirty="0" smtClean="0">
                <a:cs typeface="Arial" charset="0"/>
              </a:rPr>
              <a:t> </a:t>
            </a:r>
            <a:r>
              <a:rPr lang="en-US" sz="2800" spc="-1" dirty="0">
                <a:solidFill>
                  <a:srgbClr val="000000"/>
                </a:solidFill>
                <a:uFill>
                  <a:solidFill>
                    <a:srgbClr val="FFFFFF"/>
                  </a:solidFill>
                </a:uFill>
                <a:latin typeface="Arial"/>
              </a:rPr>
              <a:t>TSG CT #</a:t>
            </a:r>
            <a:r>
              <a:rPr lang="en-US" sz="2800" spc="-1" dirty="0">
                <a:solidFill>
                  <a:srgbClr val="000000"/>
                </a:solidFill>
                <a:uFill>
                  <a:solidFill>
                    <a:srgbClr val="FFFFFF"/>
                  </a:solidFill>
                </a:uFill>
                <a:latin typeface="Arial"/>
                <a:ea typeface="MS PGothic"/>
              </a:rPr>
              <a:t>75 statistics:</a:t>
            </a:r>
            <a:endParaRPr lang="en-US" sz="1800"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515 Change Requests approved (including Cat “A”)</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277 from WG1</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63   from WG3</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152 from WG4</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023 from WG6
</a:t>
            </a:r>
            <a:r>
              <a:rPr lang="en-US" sz="1200" spc="-1" dirty="0">
                <a:solidFill>
                  <a:srgbClr val="000000"/>
                </a:solidFill>
                <a:uFill>
                  <a:solidFill>
                    <a:srgbClr val="FFFFFF"/>
                  </a:solidFill>
                </a:uFill>
                <a:latin typeface="Arial"/>
                <a:ea typeface="MS PGothic"/>
              </a:rPr>
              <a:t> </a:t>
            </a:r>
            <a:endParaRPr lang="en-US" sz="1800"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Rel-14 Work Items / Study Items approved</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8 revised - Work Items / Study items</a:t>
            </a:r>
            <a:endParaRPr lang="en-US" sz="1800"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Rel-15 Work Items / Study Items approved</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3 new- Work Items / Study items</a:t>
            </a:r>
            <a:endParaRPr lang="en-US" sz="1800"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4 Rel-14 TS/TR for information and approval</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4 for information</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9 for approval</a:t>
            </a:r>
            <a:endParaRPr lang="en-US" sz="1800"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172 Registered participants / 134 Attending participants (based on registration) </a:t>
            </a:r>
            <a:endParaRPr lang="en-US" sz="1800"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 65 Participants Attending</a:t>
            </a:r>
            <a:endParaRPr lang="en-US" sz="1800"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Exception sheets 1/3
(31 CT Exceptions)</a:t>
            </a:r>
            <a:endParaRPr lang="en-US" sz="1000" b="0" strike="noStrike" spc="-1">
              <a:solidFill>
                <a:srgbClr val="000000"/>
              </a:solidFill>
              <a:uFill>
                <a:solidFill>
                  <a:srgbClr val="FFFFFF"/>
                </a:solidFill>
              </a:uFill>
              <a:latin typeface="Arial"/>
            </a:endParaRPr>
          </a:p>
        </p:txBody>
      </p:sp>
      <p:sp>
        <p:nvSpPr>
          <p:cNvPr id="174"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75"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76"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77"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78"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79"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0"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1"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82"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graphicFrame>
        <p:nvGraphicFramePr>
          <p:cNvPr id="183" name="Table 11"/>
          <p:cNvGraphicFramePr/>
          <p:nvPr/>
        </p:nvGraphicFramePr>
        <p:xfrm>
          <a:off x="860400" y="1417680"/>
          <a:ext cx="7570440" cy="4625280"/>
        </p:xfrm>
        <a:graphic>
          <a:graphicData uri="http://schemas.openxmlformats.org/drawingml/2006/table">
            <a:tbl>
              <a:tblPr/>
              <a:tblGrid>
                <a:gridCol w="1067040"/>
                <a:gridCol w="5577120"/>
                <a:gridCol w="926280"/>
              </a:tblGrid>
              <a:tr h="37836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426600">
                <a:tc>
                  <a:txBody>
                    <a:bodyPr/>
                    <a:lstStyle/>
                    <a:p>
                      <a:pPr>
                        <a:lnSpc>
                          <a:spcPct val="100000"/>
                        </a:lnSpc>
                      </a:pPr>
                      <a:r>
                        <a:rPr lang="en-US" sz="1200" b="1" strike="noStrike" spc="-1">
                          <a:solidFill>
                            <a:srgbClr val="FFFFFF"/>
                          </a:solidFill>
                          <a:uFill>
                            <a:solidFill>
                              <a:srgbClr val="FFFFFF"/>
                            </a:solidFill>
                          </a:uFill>
                          <a:latin typeface="Arial"/>
                        </a:rPr>
                        <a:t>CP-170018</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CT aspects of Group based enhancements in the network capability exposure functions (GENCEF)</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CP-170019</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Support of EAP Re-authentication Protocol for WLAN Interworking</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CP-170020</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IMS Signalling Activated Trace</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426600">
                <a:tc>
                  <a:txBody>
                    <a:bodyPr/>
                    <a:lstStyle/>
                    <a:p>
                      <a:pPr>
                        <a:lnSpc>
                          <a:spcPct val="100000"/>
                        </a:lnSpc>
                      </a:pPr>
                      <a:r>
                        <a:rPr lang="en-US" sz="1200" b="1" strike="noStrike" spc="-1">
                          <a:solidFill>
                            <a:srgbClr val="FFFFFF"/>
                          </a:solidFill>
                          <a:uFill>
                            <a:solidFill>
                              <a:srgbClr val="FFFFFF"/>
                            </a:solidFill>
                          </a:uFill>
                          <a:latin typeface="Arial"/>
                        </a:rPr>
                        <a:t>CP-170021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CT aspects of CT aspects of Control and User Plane Separation of EPC nodes</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CP-170088</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SDCI-CT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CP-170089</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on REAS_EXT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CP-170242</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MCImp-eMCPTT-CT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CP-170243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MCImp-MCDATA-CT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680">
                <a:tc>
                  <a:txBody>
                    <a:bodyPr/>
                    <a:lstStyle/>
                    <a:p>
                      <a:pPr>
                        <a:lnSpc>
                          <a:spcPct val="100000"/>
                        </a:lnSpc>
                      </a:pPr>
                      <a:r>
                        <a:rPr lang="en-US" sz="1200" b="1" strike="noStrike" spc="-1" dirty="0">
                          <a:solidFill>
                            <a:srgbClr val="FFFFFF"/>
                          </a:solidFill>
                          <a:uFill>
                            <a:solidFill>
                              <a:srgbClr val="FFFFFF"/>
                            </a:solidFill>
                          </a:uFill>
                          <a:latin typeface="Arial"/>
                        </a:rPr>
                        <a:t>CP-170225</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MCImp-MCVIDEO-CT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CP-170093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PWDIMS-CT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CP-170094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V2X-CT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dirty="0">
                          <a:solidFill>
                            <a:srgbClr val="000000"/>
                          </a:solidFill>
                          <a:uFill>
                            <a:solidFill>
                              <a:srgbClr val="FFFFFF"/>
                            </a:solidFill>
                          </a:uFill>
                          <a:latin typeface="Arial"/>
                        </a:rPr>
                        <a:t>CT3</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bl>
          </a:graphicData>
        </a:graphic>
      </p:graphicFrame>
      <p:sp>
        <p:nvSpPr>
          <p:cNvPr id="1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5</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062094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Exception sheets 2/3</a:t>
            </a:r>
            <a:endParaRPr lang="en-US" sz="1000" b="0" strike="noStrike" spc="-1">
              <a:solidFill>
                <a:srgbClr val="000000"/>
              </a:solidFill>
              <a:uFill>
                <a:solidFill>
                  <a:srgbClr val="FFFFFF"/>
                </a:solidFill>
              </a:uFill>
              <a:latin typeface="Arial"/>
            </a:endParaRPr>
          </a:p>
        </p:txBody>
      </p:sp>
      <p:sp>
        <p:nvSpPr>
          <p:cNvPr id="185"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6"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7"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8"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9"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0"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1"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2"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93"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graphicFrame>
        <p:nvGraphicFramePr>
          <p:cNvPr id="194" name="Table 11"/>
          <p:cNvGraphicFramePr/>
          <p:nvPr/>
        </p:nvGraphicFramePr>
        <p:xfrm>
          <a:off x="825480" y="1407960"/>
          <a:ext cx="7571880" cy="4114800"/>
        </p:xfrm>
        <a:graphic>
          <a:graphicData uri="http://schemas.openxmlformats.org/drawingml/2006/table">
            <a:tbl>
              <a:tblPr/>
              <a:tblGrid>
                <a:gridCol w="1067400"/>
                <a:gridCol w="5578200"/>
                <a:gridCol w="926280"/>
              </a:tblGrid>
              <a:tr h="37836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CP-170095</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CH14-DCCII-CT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CP-170096</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AE_enTV-CT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CP-170097</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dirty="0">
                          <a:solidFill>
                            <a:srgbClr val="000000"/>
                          </a:solidFill>
                          <a:uFill>
                            <a:solidFill>
                              <a:srgbClr val="FFFFFF"/>
                            </a:solidFill>
                          </a:uFill>
                          <a:latin typeface="Arial"/>
                        </a:rPr>
                        <a:t>WI Exception sheet for PS_DATA_OFF-CT</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CP-170098</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ISAT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CP-170143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Work Item Exception for MCPTT Enhancements</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CP-170145</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Work Item Exception for MCData</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CP-170147</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CT1 Work Item Exception for PS_DATA_OFF-CT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CP-170226</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Work Item Exception for CIoT-Ext-CT for 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CP-170149</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Work Item Exception for AE_enTV-CT for 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6560">
                <a:tc>
                  <a:txBody>
                    <a:bodyPr/>
                    <a:lstStyle/>
                    <a:p>
                      <a:pPr algn="ctr">
                        <a:lnSpc>
                          <a:spcPct val="100000"/>
                        </a:lnSpc>
                      </a:pPr>
                      <a:r>
                        <a:rPr lang="en-US" sz="1200" b="1" strike="noStrike" spc="-1">
                          <a:solidFill>
                            <a:srgbClr val="FFFFFF"/>
                          </a:solidFill>
                          <a:uFill>
                            <a:solidFill>
                              <a:srgbClr val="FFFFFF"/>
                            </a:solidFill>
                          </a:uFill>
                          <a:latin typeface="Arial"/>
                        </a:rPr>
                        <a:t>CP-170150</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Work Item Exception for REAS_EXT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dirty="0">
                          <a:solidFill>
                            <a:srgbClr val="000000"/>
                          </a:solidFill>
                          <a:uFill>
                            <a:solidFill>
                              <a:srgbClr val="FFFFFF"/>
                            </a:solidFill>
                          </a:uFill>
                          <a:latin typeface="Arial"/>
                        </a:rPr>
                        <a:t>CT1</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bl>
          </a:graphicData>
        </a:graphic>
      </p:graphicFrame>
      <p:sp>
        <p:nvSpPr>
          <p:cNvPr id="1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6</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462101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Exception sheets 3/3</a:t>
            </a:r>
            <a:endParaRPr lang="en-US" sz="1000" b="0" strike="noStrike" spc="-1">
              <a:solidFill>
                <a:srgbClr val="000000"/>
              </a:solidFill>
              <a:uFill>
                <a:solidFill>
                  <a:srgbClr val="FFFFFF"/>
                </a:solidFill>
              </a:uFill>
              <a:latin typeface="Arial"/>
            </a:endParaRPr>
          </a:p>
        </p:txBody>
      </p:sp>
      <p:sp>
        <p:nvSpPr>
          <p:cNvPr id="19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3"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204"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graphicFrame>
        <p:nvGraphicFramePr>
          <p:cNvPr id="205" name="Table 11"/>
          <p:cNvGraphicFramePr/>
          <p:nvPr/>
        </p:nvGraphicFramePr>
        <p:xfrm>
          <a:off x="826920" y="1319040"/>
          <a:ext cx="7570440" cy="5041800"/>
        </p:xfrm>
        <a:graphic>
          <a:graphicData uri="http://schemas.openxmlformats.org/drawingml/2006/table">
            <a:tbl>
              <a:tblPr/>
              <a:tblGrid>
                <a:gridCol w="1067040"/>
                <a:gridCol w="5577120"/>
                <a:gridCol w="926280"/>
              </a:tblGrid>
              <a:tr h="378360">
                <a:tc>
                  <a:txBody>
                    <a:bodyPr/>
                    <a:lstStyle/>
                    <a:p>
                      <a:pPr algn="ctr">
                        <a:lnSpc>
                          <a:spcPct val="107000"/>
                        </a:lnSpc>
                      </a:pPr>
                      <a:r>
                        <a:rPr lang="en-US" sz="1600" b="1" strike="noStrike" spc="-1">
                          <a:solidFill>
                            <a:srgbClr val="FFFFFF"/>
                          </a:solidFill>
                          <a:uFill>
                            <a:solidFill>
                              <a:srgbClr val="FFFFFF"/>
                            </a:solidFill>
                          </a:uFill>
                          <a:latin typeface="Calibri"/>
                          <a:ea typeface="Calibri"/>
                        </a:rPr>
                        <a:t>TDOC</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TITLE</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WG</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CP-170151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Work Item Exception for CH14-DCCII-CT</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426600">
                <a:tc>
                  <a:txBody>
                    <a:bodyPr/>
                    <a:lstStyle/>
                    <a:p>
                      <a:pPr algn="ctr">
                        <a:lnSpc>
                          <a:spcPct val="100000"/>
                        </a:lnSpc>
                      </a:pPr>
                      <a:r>
                        <a:rPr lang="en-US" sz="1400" b="1" strike="noStrike" spc="-1">
                          <a:solidFill>
                            <a:srgbClr val="FFFFFF"/>
                          </a:solidFill>
                          <a:uFill>
                            <a:solidFill>
                              <a:srgbClr val="FFFFFF"/>
                            </a:solidFill>
                          </a:uFill>
                          <a:latin typeface="Arial"/>
                        </a:rPr>
                        <a:t>CP-170152</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Work Item Exception for Support of EAP Re-authentication Protocol for WLAN Interworking</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CP-170153</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Work Item Exception for ISAT</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CP-170161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Work Item Exception for MCVideo</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CP-170162</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Work plan for MCVideo</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CP-170211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Exception sheet for IOC_UE_conf</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CT6</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CP-170215</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CT1 Work Item Exception for SEW2-CT</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CP-170228</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Work Item Exception for CIoT-Ext-CT for CT4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428760">
                <a:tc>
                  <a:txBody>
                    <a:bodyPr/>
                    <a:lstStyle/>
                    <a:p>
                      <a:pPr algn="ctr">
                        <a:lnSpc>
                          <a:spcPct val="100000"/>
                        </a:lnSpc>
                      </a:pPr>
                      <a:r>
                        <a:rPr lang="en-US" sz="1400" b="1" strike="noStrike" spc="-1">
                          <a:solidFill>
                            <a:srgbClr val="FFFFFF"/>
                          </a:solidFill>
                          <a:uFill>
                            <a:solidFill>
                              <a:srgbClr val="FFFFFF"/>
                            </a:solidFill>
                          </a:uFill>
                          <a:latin typeface="Arial"/>
                        </a:rPr>
                        <a:t>CP-170229</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CT aspects of Enhancements to Multi-stream Multiparty Conferencing Media Handling</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bl>
          </a:graphicData>
        </a:graphic>
      </p:graphicFrame>
      <p:sp>
        <p:nvSpPr>
          <p:cNvPr id="1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7</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42622146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Approved revised Rel-14 WIs / SIs</a:t>
            </a:r>
            <a:endParaRPr lang="en-US" sz="1000" b="0" strike="noStrike" spc="-1">
              <a:solidFill>
                <a:srgbClr val="000000"/>
              </a:solidFill>
              <a:uFill>
                <a:solidFill>
                  <a:srgbClr val="FFFFFF"/>
                </a:solidFill>
              </a:uFill>
              <a:latin typeface="Arial"/>
            </a:endParaRPr>
          </a:p>
        </p:txBody>
      </p:sp>
      <p:sp>
        <p:nvSpPr>
          <p:cNvPr id="21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graphicFrame>
        <p:nvGraphicFramePr>
          <p:cNvPr id="225" name="Table 10"/>
          <p:cNvGraphicFramePr/>
          <p:nvPr/>
        </p:nvGraphicFramePr>
        <p:xfrm>
          <a:off x="817560" y="1170000"/>
          <a:ext cx="7705440" cy="5069740"/>
        </p:xfrm>
        <a:graphic>
          <a:graphicData uri="http://schemas.openxmlformats.org/drawingml/2006/table">
            <a:tbl>
              <a:tblPr/>
              <a:tblGrid>
                <a:gridCol w="1265040"/>
                <a:gridCol w="3316680"/>
                <a:gridCol w="638640"/>
                <a:gridCol w="1089720"/>
                <a:gridCol w="1395360"/>
              </a:tblGrid>
              <a:tr h="378360">
                <a:tc>
                  <a:txBody>
                    <a:bodyPr/>
                    <a:lstStyle/>
                    <a:p>
                      <a:pPr algn="ctr">
                        <a:lnSpc>
                          <a:spcPct val="107000"/>
                        </a:lnSpc>
                      </a:pPr>
                      <a:r>
                        <a:rPr lang="en-US" sz="1600" b="1" strike="noStrike" spc="-1">
                          <a:solidFill>
                            <a:srgbClr val="FFFFFF"/>
                          </a:solidFill>
                          <a:uFill>
                            <a:solidFill>
                              <a:srgbClr val="FFFFFF"/>
                            </a:solidFill>
                          </a:uFill>
                          <a:latin typeface="Calibri"/>
                          <a:ea typeface="Calibri"/>
                        </a:rPr>
                        <a:t>TDOC</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TITLE</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WG</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Revision of</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WI</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4564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CP-170175</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work item on Mission Critical Data – CT aspects</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nSpc>
                          <a:spcPct val="107000"/>
                        </a:lnSpc>
                      </a:pPr>
                      <a:r>
                        <a:rPr lang="en-US" sz="1400" b="0" strike="noStrike" spc="-1">
                          <a:solidFill>
                            <a:srgbClr val="000000"/>
                          </a:solidFill>
                          <a:uFill>
                            <a:solidFill>
                              <a:srgbClr val="FFFFFF"/>
                            </a:solidFill>
                          </a:uFill>
                          <a:latin typeface="Arial"/>
                        </a:rPr>
                        <a:t>CP-160826</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ctr">
                        <a:lnSpc>
                          <a:spcPct val="107000"/>
                        </a:lnSpc>
                      </a:pPr>
                      <a:r>
                        <a:rPr lang="en-US" sz="1400" b="0" strike="noStrike" spc="-1">
                          <a:solidFill>
                            <a:srgbClr val="000000"/>
                          </a:solidFill>
                          <a:uFill>
                            <a:solidFill>
                              <a:srgbClr val="FFFFFF"/>
                            </a:solidFill>
                          </a:uFill>
                          <a:latin typeface="Arial"/>
                        </a:rPr>
                        <a:t>MCImp-MCDATA-CT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4564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CP-170176</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work item on Mission Critical Video – CT aspects</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7000"/>
                        </a:lnSpc>
                      </a:pPr>
                      <a:r>
                        <a:rPr lang="en-US" sz="1400" b="0" strike="noStrike" spc="-1">
                          <a:solidFill>
                            <a:srgbClr val="000000"/>
                          </a:solidFill>
                          <a:uFill>
                            <a:solidFill>
                              <a:srgbClr val="FFFFFF"/>
                            </a:solidFill>
                          </a:uFill>
                          <a:latin typeface="Arial"/>
                        </a:rPr>
                        <a:t>CP-160827</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7000"/>
                        </a:lnSpc>
                      </a:pPr>
                      <a:r>
                        <a:rPr lang="en-US" sz="1400" b="0" strike="noStrike" spc="-1">
                          <a:solidFill>
                            <a:srgbClr val="000000"/>
                          </a:solidFill>
                          <a:uFill>
                            <a:solidFill>
                              <a:srgbClr val="FFFFFF"/>
                            </a:solidFill>
                          </a:uFill>
                          <a:latin typeface="Arial"/>
                        </a:rPr>
                        <a:t>MCImp-MCVIDEO-CT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4564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CP-170177</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work item on enhancements for Mission Critical Push To Talk</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7000"/>
                        </a:lnSpc>
                      </a:pPr>
                      <a:r>
                        <a:rPr lang="en-US" sz="1400" b="0" strike="noStrike" spc="-1">
                          <a:solidFill>
                            <a:srgbClr val="000000"/>
                          </a:solidFill>
                          <a:uFill>
                            <a:solidFill>
                              <a:srgbClr val="FFFFFF"/>
                            </a:solidFill>
                          </a:uFill>
                          <a:latin typeface="Arial"/>
                        </a:rPr>
                        <a:t>CP-160824</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7000"/>
                        </a:lnSpc>
                      </a:pPr>
                      <a:r>
                        <a:rPr lang="en-US" sz="1400" b="0" strike="noStrike" spc="-1">
                          <a:solidFill>
                            <a:srgbClr val="000000"/>
                          </a:solidFill>
                          <a:uFill>
                            <a:solidFill>
                              <a:srgbClr val="FFFFFF"/>
                            </a:solidFill>
                          </a:uFill>
                          <a:latin typeface="Arial"/>
                        </a:rPr>
                        <a:t>MCImp-eMCPTT-CT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4266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CP-170178</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WID on IMS signalling activated trace (ISAT)</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7000"/>
                        </a:lnSpc>
                      </a:pPr>
                      <a:r>
                        <a:rPr lang="en-US" sz="1400" b="0" strike="noStrike" spc="-1">
                          <a:solidFill>
                            <a:srgbClr val="000000"/>
                          </a:solidFill>
                          <a:uFill>
                            <a:solidFill>
                              <a:srgbClr val="FFFFFF"/>
                            </a:solidFill>
                          </a:uFill>
                          <a:latin typeface="Arial"/>
                        </a:rPr>
                        <a:t>CP-150091</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7000"/>
                        </a:lnSpc>
                      </a:pPr>
                      <a:r>
                        <a:rPr lang="en-US" sz="1400" b="0" strike="noStrike" spc="-1">
                          <a:solidFill>
                            <a:srgbClr val="000000"/>
                          </a:solidFill>
                          <a:uFill>
                            <a:solidFill>
                              <a:srgbClr val="FFFFFF"/>
                            </a:solidFill>
                          </a:uFill>
                          <a:latin typeface="Arial"/>
                        </a:rPr>
                        <a:t>ISAT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4266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CP-170179</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WID on CT aspects of V2X Services</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7000"/>
                        </a:lnSpc>
                      </a:pPr>
                      <a:r>
                        <a:rPr lang="en-US" sz="1400" b="0" strike="noStrike" spc="-1">
                          <a:solidFill>
                            <a:srgbClr val="000000"/>
                          </a:solidFill>
                          <a:uFill>
                            <a:solidFill>
                              <a:srgbClr val="FFFFFF"/>
                            </a:solidFill>
                          </a:uFill>
                          <a:latin typeface="Arial"/>
                        </a:rPr>
                        <a:t>CP-160584</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7000"/>
                        </a:lnSpc>
                      </a:pPr>
                      <a:r>
                        <a:rPr lang="en-US" sz="1400" b="0" strike="noStrike" spc="-1">
                          <a:solidFill>
                            <a:srgbClr val="000000"/>
                          </a:solidFill>
                          <a:uFill>
                            <a:solidFill>
                              <a:srgbClr val="FFFFFF"/>
                            </a:solidFill>
                          </a:uFill>
                          <a:latin typeface="Arial"/>
                        </a:rPr>
                        <a:t>V2X-CT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4564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CP-170180</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WID on CT aspects of PS data off function</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7000"/>
                        </a:lnSpc>
                      </a:pPr>
                      <a:r>
                        <a:rPr lang="en-US" sz="1400" b="0" strike="noStrike" spc="-1">
                          <a:solidFill>
                            <a:srgbClr val="000000"/>
                          </a:solidFill>
                          <a:uFill>
                            <a:solidFill>
                              <a:srgbClr val="FFFFFF"/>
                            </a:solidFill>
                          </a:uFill>
                          <a:latin typeface="Arial"/>
                        </a:rPr>
                        <a:t>CP-160702</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7000"/>
                        </a:lnSpc>
                      </a:pPr>
                      <a:r>
                        <a:rPr lang="en-US" sz="1400" b="0" strike="noStrike" spc="-1">
                          <a:solidFill>
                            <a:srgbClr val="000000"/>
                          </a:solidFill>
                          <a:uFill>
                            <a:solidFill>
                              <a:srgbClr val="FFFFFF"/>
                            </a:solidFill>
                          </a:uFill>
                          <a:latin typeface="Arial"/>
                        </a:rPr>
                        <a:t>PS_DATA_OFF-CT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6400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CP-170237</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Work Item for the core network aspects of extended Architecture support for CIoT</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7000"/>
                        </a:lnSpc>
                      </a:pPr>
                      <a:r>
                        <a:rPr lang="en-US" sz="1400" b="0" strike="noStrike" spc="-1">
                          <a:solidFill>
                            <a:srgbClr val="000000"/>
                          </a:solidFill>
                          <a:uFill>
                            <a:solidFill>
                              <a:srgbClr val="FFFFFF"/>
                            </a:solidFill>
                          </a:uFill>
                          <a:latin typeface="Arial"/>
                        </a:rPr>
                        <a:t>CP-160701</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7000"/>
                        </a:lnSpc>
                      </a:pPr>
                      <a:r>
                        <a:rPr lang="en-US" sz="1400" b="0" strike="noStrike" spc="-1">
                          <a:solidFill>
                            <a:srgbClr val="000000"/>
                          </a:solidFill>
                          <a:uFill>
                            <a:solidFill>
                              <a:srgbClr val="FFFFFF"/>
                            </a:solidFill>
                          </a:uFill>
                          <a:latin typeface="Arial"/>
                        </a:rPr>
                        <a:t>CIoT-Ext-CT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6408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CP-170244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WID on CT aspects of signalling reduction to enable light connection for LTE</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7000"/>
                        </a:lnSpc>
                      </a:pPr>
                      <a:r>
                        <a:rPr lang="en-US" sz="1400" b="0" strike="noStrike" spc="-1">
                          <a:solidFill>
                            <a:srgbClr val="000000"/>
                          </a:solidFill>
                          <a:uFill>
                            <a:solidFill>
                              <a:srgbClr val="FFFFFF"/>
                            </a:solidFill>
                          </a:uFill>
                          <a:latin typeface="Arial"/>
                        </a:rPr>
                        <a:t>CP-160703</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7000"/>
                        </a:lnSpc>
                      </a:pPr>
                      <a:r>
                        <a:rPr lang="en-US" sz="1400" b="0" strike="noStrike" spc="-1">
                          <a:solidFill>
                            <a:srgbClr val="000000"/>
                          </a:solidFill>
                          <a:uFill>
                            <a:solidFill>
                              <a:srgbClr val="FFFFFF"/>
                            </a:solidFill>
                          </a:uFill>
                          <a:latin typeface="Arial"/>
                        </a:rPr>
                        <a:t>LTE_LIGHT_CON-CT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bl>
          </a:graphicData>
        </a:graphic>
      </p:graphicFrame>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8</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076336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Approved New Rel-15 WIs / SIs</a:t>
            </a:r>
            <a:endParaRPr lang="en-US" sz="1000" b="0" strike="noStrike" spc="-1">
              <a:solidFill>
                <a:srgbClr val="000000"/>
              </a:solidFill>
              <a:uFill>
                <a:solidFill>
                  <a:srgbClr val="FFFFFF"/>
                </a:solidFill>
              </a:uFill>
              <a:latin typeface="Aria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graphicFrame>
        <p:nvGraphicFramePr>
          <p:cNvPr id="235" name="Table 10"/>
          <p:cNvGraphicFramePr/>
          <p:nvPr/>
        </p:nvGraphicFramePr>
        <p:xfrm>
          <a:off x="349200" y="1357200"/>
          <a:ext cx="8570520" cy="3145219"/>
        </p:xfrm>
        <a:graphic>
          <a:graphicData uri="http://schemas.openxmlformats.org/drawingml/2006/table">
            <a:tbl>
              <a:tblPr/>
              <a:tblGrid>
                <a:gridCol w="928800"/>
                <a:gridCol w="5376960"/>
                <a:gridCol w="1029240"/>
                <a:gridCol w="1235520"/>
              </a:tblGrid>
              <a:tr h="521640">
                <a:tc>
                  <a:txBody>
                    <a:bodyPr/>
                    <a:lstStyle/>
                    <a:p>
                      <a:pPr algn="ctr">
                        <a:lnSpc>
                          <a:spcPct val="107000"/>
                        </a:lnSpc>
                      </a:pPr>
                      <a:r>
                        <a:rPr lang="en-US" sz="1600" b="1" strike="noStrike" spc="-1">
                          <a:solidFill>
                            <a:srgbClr val="FFFFFF"/>
                          </a:solidFill>
                          <a:uFill>
                            <a:solidFill>
                              <a:srgbClr val="FFFFFF"/>
                            </a:solidFill>
                          </a:uFill>
                          <a:latin typeface="Calibri"/>
                          <a:ea typeface="Calibri"/>
                        </a:rPr>
                        <a:t>TDOC</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TITLE</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WG</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New Specs</a:t>
                      </a:r>
                      <a:endParaRPr lang="en-US" sz="1800" b="0" strike="noStrike" spc="-1">
                        <a:solidFill>
                          <a:srgbClr val="000000"/>
                        </a:solidFill>
                        <a:uFill>
                          <a:solidFill>
                            <a:srgbClr val="FFFFFF"/>
                          </a:solidFill>
                        </a:uFill>
                        <a:latin typeface="Arial"/>
                      </a:endParaRPr>
                    </a:p>
                    <a:p>
                      <a:pPr algn="ctr">
                        <a:lnSpc>
                          <a:spcPct val="107000"/>
                        </a:lnSpc>
                      </a:pP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43884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CP-170181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Protocol for reliable communication service between UE and SCEF</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ct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ctr">
                        <a:lnSpc>
                          <a:spcPct val="107000"/>
                        </a:lnSpc>
                      </a:pPr>
                      <a:r>
                        <a:rPr lang="en-US" sz="1600" b="1" strike="noStrike" spc="-1">
                          <a:solidFill>
                            <a:srgbClr val="000000"/>
                          </a:solidFill>
                          <a:uFill>
                            <a:solidFill>
                              <a:srgbClr val="FFFFFF"/>
                            </a:solidFill>
                          </a:uFill>
                          <a:latin typeface="Calibri"/>
                          <a:ea typeface="Calibri"/>
                        </a:rPr>
                        <a:t>24.250</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43884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CP-170247</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Technical requirement for a new secure platform for 3GPP application</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400" b="0" strike="noStrike" spc="-1">
                          <a:solidFill>
                            <a:srgbClr val="000000"/>
                          </a:solidFill>
                          <a:uFill>
                            <a:solidFill>
                              <a:srgbClr val="FFFFFF"/>
                            </a:solidFill>
                          </a:uFill>
                          <a:latin typeface="Arial"/>
                        </a:rPr>
                        <a:t>CT6</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7000"/>
                        </a:lnSpc>
                      </a:pPr>
                      <a:r>
                        <a:rPr lang="en-US" sz="1600" b="1" strike="noStrike" spc="-1">
                          <a:solidFill>
                            <a:srgbClr val="000000"/>
                          </a:solidFill>
                          <a:uFill>
                            <a:solidFill>
                              <a:srgbClr val="FFFFFF"/>
                            </a:solidFill>
                          </a:uFill>
                          <a:latin typeface="Calibri"/>
                          <a:ea typeface="Calibri"/>
                        </a:rPr>
                        <a:t>31.801</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12196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CP-170238</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endParaRPr lang="en-US" sz="1800" b="0" strike="noStrike" spc="-1">
                        <a:solidFill>
                          <a:srgbClr val="000000"/>
                        </a:solidFill>
                        <a:uFill>
                          <a:solidFill>
                            <a:srgbClr val="FFFFFF"/>
                          </a:solidFill>
                        </a:uFill>
                        <a:latin typeface="Arial"/>
                      </a:endParaRPr>
                    </a:p>
                    <a:p>
                      <a:pPr>
                        <a:lnSpc>
                          <a:spcPct val="100000"/>
                        </a:lnSpc>
                      </a:pPr>
                      <a:endParaRPr lang="en-US" sz="1800" b="0" strike="noStrike" spc="-1">
                        <a:solidFill>
                          <a:srgbClr val="000000"/>
                        </a:solidFill>
                        <a:uFill>
                          <a:solidFill>
                            <a:srgbClr val="FFFFFF"/>
                          </a:solidFill>
                        </a:uFill>
                        <a:latin typeface="Arial"/>
                      </a:endParaRPr>
                    </a:p>
                    <a:p>
                      <a:pPr>
                        <a:lnSpc>
                          <a:spcPct val="100000"/>
                        </a:lnSpc>
                      </a:pPr>
                      <a:r>
                        <a:rPr lang="en-US" sz="1400" b="0" strike="noStrike" spc="-1">
                          <a:solidFill>
                            <a:srgbClr val="000000"/>
                          </a:solidFill>
                          <a:uFill>
                            <a:solidFill>
                              <a:srgbClr val="FFFFFF"/>
                            </a:solidFill>
                          </a:uFill>
                          <a:latin typeface="Arial"/>
                        </a:rPr>
                        <a:t>New WID on CT aspects on 5G System - Phase 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endParaRPr lang="en-US" sz="1800" b="0" strike="noStrike" spc="-1">
                        <a:solidFill>
                          <a:srgbClr val="000000"/>
                        </a:solidFill>
                        <a:uFill>
                          <a:solidFill>
                            <a:srgbClr val="FFFFFF"/>
                          </a:solidFill>
                        </a:uFill>
                        <a:latin typeface="Arial"/>
                      </a:endParaRPr>
                    </a:p>
                    <a:p>
                      <a:pPr algn="ctr">
                        <a:lnSpc>
                          <a:spcPct val="100000"/>
                        </a:lnSpc>
                      </a:pPr>
                      <a:endParaRPr lang="en-US" sz="1800" b="0" strike="noStrike" spc="-1">
                        <a:solidFill>
                          <a:srgbClr val="000000"/>
                        </a:solidFill>
                        <a:uFill>
                          <a:solidFill>
                            <a:srgbClr val="FFFFFF"/>
                          </a:solidFill>
                        </a:uFill>
                        <a:latin typeface="Arial"/>
                      </a:endParaRPr>
                    </a:p>
                    <a:p>
                      <a:pPr algn="ct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600" b="1" strike="noStrike" spc="-1">
                          <a:solidFill>
                            <a:srgbClr val="000000"/>
                          </a:solidFill>
                          <a:uFill>
                            <a:solidFill>
                              <a:srgbClr val="FFFFFF"/>
                            </a:solidFill>
                          </a:uFill>
                          <a:latin typeface="Calibri"/>
                          <a:ea typeface="Calibri"/>
                        </a:rPr>
                        <a:t>24.890 (CT1)</a:t>
                      </a:r>
                      <a:endParaRPr lang="en-US" sz="1800" b="0" strike="noStrike" spc="-1">
                        <a:solidFill>
                          <a:srgbClr val="000000"/>
                        </a:solidFill>
                        <a:uFill>
                          <a:solidFill>
                            <a:srgbClr val="FFFFFF"/>
                          </a:solidFill>
                        </a:uFill>
                        <a:latin typeface="Arial"/>
                      </a:endParaRPr>
                    </a:p>
                    <a:p>
                      <a:pPr algn="ctr">
                        <a:lnSpc>
                          <a:spcPct val="100000"/>
                        </a:lnSpc>
                      </a:pPr>
                      <a:r>
                        <a:rPr lang="en-US" sz="1600" b="1" strike="noStrike" spc="-1">
                          <a:solidFill>
                            <a:srgbClr val="000000"/>
                          </a:solidFill>
                          <a:uFill>
                            <a:solidFill>
                              <a:srgbClr val="FFFFFF"/>
                            </a:solidFill>
                          </a:uFill>
                          <a:latin typeface="Calibri"/>
                          <a:ea typeface="Calibri"/>
                        </a:rPr>
                        <a:t>29.890 (CT3)</a:t>
                      </a:r>
                      <a:endParaRPr lang="en-US" sz="1800" b="0" strike="noStrike" spc="-1">
                        <a:solidFill>
                          <a:srgbClr val="000000"/>
                        </a:solidFill>
                        <a:uFill>
                          <a:solidFill>
                            <a:srgbClr val="FFFFFF"/>
                          </a:solidFill>
                        </a:uFill>
                        <a:latin typeface="Arial"/>
                      </a:endParaRPr>
                    </a:p>
                    <a:p>
                      <a:pPr algn="ctr">
                        <a:lnSpc>
                          <a:spcPct val="100000"/>
                        </a:lnSpc>
                      </a:pPr>
                      <a:r>
                        <a:rPr lang="en-US" sz="1600" b="1" strike="noStrike" spc="-1">
                          <a:solidFill>
                            <a:srgbClr val="000000"/>
                          </a:solidFill>
                          <a:uFill>
                            <a:solidFill>
                              <a:srgbClr val="FFFFFF"/>
                            </a:solidFill>
                          </a:uFill>
                          <a:latin typeface="Calibri"/>
                          <a:ea typeface="Calibri"/>
                        </a:rPr>
                        <a:t>29.891 (CT4)</a:t>
                      </a:r>
                      <a:endParaRPr lang="en-US" sz="1800" b="0" strike="noStrike" spc="-1">
                        <a:solidFill>
                          <a:srgbClr val="000000"/>
                        </a:solidFill>
                        <a:uFill>
                          <a:solidFill>
                            <a:srgbClr val="FFFFFF"/>
                          </a:solidFill>
                        </a:uFill>
                        <a:latin typeface="Arial"/>
                      </a:endParaRPr>
                    </a:p>
                    <a:p>
                      <a:pPr algn="ctr">
                        <a:lnSpc>
                          <a:spcPct val="100000"/>
                        </a:lnSpc>
                      </a:pPr>
                      <a:r>
                        <a:rPr lang="en-US" sz="1600" b="1" strike="noStrike" spc="-1">
                          <a:solidFill>
                            <a:srgbClr val="000000"/>
                          </a:solidFill>
                          <a:uFill>
                            <a:solidFill>
                              <a:srgbClr val="FFFFFF"/>
                            </a:solidFill>
                          </a:uFill>
                          <a:latin typeface="Calibri"/>
                          <a:ea typeface="Calibri"/>
                        </a:rPr>
                        <a:t>31.890 (CT6)</a:t>
                      </a:r>
                      <a:endParaRPr lang="en-US" sz="1800" b="0" strike="noStrike" spc="-1">
                        <a:solidFill>
                          <a:srgbClr val="000000"/>
                        </a:solidFill>
                        <a:uFill>
                          <a:solidFill>
                            <a:srgbClr val="FFFFFF"/>
                          </a:solidFill>
                        </a:uFill>
                        <a:latin typeface="Arial"/>
                      </a:endParaRPr>
                    </a:p>
                    <a:p>
                      <a:pPr algn="ctr">
                        <a:lnSpc>
                          <a:spcPct val="100000"/>
                        </a:lnSpc>
                      </a:pP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bl>
          </a:graphicData>
        </a:graphic>
      </p:graphicFrame>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9</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825260802"/>
      </p:ext>
    </p:extLst>
  </p:cSld>
  <p:clrMapOvr>
    <a:masterClrMapping/>
  </p:clrMapOvr>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41284</TotalTime>
  <Words>2004</Words>
  <Application>Microsoft Office PowerPoint</Application>
  <PresentationFormat>Affichage à l'écran (4:3)</PresentationFormat>
  <Paragraphs>383</Paragraphs>
  <Slides>27</Slides>
  <Notes>1</Notes>
  <HiddenSlides>0</HiddenSlides>
  <MMClips>0</MMClips>
  <ScaleCrop>false</ScaleCrop>
  <HeadingPairs>
    <vt:vector size="4" baseType="variant">
      <vt:variant>
        <vt:lpstr>Thème</vt:lpstr>
      </vt:variant>
      <vt:variant>
        <vt:i4>2</vt:i4>
      </vt:variant>
      <vt:variant>
        <vt:lpstr>Titres des diapositives</vt:lpstr>
      </vt:variant>
      <vt:variant>
        <vt:i4>27</vt:i4>
      </vt:variant>
    </vt:vector>
  </HeadingPairs>
  <TitlesOfParts>
    <vt:vector size="29" baseType="lpstr">
      <vt:lpstr>3gpp</vt:lpstr>
      <vt:lpstr>Custom Design</vt:lpstr>
      <vt:lpstr>Présentation PowerPoint</vt:lpstr>
      <vt:lpstr>TSG CT#75</vt:lpstr>
      <vt:lpstr>TSG CT Organisation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CT4 Aspects</vt:lpstr>
      <vt:lpstr>Présentation PowerPoint</vt:lpstr>
      <vt:lpstr>Présentation PowerPoint</vt:lpstr>
      <vt:lpstr>Rel-14 MC Services issues</vt:lpstr>
      <vt:lpstr>LTE_LIGHT_CON issues</vt:lpstr>
      <vt:lpstr>Discussion on API framework 1/2</vt:lpstr>
      <vt:lpstr>Discussion on API framework 2/2</vt:lpstr>
      <vt:lpstr>Work plan management</vt:lpstr>
      <vt:lpstr>TSG SA#75</vt:lpstr>
      <vt:lpstr>5G Timeline</vt:lpstr>
      <vt:lpstr>Ongoing Releases Progress</vt:lpstr>
      <vt:lpstr>Stage 3 Rel‑14 work progress</vt:lpstr>
      <vt:lpstr>New SID on a Common API Framework for 3GPP Northbound APIs </vt:lpstr>
      <vt:lpstr>LTE_LIGHT_CON issues</vt:lpstr>
      <vt:lpstr>Walla Walla!</vt:lpstr>
      <vt:lpstr>Présentation PowerPoint</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Orange V2</cp:lastModifiedBy>
  <cp:revision>965</cp:revision>
  <dcterms:created xsi:type="dcterms:W3CDTF">2009-10-13T12:22:16Z</dcterms:created>
  <dcterms:modified xsi:type="dcterms:W3CDTF">2017-04-03T05:05:09Z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