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18"/>
  </p:notesMasterIdLst>
  <p:handoutMasterIdLst>
    <p:handoutMasterId r:id="rId19"/>
  </p:handoutMasterIdLst>
  <p:sldIdLst>
    <p:sldId id="337" r:id="rId3"/>
    <p:sldId id="505" r:id="rId4"/>
    <p:sldId id="489" r:id="rId5"/>
    <p:sldId id="490" r:id="rId6"/>
    <p:sldId id="492" r:id="rId7"/>
    <p:sldId id="494" r:id="rId8"/>
    <p:sldId id="496" r:id="rId9"/>
    <p:sldId id="512" r:id="rId10"/>
    <p:sldId id="501" r:id="rId11"/>
    <p:sldId id="506" r:id="rId12"/>
    <p:sldId id="495" r:id="rId13"/>
    <p:sldId id="513" r:id="rId14"/>
    <p:sldId id="508" r:id="rId15"/>
    <p:sldId id="509" r:id="rId16"/>
    <p:sldId id="510" r:id="rId17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00FF"/>
    <a:srgbClr val="72AF2F"/>
    <a:srgbClr val="FF0000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95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3264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ja-JP" smtClean="0"/>
          </a:p>
          <a:p>
            <a:pPr eaLnBrk="1" hangingPunct="1"/>
            <a:endParaRPr lang="en-US" altLang="ja-JP" smtClean="0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59" tIns="46430" rIns="92859" bIns="46430" anchor="b"/>
          <a:lstStyle/>
          <a:p>
            <a:pPr algn="r" defTabSz="930275" eaLnBrk="1" hangingPunct="1"/>
            <a:fld id="{FC008D68-B281-4838-BD09-AB017C953860}" type="slidenum">
              <a:rPr lang="en-GB" altLang="ja-JP" sz="1200">
                <a:latin typeface="Times New Roman" pitchFamily="18" charset="0"/>
              </a:rPr>
              <a:pPr algn="r" defTabSz="930275" eaLnBrk="1" hangingPunct="1"/>
              <a:t>3</a:t>
            </a:fld>
            <a:endParaRPr lang="en-GB" altLang="ja-JP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2" y="6470650"/>
            <a:ext cx="48593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2017   </a:t>
            </a:r>
            <a:r>
              <a:rPr lang="en-US" altLang="de-DE" dirty="0" smtClean="0">
                <a:solidFill>
                  <a:schemeClr val="bg1"/>
                </a:solidFill>
              </a:rPr>
              <a:t>CT</a:t>
            </a:r>
            <a:r>
              <a:rPr lang="de-DE" altLang="de-DE" dirty="0" smtClean="0">
                <a:solidFill>
                  <a:schemeClr val="bg1"/>
                </a:solidFill>
              </a:rPr>
              <a:t>4 Chairman's</a:t>
            </a:r>
            <a:r>
              <a:rPr lang="en-US" altLang="de-DE" dirty="0" smtClean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en-US" altLang="de-DE" dirty="0" smtClean="0">
                <a:solidFill>
                  <a:schemeClr val="bg1"/>
                </a:solidFill>
              </a:rPr>
              <a:t>of </a:t>
            </a:r>
            <a:r>
              <a:rPr lang="en-US" altLang="de-DE" dirty="0">
                <a:solidFill>
                  <a:schemeClr val="bg1"/>
                </a:solidFill>
              </a:rPr>
              <a:t>TSG </a:t>
            </a:r>
            <a:r>
              <a:rPr lang="en-US" altLang="de-DE" dirty="0" smtClean="0">
                <a:solidFill>
                  <a:schemeClr val="bg1"/>
                </a:solidFill>
              </a:rPr>
              <a:t>CT/SA #</a:t>
            </a:r>
            <a:r>
              <a:rPr lang="en-US" altLang="de-DE" dirty="0" smtClean="0">
                <a:solidFill>
                  <a:schemeClr val="bg1"/>
                </a:solidFill>
              </a:rPr>
              <a:t>74, Feb. 2017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2/10/2017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4_Vienna/Docs/CP-160705.zip" TargetMode="External"/><Relationship Id="rId2" Type="http://schemas.openxmlformats.org/officeDocument/2006/relationships/hyperlink" Target="http://www.3gpp.org/ftp/tsg_ct/tsg_ct/TSGC_74_Vienna/Docs/CP-160704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3gpp.org/ftp/tsg_ct/tsg_ct/TSGC_74_Vienna/Docs/CP-160707.zip" TargetMode="External"/><Relationship Id="rId4" Type="http://schemas.openxmlformats.org/officeDocument/2006/relationships/hyperlink" Target="http://www.3gpp.org/ftp/tsg_ct/tsg_ct/TSGC_74_Vienna/Docs/CP-160706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2400" dirty="0" smtClean="0">
                <a:latin typeface="+mn-lt"/>
                <a:cs typeface="Arial" charset="0"/>
              </a:rPr>
              <a:t>(</a:t>
            </a:r>
            <a:r>
              <a:rPr lang="de-DE" altLang="de-DE" sz="2400" dirty="0" smtClean="0">
                <a:latin typeface="+mn-lt"/>
                <a:cs typeface="Arial" charset="0"/>
              </a:rPr>
              <a:t>Orange</a:t>
            </a:r>
            <a:r>
              <a:rPr lang="en-GB" altLang="de-DE" sz="2400" dirty="0" smtClean="0">
                <a:latin typeface="+mn-lt"/>
                <a:cs typeface="Arial" charset="0"/>
              </a:rPr>
              <a:t>)</a:t>
            </a:r>
            <a:endParaRPr lang="en-GB" altLang="de-DE" sz="2400" dirty="0">
              <a:latin typeface="+mn-lt"/>
              <a:cs typeface="Arial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210020" y="2011363"/>
            <a:ext cx="64556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CT4 Chairman's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of TSG CT-SA #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74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CT4 Meeting #76	</a:t>
            </a:r>
            <a:r>
              <a:rPr lang="en-GB" sz="1600" b="1" dirty="0" smtClean="0"/>
              <a:t>		</a:t>
            </a:r>
            <a:r>
              <a:rPr lang="en-GB" sz="1600" b="1" smtClean="0"/>
              <a:t>	C4-171008</a:t>
            </a:r>
            <a:endParaRPr lang="fr-FR" sz="1600" dirty="0"/>
          </a:p>
          <a:p>
            <a:r>
              <a:rPr lang="en-GB" sz="1600" b="1" dirty="0"/>
              <a:t>Dubrovnik, Croatia; 13</a:t>
            </a:r>
            <a:r>
              <a:rPr lang="en-GB" sz="1600" b="1" baseline="30000" dirty="0"/>
              <a:t>th</a:t>
            </a:r>
            <a:r>
              <a:rPr lang="en-GB" sz="1600" b="1" dirty="0"/>
              <a:t> – 17</a:t>
            </a:r>
            <a:r>
              <a:rPr lang="en-GB" sz="1600" b="1" baseline="30000" dirty="0"/>
              <a:t>th</a:t>
            </a:r>
            <a:r>
              <a:rPr lang="en-GB" sz="1600" b="1" dirty="0"/>
              <a:t> February 2017</a:t>
            </a:r>
            <a:endParaRPr lang="fr-FR" sz="1600" dirty="0"/>
          </a:p>
          <a:p>
            <a:pPr>
              <a:spcBef>
                <a:spcPct val="20000"/>
              </a:spcBef>
              <a:defRPr/>
            </a:pPr>
            <a:r>
              <a:rPr lang="fi-FI" altLang="de-DE" sz="1600" dirty="0" smtClean="0">
                <a:latin typeface="Arial" pitchFamily="34" charset="0"/>
                <a:cs typeface="Arial" pitchFamily="34" charset="0"/>
              </a:rPr>
              <a:t>	</a:t>
            </a:r>
            <a:endParaRPr lang="en-US" altLang="de-DE" sz="14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4737" y="2066925"/>
            <a:ext cx="7772400" cy="1362075"/>
          </a:xfrm>
        </p:spPr>
        <p:txBody>
          <a:bodyPr/>
          <a:lstStyle/>
          <a:p>
            <a:pPr algn="ctr"/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TSG </a:t>
            </a:r>
            <a:r>
              <a:rPr lang="fi-FI" altLang="de-DE" dirty="0" smtClean="0">
                <a:solidFill>
                  <a:srgbClr val="FF3300"/>
                </a:solidFill>
                <a:cs typeface="Arial" charset="0"/>
              </a:rPr>
              <a:t>SA#74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371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 dirty="0"/>
              <a:t>Release 14 actual progress</a:t>
            </a:r>
            <a:endParaRPr lang="en-US" alt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1800" b="1" dirty="0" smtClean="0">
                <a:latin typeface="Arial" pitchFamily="34" charset="0"/>
                <a:cs typeface="Arial" pitchFamily="34" charset="0"/>
              </a:rPr>
              <a:t>Release 14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 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Stage 1: 		100% completed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Stage 2: 		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Mostly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Stage 3: 		Target date </a:t>
            </a:r>
            <a:r>
              <a:rPr lang="en-US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still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March 2017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ASN.1 freeze: 	Target date June 2017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1800" b="1" dirty="0" smtClean="0">
                <a:latin typeface="Arial" pitchFamily="34" charset="0"/>
                <a:cs typeface="Arial" pitchFamily="34" charset="0"/>
              </a:rPr>
              <a:t>Release 15: </a:t>
            </a:r>
          </a:p>
          <a:p>
            <a:pPr lvl="0"/>
            <a:r>
              <a:rPr lang="en-US" sz="1800" dirty="0" smtClean="0">
                <a:latin typeface="Arial" pitchFamily="34" charset="0"/>
                <a:cs typeface="Arial" pitchFamily="34" charset="0"/>
              </a:rPr>
              <a:t>The official release schedule was kept.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Stage 1 freeze: 	June 2017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Stage 2 freeze: 	December 2017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Stage 3 freeze: 	June 2018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800" dirty="0" smtClean="0">
                <a:latin typeface="Arial" pitchFamily="34" charset="0"/>
                <a:cs typeface="Arial" pitchFamily="34" charset="0"/>
              </a:rPr>
              <a:t>ASN-1 freeze: 	Sept 2018</a:t>
            </a: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5G Timeline</a:t>
            </a:r>
            <a:endParaRPr lang="en-GB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1133475"/>
            <a:ext cx="8296274" cy="5276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492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Rel-14 Time plan 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Still a lot of work going on for </a:t>
            </a:r>
            <a:r>
              <a:rPr lang="en-US" dirty="0" smtClean="0"/>
              <a:t>Rel-14 </a:t>
            </a:r>
          </a:p>
          <a:p>
            <a:pPr lvl="1"/>
            <a:r>
              <a:rPr lang="en-US" dirty="0" smtClean="0"/>
              <a:t>Late </a:t>
            </a:r>
            <a:r>
              <a:rPr lang="en-US" dirty="0"/>
              <a:t>stage 2 Rel-14 </a:t>
            </a:r>
            <a:r>
              <a:rPr lang="en-US" dirty="0" smtClean="0"/>
              <a:t>WID on MC Services and </a:t>
            </a:r>
            <a:r>
              <a:rPr lang="en-US" dirty="0" err="1" smtClean="0"/>
              <a:t>CIoT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 smtClean="0"/>
              <a:t>Late </a:t>
            </a:r>
            <a:r>
              <a:rPr lang="en-US" dirty="0"/>
              <a:t>stage 2 Rel-14 Security </a:t>
            </a:r>
            <a:r>
              <a:rPr lang="en-US" dirty="0" smtClean="0"/>
              <a:t>WIDs</a:t>
            </a:r>
          </a:p>
          <a:p>
            <a:pPr lvl="1"/>
            <a:r>
              <a:rPr lang="en-US" dirty="0" smtClean="0"/>
              <a:t>Late Stage 3 on Light Connection</a:t>
            </a:r>
            <a:endParaRPr lang="en-US" dirty="0"/>
          </a:p>
          <a:p>
            <a:r>
              <a:rPr lang="en-US" dirty="0" smtClean="0"/>
              <a:t>CT will evaluate </a:t>
            </a:r>
            <a:r>
              <a:rPr lang="en-US" dirty="0"/>
              <a:t>all Rel-14 WIDs by </a:t>
            </a:r>
            <a:r>
              <a:rPr lang="en-US" dirty="0" smtClean="0"/>
              <a:t>March.</a:t>
            </a:r>
          </a:p>
          <a:p>
            <a:pPr lvl="1"/>
            <a:r>
              <a:rPr lang="en-US" dirty="0" smtClean="0"/>
              <a:t>For incomplete </a:t>
            </a:r>
            <a:r>
              <a:rPr lang="en-US" dirty="0" err="1" smtClean="0"/>
              <a:t>Wis</a:t>
            </a:r>
            <a:r>
              <a:rPr lang="en-US" dirty="0" smtClean="0"/>
              <a:t>, CT </a:t>
            </a:r>
            <a:r>
              <a:rPr lang="en-US" dirty="0"/>
              <a:t>Rapporteurs are tasked to not only come up with detailed exception sheets but also with names of delegates/companies who will work on the related issues until June. 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0229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Rel-14 Time plan </a:t>
            </a:r>
            <a:r>
              <a:rPr lang="fr-FR" dirty="0" smtClean="0"/>
              <a:t>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 the related work </a:t>
            </a:r>
            <a:r>
              <a:rPr lang="en-US" dirty="0" smtClean="0"/>
              <a:t>cannot </a:t>
            </a:r>
            <a:r>
              <a:rPr lang="en-US" dirty="0"/>
              <a:t>be done in March </a:t>
            </a:r>
            <a:r>
              <a:rPr lang="en-US" dirty="0" smtClean="0"/>
              <a:t>or June (for exceptions),  </a:t>
            </a:r>
            <a:r>
              <a:rPr lang="en-US" dirty="0"/>
              <a:t>these Rel-14 features will be </a:t>
            </a:r>
            <a:r>
              <a:rPr lang="en-US" dirty="0" err="1" smtClean="0"/>
              <a:t>likey</a:t>
            </a:r>
            <a:r>
              <a:rPr lang="en-US" dirty="0" smtClean="0"/>
              <a:t> postponed </a:t>
            </a:r>
            <a:r>
              <a:rPr lang="en-US" dirty="0"/>
              <a:t>to R15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order to be ready to go for Rel-15, the Rel-14 schedule needs to be kept as strict as possible.</a:t>
            </a:r>
          </a:p>
          <a:p>
            <a:pPr lvl="1"/>
            <a:endParaRPr lang="en-US" dirty="0"/>
          </a:p>
          <a:p>
            <a:r>
              <a:rPr lang="en-US" dirty="0"/>
              <a:t>Additional e-meetings, phone conferences </a:t>
            </a:r>
            <a:r>
              <a:rPr lang="en-US" dirty="0" err="1"/>
              <a:t>etc</a:t>
            </a:r>
            <a:r>
              <a:rPr lang="en-US" dirty="0"/>
              <a:t> are tools that </a:t>
            </a:r>
            <a:r>
              <a:rPr lang="en-US" dirty="0" smtClean="0"/>
              <a:t>can help CT/SA WGs to complete the work.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9973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Work</a:t>
            </a:r>
            <a:r>
              <a:rPr lang="fr-FR" dirty="0"/>
              <a:t> Item </a:t>
            </a:r>
            <a:r>
              <a:rPr lang="fr-FR" dirty="0" err="1"/>
              <a:t>Completion</a:t>
            </a:r>
            <a:r>
              <a:rPr lang="fr-FR" dirty="0"/>
              <a:t> </a:t>
            </a:r>
            <a:r>
              <a:rPr lang="fr-FR" dirty="0" err="1"/>
              <a:t>Summaries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SA#73 </a:t>
            </a:r>
            <a:r>
              <a:rPr lang="en-US" dirty="0"/>
              <a:t>endorsed a proposal to produce summaries of normative work items as they concluded. </a:t>
            </a:r>
          </a:p>
          <a:p>
            <a:pPr lvl="1"/>
            <a:r>
              <a:rPr lang="en-US" dirty="0" smtClean="0"/>
              <a:t>Summaries provided by rapporteur of the Root WI.</a:t>
            </a:r>
            <a:endParaRPr lang="en-US" dirty="0"/>
          </a:p>
          <a:p>
            <a:pPr lvl="1"/>
            <a:r>
              <a:rPr lang="en-US" dirty="0" smtClean="0"/>
              <a:t>3GPP </a:t>
            </a:r>
            <a:r>
              <a:rPr lang="en-US" dirty="0"/>
              <a:t>leadership would provide an example of summaries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SA#74/CT#74 approved that summaries will produced for Rel-14 onward work items </a:t>
            </a:r>
          </a:p>
          <a:p>
            <a:pPr lvl="1"/>
            <a:r>
              <a:rPr lang="en-US" dirty="0" smtClean="0"/>
              <a:t>(</a:t>
            </a:r>
            <a:r>
              <a:rPr lang="en-US" dirty="0"/>
              <a:t>See CP-160784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for CT4:</a:t>
            </a:r>
          </a:p>
          <a:p>
            <a:pPr lvl="2"/>
            <a:r>
              <a:rPr lang="en-US" dirty="0"/>
              <a:t>Diameter Load Control Mechanism</a:t>
            </a:r>
          </a:p>
          <a:p>
            <a:pPr lvl="2"/>
            <a:r>
              <a:rPr lang="en-US" dirty="0"/>
              <a:t>SCC AS Restoration</a:t>
            </a:r>
          </a:p>
          <a:p>
            <a:pPr lvl="2"/>
            <a:r>
              <a:rPr lang="en-US" dirty="0"/>
              <a:t>Shared Subscription Data Update</a:t>
            </a:r>
          </a:p>
          <a:p>
            <a:pPr lvl="2"/>
            <a:endParaRPr lang="en-US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8789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4737" y="2066925"/>
            <a:ext cx="7772400" cy="1362075"/>
          </a:xfrm>
        </p:spPr>
        <p:txBody>
          <a:bodyPr/>
          <a:lstStyle/>
          <a:p>
            <a:pPr algn="ctr"/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TSG </a:t>
            </a:r>
            <a:r>
              <a:rPr lang="fi-FI" altLang="de-DE" dirty="0" smtClean="0">
                <a:solidFill>
                  <a:srgbClr val="FF3300"/>
                </a:solidFill>
                <a:cs typeface="Arial" charset="0"/>
              </a:rPr>
              <a:t>CT#74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304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ja-JP" smtClean="0">
                <a:latin typeface="Arial" charset="0"/>
                <a:ea typeface="MS PGothic" pitchFamily="34" charset="-128"/>
                <a:cs typeface="Arial" charset="0"/>
              </a:rPr>
              <a:t>TSG CT </a:t>
            </a:r>
            <a:r>
              <a:rPr lang="en-GB" altLang="ja-JP" smtClean="0">
                <a:latin typeface="Arial" charset="0"/>
                <a:ea typeface="MS PGothic" pitchFamily="34" charset="-128"/>
                <a:cs typeface="Arial" charset="0"/>
              </a:rPr>
              <a:t>Organisation 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3900488" y="1385888"/>
            <a:ext cx="5243512" cy="529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ja-JP" sz="16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TSG CT WG officials are:</a:t>
            </a:r>
          </a:p>
          <a:p>
            <a:pPr lvl="1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TSG CT WG1: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da-DK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Chairman: 	Atle Monrad (Ericcson/ETSI)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da-DK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Vice chairs:	Peter Leis (Nokia Networks / ETSI) </a:t>
            </a:r>
            <a:br>
              <a:rPr lang="da-DK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</a:br>
            <a:r>
              <a:rPr lang="da-DK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                	Chen-Ho Chin (Intel / ETSI)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MCC support: 	Frederic </a:t>
            </a:r>
            <a:r>
              <a:rPr lang="en-GB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Firmin</a:t>
            </a:r>
            <a:endParaRPr lang="en-GB" altLang="ja-JP" sz="12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TSG CT WG3: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Chairman: 	</a:t>
            </a:r>
            <a:r>
              <a:rPr lang="en-GB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Weihua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</a:t>
            </a:r>
            <a:r>
              <a:rPr lang="en-GB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Qiao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(Huawei / CCSA)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Vice chairs: 	</a:t>
            </a:r>
            <a:r>
              <a:rPr lang="nb-NO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Kenjiro Arai (NTT / TTC)</a:t>
            </a:r>
          </a:p>
          <a:p>
            <a:pPr lvl="2" eaLnBrk="1" hangingPunct="1">
              <a:spcBef>
                <a:spcPct val="20000"/>
              </a:spcBef>
              <a:tabLst>
                <a:tab pos="2170113" algn="l"/>
              </a:tabLst>
              <a:defRPr/>
            </a:pPr>
            <a:r>
              <a:rPr lang="nb-NO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	                   	Susana Fernandez (Ericsson / ETSI)</a:t>
            </a:r>
            <a:endParaRPr lang="en-GB" altLang="ja-JP" sz="12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MCC support: 	</a:t>
            </a:r>
            <a:r>
              <a:rPr lang="en-GB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Saurav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Aurora</a:t>
            </a:r>
          </a:p>
          <a:p>
            <a:pPr lvl="1" eaLnBrk="1" hangingPunct="1">
              <a:spcBef>
                <a:spcPct val="20000"/>
              </a:spcBef>
              <a:buClr>
                <a:srgbClr val="FF3300"/>
              </a:buClr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TSG CT WG4: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Chairman: 	Lionel </a:t>
            </a:r>
            <a:r>
              <a:rPr lang="en-GB" altLang="ja-JP" sz="1200" dirty="0">
                <a:latin typeface="Arial" pitchFamily="34" charset="0"/>
                <a:ea typeface="MS PGothic" pitchFamily="34" charset="-128"/>
                <a:cs typeface="Arial" pitchFamily="34" charset="0"/>
              </a:rPr>
              <a:t>Morand (Orange / ETSI) </a:t>
            </a:r>
            <a:endParaRPr lang="en-GB" altLang="ja-JP" sz="12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Vice chairs: 	</a:t>
            </a:r>
            <a:r>
              <a:rPr lang="en-GB" altLang="ja-JP" sz="1200" dirty="0" smtClean="0">
                <a:solidFill>
                  <a:srgbClr val="3399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Yvette Koza 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(</a:t>
            </a:r>
            <a:r>
              <a:rPr lang="en-US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Deutsche Telekom 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/ ETSI)</a:t>
            </a:r>
          </a:p>
          <a:p>
            <a:pPr marL="914400" lvl="2" indent="0" eaLnBrk="1" hangingPunct="1">
              <a:spcBef>
                <a:spcPct val="20000"/>
              </a:spcBef>
              <a:tabLst>
                <a:tab pos="2170113" algn="l"/>
              </a:tabLst>
              <a:defRPr/>
            </a:pPr>
            <a:r>
              <a:rPr lang="en-GB" altLang="ja-JP" sz="1200" dirty="0">
                <a:latin typeface="Arial" pitchFamily="34" charset="0"/>
                <a:ea typeface="MS PGothic" pitchFamily="34" charset="-128"/>
                <a:cs typeface="Arial" pitchFamily="34" charset="0"/>
              </a:rPr>
              <a:t>	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Peter Schmitt (Huawei / CCSA)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MCC support: 	Kimmo Kymalainen</a:t>
            </a:r>
          </a:p>
          <a:p>
            <a:pPr lvl="1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TSG CT WG6: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Chairman: 	Paul </a:t>
            </a:r>
            <a:r>
              <a:rPr lang="en-GB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Jolivet</a:t>
            </a: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(LG Electronics / TTA)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Vice chairs: 	</a:t>
            </a:r>
            <a:r>
              <a:rPr lang="en-US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Heiko</a:t>
            </a:r>
            <a:r>
              <a:rPr lang="en-US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Kruse (</a:t>
            </a:r>
            <a:r>
              <a:rPr lang="en-US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Morpho</a:t>
            </a:r>
            <a:r>
              <a:rPr lang="en-US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Cards GmbH / ETSI)</a:t>
            </a:r>
          </a:p>
          <a:p>
            <a:pPr marL="914400" lvl="2" indent="0" eaLnBrk="1" hangingPunct="1">
              <a:spcBef>
                <a:spcPct val="20000"/>
              </a:spcBef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            	</a:t>
            </a:r>
            <a:r>
              <a:rPr lang="it-IT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Michele Berionne (Qualcomm Inc. / ATIS)</a:t>
            </a:r>
          </a:p>
          <a:p>
            <a:pPr lvl="2" eaLnBrk="1" hangingPunct="1">
              <a:spcBef>
                <a:spcPct val="20000"/>
              </a:spcBef>
              <a:buFont typeface="Arial" charset="0"/>
              <a:buChar char="•"/>
              <a:tabLst>
                <a:tab pos="2170113" algn="l"/>
              </a:tabLst>
              <a:defRPr/>
            </a:pPr>
            <a:r>
              <a:rPr lang="en-GB" altLang="ja-JP" sz="1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MCC support: 	Xavier </a:t>
            </a:r>
            <a:r>
              <a:rPr lang="en-GB" altLang="ja-JP" sz="1200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Piednoir</a:t>
            </a:r>
            <a:endParaRPr lang="en-GB" altLang="ja-JP" sz="12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5124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altLang="ja-JP" sz="1800" dirty="0">
                <a:latin typeface="Arial" pitchFamily="34" charset="0"/>
                <a:ea typeface="MS PGothic" pitchFamily="34" charset="-128"/>
                <a:cs typeface="Arial" pitchFamily="34" charset="0"/>
              </a:rPr>
              <a:t>TSG CT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Chairman: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altLang="ja-JP" sz="18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Georg Mayer</a:t>
            </a:r>
            <a: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/>
            </a:r>
            <a:b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da-DK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(Huawei / CCSA)</a:t>
            </a:r>
            <a:endParaRPr lang="en-GB" altLang="ja-JP" sz="18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Vice chairs:</a:t>
            </a:r>
            <a:endParaRPr lang="en-GB" altLang="ja-JP" sz="18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altLang="ja-JP" sz="18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Martin Dolly</a:t>
            </a:r>
            <a: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/>
            </a:r>
            <a:b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en-GB" altLang="ja-JP" sz="14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(AT&amp;T / ATIS)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altLang="ja-JP" sz="18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Atsushi </a:t>
            </a:r>
            <a:r>
              <a:rPr lang="en-GB" altLang="ja-JP" sz="1800" dirty="0" err="1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Minokuchi</a:t>
            </a:r>
            <a: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/>
            </a:r>
            <a:b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en-GB" altLang="ja-JP" sz="14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(NTT </a:t>
            </a:r>
            <a:r>
              <a:rPr lang="en-US" altLang="ja-JP" sz="14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DOCOMO</a:t>
            </a:r>
            <a:r>
              <a:rPr lang="en-GB" altLang="ja-JP" sz="14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 / TTC)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altLang="ja-JP" sz="18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Nigel Berry </a:t>
            </a:r>
            <a: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/>
            </a:r>
            <a:b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en-GB" altLang="ja-JP" sz="1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(Nokia/ </a:t>
            </a:r>
            <a:r>
              <a:rPr lang="en-GB" altLang="ja-JP" sz="14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ETSI)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ja-JP" sz="1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MCC 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GB" altLang="ja-JP" sz="16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Kimmo Kymalainen</a:t>
            </a:r>
          </a:p>
        </p:txBody>
      </p:sp>
      <p:sp>
        <p:nvSpPr>
          <p:cNvPr id="5125" name="Content Placeholder 2"/>
          <p:cNvSpPr txBox="1">
            <a:spLocks/>
          </p:cNvSpPr>
          <p:nvPr/>
        </p:nvSpPr>
        <p:spPr bwMode="auto">
          <a:xfrm>
            <a:off x="117475" y="5707063"/>
            <a:ext cx="4529138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fi-FI" altLang="ja-JP" dirty="0">
                <a:ea typeface="MS PGothic" pitchFamily="34" charset="-128"/>
                <a:cs typeface="Arial" charset="0"/>
              </a:rPr>
              <a:t>Legend</a:t>
            </a:r>
            <a:br>
              <a:rPr lang="fi-FI" altLang="ja-JP" dirty="0">
                <a:ea typeface="MS PGothic" pitchFamily="34" charset="-128"/>
                <a:cs typeface="Arial" charset="0"/>
              </a:rPr>
            </a:br>
            <a:r>
              <a:rPr lang="fi-FI" altLang="ja-JP" dirty="0">
                <a:solidFill>
                  <a:srgbClr val="0000FF"/>
                </a:solidFill>
                <a:ea typeface="MS PGothic" pitchFamily="34" charset="-128"/>
                <a:cs typeface="Arial" charset="0"/>
              </a:rPr>
              <a:t>Blue</a:t>
            </a:r>
            <a:r>
              <a:rPr lang="fi-FI" altLang="ja-JP" dirty="0">
                <a:ea typeface="MS PGothic" pitchFamily="34" charset="-128"/>
                <a:cs typeface="Arial" charset="0"/>
              </a:rPr>
              <a:t> –  elected since previous plenary</a:t>
            </a:r>
          </a:p>
          <a:p>
            <a:pPr marL="342900" indent="-342900">
              <a:lnSpc>
                <a:spcPct val="90000"/>
              </a:lnSpc>
            </a:pPr>
            <a:r>
              <a:rPr lang="fi-FI" altLang="ja-JP" dirty="0">
                <a:ea typeface="MS PGothic" pitchFamily="34" charset="-128"/>
                <a:cs typeface="Arial" charset="0"/>
              </a:rPr>
              <a:t>	</a:t>
            </a:r>
            <a:r>
              <a:rPr lang="fi-FI" altLang="ja-JP" dirty="0">
                <a:solidFill>
                  <a:srgbClr val="3399FF"/>
                </a:solidFill>
                <a:ea typeface="MS PGothic" pitchFamily="34" charset="-128"/>
                <a:cs typeface="Arial" charset="0"/>
              </a:rPr>
              <a:t>Blue</a:t>
            </a:r>
            <a:r>
              <a:rPr lang="fi-FI" altLang="ja-JP" dirty="0">
                <a:ea typeface="MS PGothic" pitchFamily="34" charset="-128"/>
                <a:cs typeface="Arial" charset="0"/>
              </a:rPr>
              <a:t> –  re-elected since previous plenary </a:t>
            </a:r>
            <a:br>
              <a:rPr lang="fi-FI" altLang="ja-JP" dirty="0">
                <a:ea typeface="MS PGothic" pitchFamily="34" charset="-128"/>
                <a:cs typeface="Arial" charset="0"/>
              </a:rPr>
            </a:br>
            <a:r>
              <a:rPr lang="fi-FI" altLang="ja-JP" dirty="0">
                <a:solidFill>
                  <a:srgbClr val="FF3300"/>
                </a:solidFill>
                <a:ea typeface="MS PGothic" pitchFamily="34" charset="-128"/>
                <a:cs typeface="Arial" charset="0"/>
              </a:rPr>
              <a:t>Red</a:t>
            </a:r>
            <a:r>
              <a:rPr lang="fi-FI" altLang="ja-JP" dirty="0">
                <a:ea typeface="MS PGothic" pitchFamily="34" charset="-128"/>
                <a:cs typeface="Arial" charset="0"/>
              </a:rPr>
              <a:t> –   for election in coming plenary period</a:t>
            </a:r>
            <a:endParaRPr lang="da-DK" altLang="ja-JP" dirty="0">
              <a:ea typeface="MS PGothic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en-US" sz="3200" dirty="0">
                <a:solidFill>
                  <a:srgbClr val="FF0000"/>
                </a:solidFill>
                <a:cs typeface="Arial" charset="0"/>
              </a:rPr>
              <a:t>TSG </a:t>
            </a:r>
            <a:r>
              <a:rPr lang="en-US" altLang="en-US" sz="3200" dirty="0" smtClean="0">
                <a:solidFill>
                  <a:srgbClr val="FF0000"/>
                </a:solidFill>
                <a:cs typeface="Arial" charset="0"/>
              </a:rPr>
              <a:t>CT#74 </a:t>
            </a:r>
            <a:r>
              <a:rPr lang="en-US" altLang="en-US" sz="3200" dirty="0">
                <a:solidFill>
                  <a:srgbClr val="FF0000"/>
                </a:solidFill>
                <a:cs typeface="Arial" charset="0"/>
              </a:rPr>
              <a:t>Statistics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58763" y="1160463"/>
            <a:ext cx="8534400" cy="53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 altLang="en-US" sz="2800" dirty="0" smtClean="0">
                <a:cs typeface="Arial" charset="0"/>
              </a:rPr>
              <a:t> </a:t>
            </a:r>
            <a:r>
              <a:rPr lang="en-US" altLang="en-US" sz="2800" dirty="0" smtClean="0">
                <a:cs typeface="Arial" charset="0"/>
              </a:rPr>
              <a:t>TSG CT #</a:t>
            </a:r>
            <a:r>
              <a:rPr lang="en-US" altLang="en-US" sz="2800" dirty="0" smtClean="0">
                <a:ea typeface="MS PGothic" pitchFamily="34" charset="-128"/>
                <a:cs typeface="Arial" charset="0"/>
              </a:rPr>
              <a:t>74</a:t>
            </a:r>
            <a:r>
              <a:rPr lang="en-US" altLang="en-US" sz="2800" dirty="0" smtClean="0">
                <a:cs typeface="Arial" charset="0"/>
              </a:rPr>
              <a:t> statistics: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altLang="en-US" sz="2400" dirty="0" smtClean="0">
                <a:cs typeface="Arial" charset="0"/>
              </a:rPr>
              <a:t>727 </a:t>
            </a:r>
            <a:r>
              <a:rPr lang="en-US" altLang="en-US" sz="2400" dirty="0">
                <a:cs typeface="Arial" charset="0"/>
              </a:rPr>
              <a:t>Change Requests approved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1600" dirty="0">
                <a:cs typeface="Arial" charset="0"/>
              </a:rPr>
              <a:t>380 from </a:t>
            </a:r>
            <a:r>
              <a:rPr lang="en-GB" altLang="en-US" sz="1600" dirty="0" smtClean="0">
                <a:cs typeface="Arial" charset="0"/>
              </a:rPr>
              <a:t>CT1</a:t>
            </a:r>
            <a:endParaRPr lang="en-GB" altLang="en-US" sz="1600" dirty="0">
              <a:cs typeface="Arial" charset="0"/>
            </a:endParaRP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1600" dirty="0">
                <a:cs typeface="Arial" charset="0"/>
              </a:rPr>
              <a:t>133 from </a:t>
            </a:r>
            <a:r>
              <a:rPr lang="en-GB" altLang="en-US" sz="1600" dirty="0" smtClean="0">
                <a:cs typeface="Arial" charset="0"/>
              </a:rPr>
              <a:t>CT3</a:t>
            </a:r>
            <a:endParaRPr lang="en-GB" altLang="en-US" sz="1600" dirty="0">
              <a:cs typeface="Arial" charset="0"/>
            </a:endParaRP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1600" dirty="0">
                <a:cs typeface="Arial" charset="0"/>
              </a:rPr>
              <a:t>178 from </a:t>
            </a:r>
            <a:r>
              <a:rPr lang="en-GB" altLang="en-US" sz="1600" dirty="0" smtClean="0">
                <a:cs typeface="Arial" charset="0"/>
              </a:rPr>
              <a:t>CT4 (</a:t>
            </a:r>
            <a:r>
              <a:rPr lang="en-US" altLang="de-DE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136 BCF + 42 A</a:t>
            </a:r>
            <a:r>
              <a:rPr lang="en-GB" altLang="en-US" sz="1600" dirty="0" smtClean="0">
                <a:cs typeface="Arial" charset="0"/>
              </a:rPr>
              <a:t>)</a:t>
            </a:r>
            <a:endParaRPr lang="en-GB" altLang="en-US" sz="1600" dirty="0">
              <a:cs typeface="Arial" charset="0"/>
            </a:endParaRP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1600" dirty="0">
                <a:cs typeface="Arial" charset="0"/>
              </a:rPr>
              <a:t>036 from </a:t>
            </a:r>
            <a:r>
              <a:rPr lang="en-GB" altLang="en-US" sz="1600" dirty="0" smtClean="0">
                <a:cs typeface="Arial" charset="0"/>
              </a:rPr>
              <a:t>CT6</a:t>
            </a:r>
            <a:r>
              <a:rPr lang="en-GB" altLang="en-US" sz="1600" dirty="0">
                <a:cs typeface="Arial" charset="0"/>
              </a:rPr>
              <a:t/>
            </a:r>
            <a:br>
              <a:rPr lang="en-GB" altLang="en-US" sz="1600" dirty="0">
                <a:cs typeface="Arial" charset="0"/>
              </a:rPr>
            </a:br>
            <a:r>
              <a:rPr lang="en-GB" altLang="en-US" sz="1200" dirty="0">
                <a:cs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nb-NO" altLang="en-US" sz="2400" dirty="0">
                <a:cs typeface="Arial" charset="0"/>
              </a:rPr>
              <a:t>Rel-14 Work Items / Study Items approved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nb-NO" altLang="en-US" sz="1600" dirty="0">
                <a:cs typeface="Arial" charset="0"/>
              </a:rPr>
              <a:t>11 new - Work Items / Study items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en-US" sz="1600" dirty="0">
              <a:cs typeface="Arial" charset="0"/>
            </a:endParaRP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nb-NO" altLang="en-US" sz="2400" dirty="0">
                <a:cs typeface="Arial" charset="0"/>
              </a:rPr>
              <a:t>4 Rel-14 TS/TR for information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altLang="en-US" sz="2400" dirty="0">
                <a:cs typeface="Arial" charset="0"/>
              </a:rPr>
              <a:t>172 Registered participants / 132 Attending participants (based on registration) </a:t>
            </a:r>
          </a:p>
          <a:p>
            <a:pPr lvl="2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de-DE" sz="1600" dirty="0">
                <a:cs typeface="Arial" charset="0"/>
              </a:rPr>
              <a:t>~ 60 Participants </a:t>
            </a:r>
            <a:r>
              <a:rPr lang="en-US" altLang="de-DE" sz="1600" dirty="0" smtClean="0">
                <a:cs typeface="Arial" charset="0"/>
              </a:rPr>
              <a:t>Attending!!!</a:t>
            </a:r>
            <a:endParaRPr lang="en-US" altLang="de-DE" sz="16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en-US" dirty="0" smtClean="0">
                <a:latin typeface="Arial" charset="0"/>
                <a:cs typeface="Arial" charset="0"/>
              </a:rPr>
              <a:t>Approved New Rel-14 WIs / SIs</a:t>
            </a:r>
            <a:endParaRPr lang="en-US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1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1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1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1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2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2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3322" name="Rectangle 49"/>
          <p:cNvSpPr>
            <a:spLocks noChangeArrowheads="1"/>
          </p:cNvSpPr>
          <p:nvPr/>
        </p:nvSpPr>
        <p:spPr bwMode="auto">
          <a:xfrm>
            <a:off x="457200" y="1600200"/>
            <a:ext cx="7588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altLang="en-US"/>
          </a:p>
        </p:txBody>
      </p:sp>
      <p:graphicFrame>
        <p:nvGraphicFramePr>
          <p:cNvPr id="1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081495"/>
              </p:ext>
            </p:extLst>
          </p:nvPr>
        </p:nvGraphicFramePr>
        <p:xfrm>
          <a:off x="430213" y="1386840"/>
          <a:ext cx="8140700" cy="4161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362"/>
                <a:gridCol w="4514120"/>
                <a:gridCol w="837256"/>
                <a:gridCol w="1841962"/>
              </a:tblGrid>
              <a:tr h="2328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CP-number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Title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WG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New TS/TR number needed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53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CP-160696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User Controlled Spoofed Call Treatment (SPECTRE-CT)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307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CP-160697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CT Aspects of Determination of Completeness of Charging Information in IMS (CH14-DCCII-CT)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53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CP-160701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the core network aspects of extended Architecture support for CIoT (CIoT-Ext-CT)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7392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CP-160702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CT aspects of PS data off function (PS_DATA_OFF-CT)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7392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CP-160703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CT aspects of </a:t>
                      </a:r>
                      <a:r>
                        <a:rPr lang="en-US" sz="1100" b="0" i="0" u="none" strike="noStrike" dirty="0" err="1"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 reduction to enable light connection for LTE (LTE_LIGHT_CON-CT)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7392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CP-160816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CT aspects of System Architecture Enhancements for TV service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53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CP-160822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New SID on Policy and Charging for Volume Based Charging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7392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CP-160823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100" b="0" i="0" u="none" strike="noStrike" dirty="0">
                          <a:effectLst/>
                          <a:latin typeface="Arial" panose="020B0604020202020204" pitchFamily="34" charset="0"/>
                        </a:rPr>
                        <a:t>Diameter Base Protocol Specification Update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307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CP-160824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Enhancements for Mission Critical Push To Talk –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53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CP-160826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effectLst/>
                          <a:latin typeface="Arial" panose="020B0604020202020204" pitchFamily="34" charset="0"/>
                        </a:rPr>
                        <a:t>Mission Critical Data –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  <a:tr h="353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CP-160827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effectLst/>
                          <a:latin typeface="Arial" panose="020B0604020202020204" pitchFamily="34" charset="0"/>
                        </a:rPr>
                        <a:t>Mission Critical Video –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GB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8346" marR="78346" marT="39176" marB="3917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nb-NO" altLang="en-US" dirty="0" smtClean="0">
                <a:latin typeface="Arial" charset="0"/>
                <a:cs typeface="Arial" charset="0"/>
              </a:rPr>
              <a:t>Rel-14 </a:t>
            </a:r>
            <a:r>
              <a:rPr lang="nb-NO" altLang="en-US" dirty="0" smtClean="0">
                <a:latin typeface="Arial" charset="0"/>
                <a:cs typeface="Arial" charset="0"/>
              </a:rPr>
              <a:t>Specifications for </a:t>
            </a:r>
            <a:r>
              <a:rPr lang="nb-NO" altLang="en-US" dirty="0" smtClean="0">
                <a:latin typeface="Arial" charset="0"/>
                <a:cs typeface="Arial" charset="0"/>
              </a:rPr>
              <a:t>Information</a:t>
            </a:r>
            <a:endParaRPr lang="en-US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64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65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66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67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68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69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15370" name="Rectangle 3"/>
          <p:cNvSpPr txBox="1">
            <a:spLocks noChangeArrowheads="1"/>
          </p:cNvSpPr>
          <p:nvPr/>
        </p:nvSpPr>
        <p:spPr bwMode="auto">
          <a:xfrm>
            <a:off x="349250" y="1638300"/>
            <a:ext cx="8686800" cy="4627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>
              <a:spcBef>
                <a:spcPct val="20000"/>
              </a:spcBef>
            </a:pPr>
            <a:endParaRPr lang="en-US" altLang="ja-JP" sz="2000" b="1">
              <a:latin typeface="Calibri" pitchFamily="34" charset="0"/>
              <a:ea typeface="MS PGothic" pitchFamily="34" charset="-128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</a:pPr>
            <a:endParaRPr lang="en-US" altLang="ja-JP" sz="1800">
              <a:latin typeface="Calibri" pitchFamily="34" charset="0"/>
              <a:ea typeface="MS PGothic" pitchFamily="34" charset="-128"/>
            </a:endParaRPr>
          </a:p>
        </p:txBody>
      </p:sp>
      <p:graphicFrame>
        <p:nvGraphicFramePr>
          <p:cNvPr id="1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81098"/>
              </p:ext>
            </p:extLst>
          </p:nvPr>
        </p:nvGraphicFramePr>
        <p:xfrm>
          <a:off x="476250" y="1535113"/>
          <a:ext cx="8304213" cy="2712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581"/>
                <a:gridCol w="6337651"/>
                <a:gridCol w="752981"/>
              </a:tblGrid>
              <a:tr h="383826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CP-</a:t>
                      </a:r>
                      <a:r>
                        <a:rPr lang="en-GB" sz="180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num</a:t>
                      </a:r>
                      <a:endParaRPr lang="en-GB" sz="1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marT="45724" marB="45724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itchFamily="34" charset="0"/>
                          <a:cs typeface="Arial" pitchFamily="34" charset="0"/>
                        </a:rPr>
                        <a:t>Title</a:t>
                      </a:r>
                      <a:endParaRPr lang="en-GB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marT="45724" marB="45724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itchFamily="34" charset="0"/>
                          <a:cs typeface="Arial" pitchFamily="34" charset="0"/>
                        </a:rPr>
                        <a:t>WG</a:t>
                      </a:r>
                      <a:endParaRPr lang="en-GB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marT="45724" marB="45724"/>
                </a:tc>
              </a:tr>
              <a:tr h="37798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CP-160704</a:t>
                      </a:r>
                      <a:endParaRPr lang="en-GB" sz="1600" b="1" i="0" u="sng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TS 24.385:</a:t>
                      </a:r>
                      <a:r>
                        <a:rPr lang="en-US" sz="16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sz="16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V2X services Management Object (MO)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</a:tr>
              <a:tr h="37798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CP-160705</a:t>
                      </a:r>
                      <a:endParaRPr lang="en-GB" sz="1600" b="1" i="0" u="sng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TS 24.386: User Equipment (UE) to V2X control function; protocol aspects; Stage 3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</a:tr>
              <a:tr h="37798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CP-160706</a:t>
                      </a:r>
                      <a:endParaRPr lang="en-GB" sz="1600" b="1" i="0" u="sng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TS 24.417: Management Object (MO) for Originating Identification Presentation (OIP) and Originating Identification Restriction (OIR) using IP Multimedia (IM) Core Network (CN) subsystem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</a:tr>
              <a:tr h="37798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CP-160707</a:t>
                      </a:r>
                      <a:endParaRPr lang="en-GB" sz="1600" b="1" i="0" u="sng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TS 24.424: Management Object (MO) for Extensible Markup Language (XML) Configuration Access Protocol (XCAP) over the </a:t>
                      </a:r>
                      <a:r>
                        <a:rPr lang="en-US" sz="16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Ut</a:t>
                      </a:r>
                      <a:r>
                        <a:rPr lang="en-US" sz="16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interface for Manipulating Supplementary Services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the </a:t>
            </a:r>
            <a:r>
              <a:rPr lang="en-US" dirty="0" smtClean="0"/>
              <a:t>CT4 CRs </a:t>
            </a:r>
            <a:r>
              <a:rPr lang="en-US" dirty="0"/>
              <a:t>have been approved without any </a:t>
            </a:r>
            <a:r>
              <a:rPr lang="en-US" dirty="0" smtClean="0"/>
              <a:t>modification.</a:t>
            </a:r>
          </a:p>
          <a:p>
            <a:r>
              <a:rPr lang="en-US" dirty="0" smtClean="0"/>
              <a:t>A company CR has been also approved on ERP:</a:t>
            </a:r>
          </a:p>
          <a:p>
            <a:pPr lvl="1"/>
            <a:r>
              <a:rPr lang="en-US" dirty="0"/>
              <a:t>C4-166333 (“</a:t>
            </a:r>
            <a:r>
              <a:rPr lang="en-US" dirty="0" err="1"/>
              <a:t>KeyName</a:t>
            </a:r>
            <a:r>
              <a:rPr lang="en-US" dirty="0"/>
              <a:t>-NAI format</a:t>
            </a:r>
            <a:r>
              <a:rPr lang="en-US" dirty="0" smtClean="0"/>
              <a:t>”) on the TS 23.003 was technically </a:t>
            </a:r>
            <a:r>
              <a:rPr lang="en-US" dirty="0"/>
              <a:t>endorsed at C4#75 but was postponed along with the CR introducing the feature in the TS 29.273. However, C1-165361 in CP-160740 </a:t>
            </a:r>
            <a:r>
              <a:rPr lang="en-US" dirty="0" smtClean="0"/>
              <a:t>was dependent </a:t>
            </a:r>
            <a:r>
              <a:rPr lang="en-US" dirty="0"/>
              <a:t>on the </a:t>
            </a:r>
            <a:r>
              <a:rPr lang="en-US" dirty="0" err="1"/>
              <a:t>the</a:t>
            </a:r>
            <a:r>
              <a:rPr lang="en-US" dirty="0"/>
              <a:t> </a:t>
            </a:r>
            <a:r>
              <a:rPr lang="en-US" dirty="0" err="1"/>
              <a:t>KeyName</a:t>
            </a:r>
            <a:r>
              <a:rPr lang="en-US" dirty="0"/>
              <a:t> NAI defined by the present CR.</a:t>
            </a:r>
          </a:p>
          <a:p>
            <a:pPr lvl="1"/>
            <a:r>
              <a:rPr lang="en-US" dirty="0" smtClean="0"/>
              <a:t>it was decided that there was finally no reason to postpone this CR and block </a:t>
            </a:r>
            <a:r>
              <a:rPr lang="en-GB" dirty="0"/>
              <a:t>the approval of the C1-165361/CP-160740</a:t>
            </a:r>
            <a:endParaRPr lang="fr-FR" dirty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kern="1200" dirty="0">
                <a:ea typeface="宋体" charset="-122"/>
                <a:cs typeface="Arial" panose="020B0604020202020204" pitchFamily="34" charset="0"/>
              </a:rPr>
              <a:t>MCPTT Specs </a:t>
            </a:r>
            <a:r>
              <a:rPr lang="en-GB" altLang="ja-JP" kern="1200" dirty="0" smtClean="0">
                <a:ea typeface="宋体" charset="-122"/>
                <a:cs typeface="Arial" panose="020B0604020202020204" pitchFamily="34" charset="0"/>
              </a:rPr>
              <a:t>from </a:t>
            </a:r>
            <a:r>
              <a:rPr lang="en-GB" altLang="ja-JP" kern="1200" dirty="0">
                <a:ea typeface="宋体" charset="-122"/>
                <a:cs typeface="Arial" panose="020B0604020202020204" pitchFamily="34" charset="0"/>
              </a:rPr>
              <a:t>Rel-13 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With</a:t>
            </a:r>
            <a:r>
              <a:rPr lang="fr-FR" dirty="0" smtClean="0"/>
              <a:t> the introduction of new MC services (</a:t>
            </a:r>
            <a:r>
              <a:rPr lang="fr-FR" dirty="0" err="1" smtClean="0"/>
              <a:t>MCVideo</a:t>
            </a:r>
            <a:r>
              <a:rPr lang="fr-FR" dirty="0" smtClean="0"/>
              <a:t>, </a:t>
            </a:r>
            <a:r>
              <a:rPr lang="fr-FR" dirty="0" err="1" smtClean="0"/>
              <a:t>MCData</a:t>
            </a:r>
            <a:r>
              <a:rPr lang="fr-FR" dirty="0" smtClean="0"/>
              <a:t>) and the </a:t>
            </a:r>
            <a:r>
              <a:rPr lang="fr-FR" dirty="0" err="1" smtClean="0"/>
              <a:t>creation</a:t>
            </a:r>
            <a:r>
              <a:rPr lang="fr-FR" dirty="0" smtClean="0"/>
              <a:t> of a </a:t>
            </a:r>
            <a:r>
              <a:rPr lang="fr-FR" dirty="0" err="1" smtClean="0"/>
              <a:t>generic</a:t>
            </a:r>
            <a:r>
              <a:rPr lang="fr-FR" dirty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for the global architecture for MC services</a:t>
            </a:r>
          </a:p>
          <a:p>
            <a:r>
              <a:rPr lang="en-US" dirty="0"/>
              <a:t>the R13 WID on MCPTT was revised to provide new TS-names &amp; numbers (24.481, 24.482, 24.483 &amp; 24.484</a:t>
            </a:r>
            <a:r>
              <a:rPr lang="en-US" dirty="0" smtClean="0"/>
              <a:t>).</a:t>
            </a:r>
          </a:p>
          <a:p>
            <a:pPr lvl="1"/>
            <a:r>
              <a:rPr lang="en-US" dirty="0" smtClean="0"/>
              <a:t>“Old” TS content </a:t>
            </a:r>
            <a:r>
              <a:rPr lang="en-US" dirty="0" err="1"/>
              <a:t>Void’ed</a:t>
            </a:r>
            <a:r>
              <a:rPr lang="en-US" dirty="0"/>
              <a:t> and now points to the corresponding new TS. </a:t>
            </a:r>
            <a:endParaRPr lang="en-US" dirty="0" smtClean="0"/>
          </a:p>
          <a:p>
            <a:pPr lvl="1"/>
            <a:r>
              <a:rPr lang="en-US" dirty="0" smtClean="0"/>
              <a:t>References </a:t>
            </a:r>
            <a:r>
              <a:rPr lang="en-US" dirty="0"/>
              <a:t>must be corrected for all four specifications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2616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SA information/action to SA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dirty="0">
                <a:latin typeface="Arial" pitchFamily="34" charset="0"/>
                <a:ea typeface="MS PGothic" pitchFamily="34" charset="-128"/>
                <a:cs typeface="Arial" pitchFamily="34" charset="0"/>
              </a:rPr>
              <a:t>On the new WID on </a:t>
            </a:r>
            <a:r>
              <a:rPr lang="en-US" altLang="ja-JP" sz="2400" dirty="0" err="1">
                <a:latin typeface="Arial" pitchFamily="34" charset="0"/>
                <a:ea typeface="MS PGothic" pitchFamily="34" charset="-128"/>
                <a:cs typeface="Arial" pitchFamily="34" charset="0"/>
              </a:rPr>
              <a:t>Signalling</a:t>
            </a:r>
            <a:r>
              <a:rPr lang="en-US" altLang="ja-JP" sz="2400" dirty="0">
                <a:latin typeface="Arial" pitchFamily="34" charset="0"/>
                <a:ea typeface="MS PGothic" pitchFamily="34" charset="-128"/>
                <a:cs typeface="Arial" pitchFamily="34" charset="0"/>
              </a:rPr>
              <a:t> reduction to enable light connection for LTE</a:t>
            </a:r>
          </a:p>
          <a:p>
            <a:pPr lvl="1">
              <a:defRPr/>
            </a:pPr>
            <a:r>
              <a:rPr lang="en-GB" altLang="ja-JP" sz="1800" dirty="0">
                <a:latin typeface="Arial" pitchFamily="34" charset="0"/>
                <a:ea typeface="MS PGothic" pitchFamily="34" charset="-128"/>
                <a:cs typeface="Arial" pitchFamily="34" charset="0"/>
              </a:rPr>
              <a:t>Very late submission</a:t>
            </a:r>
          </a:p>
          <a:p>
            <a:pPr lvl="1">
              <a:defRPr/>
            </a:pPr>
            <a:r>
              <a:rPr lang="en-GB" altLang="ja-JP" sz="1800" dirty="0">
                <a:latin typeface="Arial" pitchFamily="34" charset="0"/>
                <a:ea typeface="MS PGothic" pitchFamily="34" charset="-128"/>
                <a:cs typeface="Arial" pitchFamily="34" charset="0"/>
              </a:rPr>
              <a:t>Several CT impacts are still FFS</a:t>
            </a:r>
          </a:p>
          <a:p>
            <a:pPr lvl="1">
              <a:defRPr/>
            </a:pPr>
            <a:r>
              <a:rPr lang="en-GB" altLang="ja-JP" sz="1800" dirty="0">
                <a:latin typeface="Arial" pitchFamily="34" charset="0"/>
                <a:ea typeface="MS PGothic" pitchFamily="34" charset="-128"/>
                <a:cs typeface="Arial" pitchFamily="34" charset="0"/>
              </a:rPr>
              <a:t>SA2 needs to be involved  </a:t>
            </a:r>
          </a:p>
          <a:p>
            <a:pPr lvl="1">
              <a:defRPr/>
            </a:pPr>
            <a:endParaRPr lang="en-GB" altLang="ja-JP" sz="1800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Requirements on Lawful Interception for CUPS missing. </a:t>
            </a: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SA2 sent an LS to SA3-LI a long time ago, which has not been answered yet</a:t>
            </a: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Next SA3-LI needs to specify CUPS related requirements at SA3#64-LI (end of 01/17) to give CT Groups a chance to complete the stage 3 work by March 2017</a:t>
            </a:r>
            <a:endParaRPr lang="en-GB" altLang="ja-JP" sz="2000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39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40859</TotalTime>
  <Words>826</Words>
  <Application>Microsoft Office PowerPoint</Application>
  <PresentationFormat>Affichage à l'écran (4:3)</PresentationFormat>
  <Paragraphs>163</Paragraphs>
  <Slides>15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15</vt:i4>
      </vt:variant>
    </vt:vector>
  </HeadingPairs>
  <TitlesOfParts>
    <vt:vector size="17" baseType="lpstr">
      <vt:lpstr>3gpp</vt:lpstr>
      <vt:lpstr>Custom Design</vt:lpstr>
      <vt:lpstr>Présentation PowerPoint</vt:lpstr>
      <vt:lpstr>TSG CT#74</vt:lpstr>
      <vt:lpstr>TSG CT Organisation </vt:lpstr>
      <vt:lpstr>Présentation PowerPoint</vt:lpstr>
      <vt:lpstr>Approved New Rel-14 WIs / SIs</vt:lpstr>
      <vt:lpstr>Rel-14 Specifications for Information</vt:lpstr>
      <vt:lpstr>CRs</vt:lpstr>
      <vt:lpstr>MCPTT Specs from Rel-13 on</vt:lpstr>
      <vt:lpstr>For SA information/action to SA</vt:lpstr>
      <vt:lpstr>TSG SA#74</vt:lpstr>
      <vt:lpstr>Release 14 actual progress</vt:lpstr>
      <vt:lpstr>5G Timeline</vt:lpstr>
      <vt:lpstr>Rel-14 Time plan 1/2</vt:lpstr>
      <vt:lpstr>Rel-14 Time plan 2/2</vt:lpstr>
      <vt:lpstr>Work Item Completion Summaries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Orange V1</cp:lastModifiedBy>
  <cp:revision>955</cp:revision>
  <dcterms:created xsi:type="dcterms:W3CDTF">2009-10-13T12:22:16Z</dcterms:created>
  <dcterms:modified xsi:type="dcterms:W3CDTF">2017-02-12T10:42:53Z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