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615" r:id="rId3"/>
    <p:sldId id="819" r:id="rId4"/>
    <p:sldId id="813" r:id="rId5"/>
    <p:sldId id="820" r:id="rId6"/>
    <p:sldId id="821" r:id="rId7"/>
    <p:sldId id="818" r:id="rId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00ACBD"/>
    <a:srgbClr val="008D95"/>
    <a:srgbClr val="005392"/>
    <a:srgbClr val="7F7F7F"/>
    <a:srgbClr val="BC141A"/>
    <a:srgbClr val="8F297D"/>
    <a:srgbClr val="8F297C"/>
    <a:srgbClr val="003B66"/>
    <a:srgbClr val="FDF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92" autoAdjust="0"/>
    <p:restoredTop sz="94799" autoAdjust="0"/>
  </p:normalViewPr>
  <p:slideViewPr>
    <p:cSldViewPr snapToGrid="0" snapToObjects="1">
      <p:cViewPr varScale="1">
        <p:scale>
          <a:sx n="76" d="100"/>
          <a:sy n="76" d="100"/>
        </p:scale>
        <p:origin x="378" y="90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1/17/2017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00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937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55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00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002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04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08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3" y="1600200"/>
            <a:ext cx="5408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44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4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25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25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7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6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71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002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5675" y="273050"/>
            <a:ext cx="68135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002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886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36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36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36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85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1612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561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87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Vuforia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and Wireless Reach are trademarks of Qualcomm Incorporated. Atheros and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Skifta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are trademarks of Qualcomm Atheros, Inc., registered in the united States and other countries.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Hy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-Fi is a trademark of Qualcomm Atheros, Inc. </a:t>
              </a:r>
              <a:r>
                <a:rPr lang="en-US" sz="1000" kern="1200" baseline="0" dirty="0" err="1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Alljoyn</a:t>
              </a:r>
              <a:r>
                <a:rPr lang="en-US" sz="1000" kern="1200" baseline="0" dirty="0" smtClean="0">
                  <a:solidFill>
                    <a:schemeClr val="bg1"/>
                  </a:solidFill>
                  <a:latin typeface="+mn-lt"/>
                  <a:ea typeface="+mn-ea"/>
                  <a:cs typeface="Arial" pitchFamily="34" charset="0"/>
                </a:rPr>
                <a:t> is a trademark of Qualcomm Innovation Center, Inc., registered in the United States and other countries. Other products and brand names may be trademarks or registered trademarks of their respective owners.</a:t>
              </a:r>
              <a:r>
                <a:rPr lang="en-US" sz="1000" kern="1200" baseline="0" dirty="0" smtClean="0">
                  <a:solidFill>
                    <a:schemeClr val="bg1"/>
                  </a:solidFill>
                  <a:effectLst/>
                  <a:latin typeface="+mn-lt"/>
                  <a:ea typeface="+mn-ea"/>
                  <a:cs typeface="Arial" pitchFamily="34" charset="0"/>
                </a:rPr>
                <a:t> </a:t>
              </a:r>
              <a:endParaRPr lang="en-US" sz="1000" kern="1200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Regular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12188825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7585799" y="393195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7388390" y="4782931"/>
            <a:ext cx="253173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7262362" y="4664710"/>
            <a:ext cx="155027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6751554" y="4785162"/>
            <a:ext cx="534229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6830740" y="4545373"/>
            <a:ext cx="445005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7074992" y="4390346"/>
            <a:ext cx="226406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6856393" y="4746127"/>
            <a:ext cx="413777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7359393" y="3995530"/>
            <a:ext cx="253173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7404005" y="4531989"/>
            <a:ext cx="266557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7235595" y="4806353"/>
            <a:ext cx="79187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7346009" y="4811929"/>
            <a:ext cx="90340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6991344" y="4282162"/>
            <a:ext cx="104838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6648947" y="5227936"/>
            <a:ext cx="10706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7401774" y="5009338"/>
            <a:ext cx="105954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7660524" y="4456149"/>
            <a:ext cx="104838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6753785" y="4500761"/>
            <a:ext cx="69149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7185406" y="4943534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6774975" y="4788508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7641564" y="4966956"/>
            <a:ext cx="65803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6706942" y="4200745"/>
            <a:ext cx="49073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7291360" y="4293315"/>
            <a:ext cx="50189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6587605" y="4676978"/>
            <a:ext cx="73610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7918158" y="4966956"/>
            <a:ext cx="50189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7833396" y="4676978"/>
            <a:ext cx="45728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7993999" y="4864349"/>
            <a:ext cx="71379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7202136" y="5225706"/>
            <a:ext cx="52419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7784322" y="4111521"/>
            <a:ext cx="70264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7243401" y="4463956"/>
            <a:ext cx="71379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7412927" y="4756164"/>
            <a:ext cx="56880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11154860" y="2024238"/>
            <a:ext cx="405764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670665" y="1951212"/>
            <a:ext cx="977264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11419979" y="1908347"/>
            <a:ext cx="310514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10899268" y="2144887"/>
            <a:ext cx="521970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676105" y="1544339"/>
            <a:ext cx="491760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980" y="2378990"/>
            <a:ext cx="1663955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65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6862" y="158450"/>
            <a:ext cx="10642656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49" y="6509933"/>
            <a:ext cx="708897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35427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 bwMode="gray">
          <a:xfrm>
            <a:off x="283464" y="6525737"/>
            <a:ext cx="12393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r>
              <a:rPr lang="en-US" sz="800" kern="1200" dirty="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t>Qualcomm  Proprietary</a:t>
            </a:r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4" r:id="rId2"/>
    <p:sldLayoutId id="2147483745" r:id="rId3"/>
    <p:sldLayoutId id="2147483747" r:id="rId4"/>
    <p:sldLayoutId id="2147483749" r:id="rId5"/>
    <p:sldLayoutId id="2147483751" r:id="rId6"/>
    <p:sldLayoutId id="2147483753" r:id="rId7"/>
    <p:sldLayoutId id="2147483755" r:id="rId8"/>
    <p:sldLayoutId id="2147483787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1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696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6962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3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AFB0E-0006-42C2-A33E-C08C5D4D5B4B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013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3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CCAE4-A917-4EA9-8397-CA076E34F35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2588" y="901262"/>
            <a:ext cx="10817259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9133831" y="6444829"/>
            <a:ext cx="2463501" cy="307731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sz="900" dirty="0" smtClean="0">
                <a:solidFill>
                  <a:schemeClr val="tx1"/>
                </a:solidFill>
              </a:rPr>
              <a:t>Qualcomm Confidential and Proprietary</a:t>
            </a:r>
            <a:endParaRPr 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176" y="1451794"/>
            <a:ext cx="6903720" cy="2211375"/>
          </a:xfrm>
        </p:spPr>
        <p:txBody>
          <a:bodyPr/>
          <a:lstStyle/>
          <a:p>
            <a:r>
              <a:rPr lang="en-US" dirty="0" smtClean="0"/>
              <a:t>Reserved TMGI for MBMS service </a:t>
            </a:r>
            <a:r>
              <a:rPr lang="en-US" dirty="0" smtClean="0"/>
              <a:t>for receive only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80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 only </a:t>
            </a:r>
            <a:r>
              <a:rPr lang="en-US" dirty="0" smtClean="0"/>
              <a:t>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8802" y="909929"/>
            <a:ext cx="11404380" cy="5747727"/>
          </a:xfrm>
        </p:spPr>
        <p:txBody>
          <a:bodyPr/>
          <a:lstStyle/>
          <a:p>
            <a:r>
              <a:rPr lang="en-US" sz="2800" dirty="0" smtClean="0"/>
              <a:t>Receive only mode is a UE mode of operation where the UE:</a:t>
            </a:r>
          </a:p>
          <a:p>
            <a:pPr lvl="1"/>
            <a:r>
              <a:rPr lang="en-US" sz="2400" dirty="0" smtClean="0"/>
              <a:t>Does not need  USIM (no subscription) </a:t>
            </a:r>
          </a:p>
          <a:p>
            <a:pPr lvl="1"/>
            <a:r>
              <a:rPr lang="en-US" sz="2400" dirty="0" smtClean="0"/>
              <a:t>Is only capable of receiving </a:t>
            </a:r>
            <a:r>
              <a:rPr lang="en-US" sz="2400" dirty="0" err="1" smtClean="0"/>
              <a:t>eMBMS</a:t>
            </a:r>
            <a:r>
              <a:rPr lang="en-US" sz="2400" dirty="0" smtClean="0"/>
              <a:t> broadcast</a:t>
            </a:r>
          </a:p>
          <a:p>
            <a:pPr lvl="2"/>
            <a:r>
              <a:rPr lang="en-US" sz="2000" dirty="0"/>
              <a:t>No unicast capability </a:t>
            </a:r>
            <a:r>
              <a:rPr lang="en-US" sz="2000" dirty="0" smtClean="0"/>
              <a:t>as part of ROM</a:t>
            </a:r>
          </a:p>
          <a:p>
            <a:pPr lvl="2"/>
            <a:r>
              <a:rPr lang="en-US" sz="2000" dirty="0" smtClean="0"/>
              <a:t>No signaling with the network (</a:t>
            </a:r>
            <a:r>
              <a:rPr lang="en-US" sz="2000" dirty="0"/>
              <a:t>no </a:t>
            </a:r>
            <a:r>
              <a:rPr lang="en-US" sz="2000" dirty="0" smtClean="0"/>
              <a:t>registration/authentication/authorization</a:t>
            </a:r>
            <a:r>
              <a:rPr lang="en-US" sz="2000" dirty="0"/>
              <a:t>)</a:t>
            </a:r>
          </a:p>
          <a:p>
            <a:r>
              <a:rPr lang="en-US" sz="2800" dirty="0" smtClean="0"/>
              <a:t>Receive Only Mode </a:t>
            </a:r>
            <a:r>
              <a:rPr lang="en-US" sz="2800" dirty="0" smtClean="0"/>
              <a:t>UE decides to camp on a PLMN in order to receive MBMS TV broadcast based on </a:t>
            </a:r>
            <a:r>
              <a:rPr lang="en-US" sz="2800" dirty="0" smtClean="0"/>
              <a:t>the broadcast “standardize TMGI range”</a:t>
            </a:r>
          </a:p>
          <a:p>
            <a:pPr lvl="1"/>
            <a:r>
              <a:rPr lang="en-US" sz="2600" dirty="0" smtClean="0"/>
              <a:t>Stage 2 requirement in 23.246:</a:t>
            </a:r>
            <a:endParaRPr lang="en-US" sz="2600" dirty="0" smtClean="0"/>
          </a:p>
          <a:p>
            <a:pPr lvl="2"/>
            <a:r>
              <a:rPr lang="en-GB" sz="2200" i="1" dirty="0"/>
              <a:t>A UE configured to operate in Receive Only Mode shall camp on a network cell in an </a:t>
            </a:r>
            <a:r>
              <a:rPr lang="en-GB" sz="2200" i="1" dirty="0" err="1"/>
              <a:t>eMBMS</a:t>
            </a:r>
            <a:r>
              <a:rPr lang="en-GB" sz="2200" i="1" dirty="0"/>
              <a:t> Broadcast carrier, </a:t>
            </a:r>
            <a:r>
              <a:rPr lang="en-GB" sz="2200" i="1" u="sng" dirty="0"/>
              <a:t>shall attempt to receive MBMS service based only on a standardised TMGI value range for Receive Only Mode. The UE shall not attempt to receive MBMS service for TMGIs outside the standardized TMGI </a:t>
            </a:r>
            <a:r>
              <a:rPr lang="en-GB" sz="2200" i="1" u="sng" dirty="0" smtClean="0"/>
              <a:t>range</a:t>
            </a:r>
          </a:p>
          <a:p>
            <a:r>
              <a:rPr lang="en-GB" sz="3000" dirty="0" smtClean="0">
                <a:solidFill>
                  <a:srgbClr val="FF0000"/>
                </a:solidFill>
              </a:rPr>
              <a:t>There is a requirement to standardize a range of TMGI for MBMS service for receive only mode</a:t>
            </a:r>
            <a:endParaRPr lang="en-US" sz="3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72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TMGI structure and encoding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8802" y="909929"/>
            <a:ext cx="10835214" cy="3333220"/>
          </a:xfrm>
        </p:spPr>
        <p:txBody>
          <a:bodyPr/>
          <a:lstStyle/>
          <a:p>
            <a:r>
              <a:rPr lang="en-US" sz="2800" dirty="0" smtClean="0"/>
              <a:t>TS 23.003 describes a structure of the TMGI</a:t>
            </a:r>
          </a:p>
          <a:p>
            <a:r>
              <a:rPr lang="en-US" sz="2800" dirty="0" smtClean="0"/>
              <a:t>TS 24.008 defines the TMGI </a:t>
            </a:r>
            <a:r>
              <a:rPr lang="en-US" sz="2800" dirty="0" smtClean="0"/>
              <a:t>IE and </a:t>
            </a:r>
            <a:r>
              <a:rPr lang="en-US" sz="2800" dirty="0" smtClean="0"/>
              <a:t>its encoding</a:t>
            </a:r>
          </a:p>
          <a:p>
            <a:r>
              <a:rPr lang="en-US" sz="2800" dirty="0" smtClean="0"/>
              <a:t>The encoding in 24.008 is used </a:t>
            </a:r>
            <a:r>
              <a:rPr lang="en-US" sz="2800" dirty="0" smtClean="0"/>
              <a:t>in all stage 3 specs</a:t>
            </a:r>
          </a:p>
          <a:p>
            <a:pPr lvl="1"/>
            <a:r>
              <a:rPr lang="en-US" sz="2600" dirty="0" smtClean="0"/>
              <a:t>for </a:t>
            </a:r>
            <a:r>
              <a:rPr lang="en-US" sz="2600" dirty="0" smtClean="0"/>
              <a:t>TMGI AVP over BM-SC </a:t>
            </a:r>
            <a:r>
              <a:rPr lang="en-US" sz="2600" dirty="0" smtClean="0"/>
              <a:t>interfaces (CT3 29.061)</a:t>
            </a:r>
          </a:p>
          <a:p>
            <a:pPr lvl="1"/>
            <a:r>
              <a:rPr lang="en-US" sz="2600" dirty="0" smtClean="0"/>
              <a:t>over </a:t>
            </a:r>
            <a:r>
              <a:rPr lang="en-US" sz="2600" dirty="0" smtClean="0"/>
              <a:t>Sm interface between MME and </a:t>
            </a:r>
            <a:r>
              <a:rPr lang="en-US" sz="2600" dirty="0" smtClean="0"/>
              <a:t>MBMS-GW (CT4 29.274)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064898" y="926031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217561"/>
              </p:ext>
            </p:extLst>
          </p:nvPr>
        </p:nvGraphicFramePr>
        <p:xfrm>
          <a:off x="5689598" y="3530599"/>
          <a:ext cx="5799810" cy="1936082"/>
        </p:xfrm>
        <a:graphic>
          <a:graphicData uri="http://schemas.openxmlformats.org/drawingml/2006/table">
            <a:tbl>
              <a:tblPr/>
              <a:tblGrid>
                <a:gridCol w="909553"/>
                <a:gridCol w="568672"/>
                <a:gridCol w="568672"/>
                <a:gridCol w="568672"/>
                <a:gridCol w="568672"/>
                <a:gridCol w="568672"/>
                <a:gridCol w="568672"/>
                <a:gridCol w="568672"/>
                <a:gridCol w="909553"/>
              </a:tblGrid>
              <a:tr h="2151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Temporary Mobile Group Identity IEI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Length of Temporary Mobile Group Identity contents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0242">
                <a:tc rowSpan="2"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MBMS Service ID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8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MCC digit 2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MCC digit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6*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MNC digit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MCC digit 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7*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12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MNC digit 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MNC digit 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Octet 8*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907231" y="5788675"/>
            <a:ext cx="124906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TS 24.008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70146" y="5788675"/>
            <a:ext cx="124906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TS 23.003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470" y="3664139"/>
            <a:ext cx="4550120" cy="161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436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possible options for reserving the TMGI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861" y="926031"/>
            <a:ext cx="6841707" cy="305468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Reserve dedicated “well-known” PLMN ID in ITU-T for MBMS service in receive only mode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Reserve range of MBMS Service ID</a:t>
            </a:r>
          </a:p>
          <a:p>
            <a:endParaRPr lang="en-US" sz="2400" dirty="0" smtClean="0"/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sz="28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2739" y="2464240"/>
            <a:ext cx="11502261" cy="38964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2"/>
              </a:buBlip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6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Char char="−"/>
              <a:defRPr lang="en-US" sz="1400" kern="1200" baseline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Option 1 is cleaner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Opens up a brand new range of TMGI values for receive only mode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Enables fast service detection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No backward compatibility issues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No impact on 24.008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OK from RAN point of view: “</a:t>
            </a:r>
            <a:r>
              <a:rPr lang="en-GB" sz="2400" i="1" dirty="0" err="1"/>
              <a:t>eNB</a:t>
            </a:r>
            <a:r>
              <a:rPr lang="en-GB" sz="2400" i="1" dirty="0"/>
              <a:t> announces a MBMS session TMGI whose PLMN ID is not in the SIB1 PLMN ID list. </a:t>
            </a:r>
            <a:r>
              <a:rPr lang="en-US" sz="2400" dirty="0" smtClean="0"/>
              <a:t>” (23.246)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Has been done in the past (MCC/MNC 901/89 was reserved as “escape PLMN ID” in GSM)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/>
              <a:t>Option 2 </a:t>
            </a:r>
            <a:r>
              <a:rPr lang="en-US" sz="2800" dirty="0"/>
              <a:t>d</a:t>
            </a:r>
            <a:r>
              <a:rPr lang="en-US" sz="2800" dirty="0" smtClean="0"/>
              <a:t>oes not require external SDO involvement</a:t>
            </a:r>
            <a:endParaRPr lang="en-US" sz="16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8569" y="926031"/>
            <a:ext cx="4497114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0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TMGI for Service Announcement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644061" cy="3030060"/>
          </a:xfrm>
        </p:spPr>
        <p:txBody>
          <a:bodyPr/>
          <a:lstStyle/>
          <a:p>
            <a:r>
              <a:rPr lang="en-US" sz="3200" dirty="0" smtClean="0"/>
              <a:t>There is the following requirement in 23.246:</a:t>
            </a:r>
          </a:p>
          <a:p>
            <a:pPr marL="1028700" indent="0">
              <a:buNone/>
            </a:pPr>
            <a:r>
              <a:rPr lang="en-GB" sz="2800" i="1" dirty="0" smtClean="0"/>
              <a:t>The </a:t>
            </a:r>
            <a:r>
              <a:rPr lang="en-GB" sz="2800" i="1" dirty="0"/>
              <a:t>UE may be configured to receive TMGI(s) via Service </a:t>
            </a:r>
            <a:r>
              <a:rPr lang="en-GB" sz="2800" i="1" dirty="0" smtClean="0"/>
              <a:t>Announcement</a:t>
            </a:r>
            <a:endParaRPr lang="en-GB" sz="2800" i="1" dirty="0"/>
          </a:p>
          <a:p>
            <a:r>
              <a:rPr lang="en-US" sz="3200" dirty="0" smtClean="0"/>
              <a:t>Within the reserved TMGI range, some TMGI values should be reserved for Service Announcement</a:t>
            </a:r>
          </a:p>
          <a:p>
            <a:pPr lvl="1"/>
            <a:r>
              <a:rPr lang="en-US" sz="3000" dirty="0" smtClean="0"/>
              <a:t>A single value could be sufficient</a:t>
            </a:r>
          </a:p>
        </p:txBody>
      </p:sp>
    </p:spTree>
    <p:extLst>
      <p:ext uri="{BB962C8B-B14F-4D97-AF65-F5344CB8AC3E}">
        <p14:creationId xmlns:p14="http://schemas.microsoft.com/office/powerpoint/2010/main" val="3616257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5457" y="1024229"/>
            <a:ext cx="10971543" cy="5292218"/>
          </a:xfrm>
        </p:spPr>
        <p:txBody>
          <a:bodyPr/>
          <a:lstStyle/>
          <a:p>
            <a:r>
              <a:rPr lang="en-US" sz="3200" dirty="0" smtClean="0"/>
              <a:t>Option 1 (preferred)</a:t>
            </a:r>
          </a:p>
          <a:p>
            <a:pPr lvl="2"/>
            <a:r>
              <a:rPr lang="en-US" sz="2800" dirty="0" smtClean="0"/>
              <a:t>Reserve well-known PLMN ID for MBMS service in Receive Only Mode</a:t>
            </a:r>
          </a:p>
          <a:p>
            <a:pPr lvl="2"/>
            <a:r>
              <a:rPr lang="en-US" sz="2800" dirty="0" smtClean="0"/>
              <a:t>Reserve one MBMS Service ID under well-known PLMN ID for service announcement</a:t>
            </a:r>
          </a:p>
          <a:p>
            <a:pPr lvl="2"/>
            <a:endParaRPr lang="en-US" sz="2800" dirty="0"/>
          </a:p>
          <a:p>
            <a:r>
              <a:rPr lang="en-US" sz="3200" dirty="0" smtClean="0"/>
              <a:t>Option 2 (less preferred)</a:t>
            </a:r>
          </a:p>
          <a:p>
            <a:pPr lvl="1"/>
            <a:r>
              <a:rPr lang="en-US" sz="2800" dirty="0" smtClean="0"/>
              <a:t>Reserve one MBMS Service ID value for Service Announcement</a:t>
            </a:r>
          </a:p>
          <a:p>
            <a:pPr lvl="1"/>
            <a:r>
              <a:rPr lang="en-US" sz="2800" dirty="0" smtClean="0"/>
              <a:t>Mandate Service Announcement for MBMS service in Receive Only Mode</a:t>
            </a:r>
            <a:endParaRPr lang="en-US" sz="2800" dirty="0" smtClean="0"/>
          </a:p>
          <a:p>
            <a:pPr lv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474604318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14996</TotalTime>
  <Words>492</Words>
  <Application>Microsoft Office PowerPoint</Application>
  <PresentationFormat>Custom</PresentationFormat>
  <Paragraphs>72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Calibre Regular</vt:lpstr>
      <vt:lpstr>Calibre Semibold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Times New Roman</vt:lpstr>
      <vt:lpstr>Qualcomm_Template_Standard</vt:lpstr>
      <vt:lpstr>Custom Design</vt:lpstr>
      <vt:lpstr>Reserved TMGI for MBMS service for receive only mode</vt:lpstr>
      <vt:lpstr>Receive only mode</vt:lpstr>
      <vt:lpstr>TMGI structure and encoding</vt:lpstr>
      <vt:lpstr>Two possible options for reserving the TMGI range</vt:lpstr>
      <vt:lpstr>TMGI for Service Announcement</vt:lpstr>
      <vt:lpstr>Proposal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amerc_QC</cp:lastModifiedBy>
  <cp:revision>802</cp:revision>
  <cp:lastPrinted>2013-04-02T21:48:58Z</cp:lastPrinted>
  <dcterms:created xsi:type="dcterms:W3CDTF">2013-03-06T00:13:51Z</dcterms:created>
  <dcterms:modified xsi:type="dcterms:W3CDTF">2017-01-17T20:36:28Z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1331331555</vt:i4>
  </property>
  <property fmtid="{D5CDD505-2E9C-101B-9397-08002B2CF9AE}" pid="3" name="_NewReviewCycle">
    <vt:lpwstr/>
  </property>
  <property fmtid="{D5CDD505-2E9C-101B-9397-08002B2CF9AE}" pid="4" name="_EmailSubject">
    <vt:lpwstr>Qualcomm position for the joint sessoin on TMGI</vt:lpwstr>
  </property>
  <property fmtid="{D5CDD505-2E9C-101B-9397-08002B2CF9AE}" pid="5" name="_AuthorEmail">
    <vt:lpwstr>amerc@qti.qualcomm.com</vt:lpwstr>
  </property>
  <property fmtid="{D5CDD505-2E9C-101B-9397-08002B2CF9AE}" pid="6" name="_AuthorEmailDisplayName">
    <vt:lpwstr>Catovic, Amer</vt:lpwstr>
  </property>
  <property fmtid="{D5CDD505-2E9C-101B-9397-08002B2CF9AE}" pid="7" name="_PreviousAdHocReviewCycleID">
    <vt:i4>1128140821</vt:i4>
  </property>
</Properties>
</file>