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15"/>
  </p:notesMasterIdLst>
  <p:handoutMasterIdLst>
    <p:handoutMasterId r:id="rId16"/>
  </p:handoutMasterIdLst>
  <p:sldIdLst>
    <p:sldId id="337" r:id="rId3"/>
    <p:sldId id="516" r:id="rId4"/>
    <p:sldId id="507" r:id="rId5"/>
    <p:sldId id="508" r:id="rId6"/>
    <p:sldId id="509" r:id="rId7"/>
    <p:sldId id="510" r:id="rId8"/>
    <p:sldId id="511" r:id="rId9"/>
    <p:sldId id="512" r:id="rId10"/>
    <p:sldId id="513" r:id="rId11"/>
    <p:sldId id="514" r:id="rId12"/>
    <p:sldId id="515" r:id="rId13"/>
    <p:sldId id="517" r:id="rId14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FF0000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15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3264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2" y="6470650"/>
            <a:ext cx="485933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2016   </a:t>
            </a:r>
            <a:r>
              <a:rPr lang="fr-FR" altLang="de-DE" dirty="0" err="1" smtClean="0">
                <a:solidFill>
                  <a:schemeClr val="bg1"/>
                </a:solidFill>
              </a:rPr>
              <a:t>Supported-Features</a:t>
            </a:r>
            <a:r>
              <a:rPr lang="fr-FR" altLang="de-DE" dirty="0" smtClean="0">
                <a:solidFill>
                  <a:schemeClr val="bg1"/>
                </a:solidFill>
              </a:rPr>
              <a:t> </a:t>
            </a:r>
            <a:r>
              <a:rPr lang="fr-FR" altLang="de-DE" dirty="0" err="1" smtClean="0">
                <a:solidFill>
                  <a:schemeClr val="bg1"/>
                </a:solidFill>
              </a:rPr>
              <a:t>AVPs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11/7/2016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+mn-lt"/>
                <a:cs typeface="Arial" charset="0"/>
              </a:rPr>
              <a:t>Lionel Morand </a:t>
            </a:r>
            <a:r>
              <a:rPr lang="en-GB" altLang="de-DE" sz="2400" dirty="0" smtClean="0">
                <a:latin typeface="+mn-lt"/>
                <a:cs typeface="Arial" charset="0"/>
              </a:rPr>
              <a:t>(</a:t>
            </a:r>
            <a:r>
              <a:rPr lang="de-DE" altLang="de-DE" sz="2400" dirty="0" smtClean="0">
                <a:latin typeface="+mn-lt"/>
                <a:cs typeface="Arial" charset="0"/>
              </a:rPr>
              <a:t>Orange</a:t>
            </a:r>
            <a:r>
              <a:rPr lang="en-GB" altLang="de-DE" sz="2400" dirty="0" smtClean="0">
                <a:latin typeface="+mn-lt"/>
                <a:cs typeface="Arial" charset="0"/>
              </a:rPr>
              <a:t>)</a:t>
            </a:r>
            <a:endParaRPr lang="en-GB" altLang="de-DE" sz="2400" dirty="0">
              <a:latin typeface="+mn-lt"/>
              <a:cs typeface="Arial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709560" y="2011363"/>
            <a:ext cx="545662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r-FR" altLang="de-DE" sz="4000" dirty="0" err="1" smtClean="0">
                <a:solidFill>
                  <a:srgbClr val="FF3300"/>
                </a:solidFill>
                <a:latin typeface="+mj-lt"/>
                <a:cs typeface="Arial" charset="0"/>
              </a:rPr>
              <a:t>Diameter</a:t>
            </a:r>
            <a:r>
              <a:rPr lang="fr-FR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 </a:t>
            </a:r>
            <a:r>
              <a:rPr lang="fr-FR" altLang="de-DE" sz="4000" dirty="0" err="1" smtClean="0">
                <a:solidFill>
                  <a:srgbClr val="FF3300"/>
                </a:solidFill>
                <a:latin typeface="+mj-lt"/>
                <a:cs typeface="Arial" charset="0"/>
              </a:rPr>
              <a:t>Extensibility</a:t>
            </a:r>
            <a:endParaRPr lang="fr-FR" altLang="de-DE" sz="4000" dirty="0">
              <a:solidFill>
                <a:srgbClr val="FF3300"/>
              </a:solidFill>
              <a:latin typeface="+mj-lt"/>
              <a:cs typeface="Arial" charset="0"/>
            </a:endParaRPr>
          </a:p>
          <a:p>
            <a:pPr algn="ctr">
              <a:defRPr/>
            </a:pPr>
            <a:r>
              <a:rPr lang="fr-FR" altLang="de-DE" sz="4000" dirty="0" err="1" smtClean="0">
                <a:solidFill>
                  <a:srgbClr val="FF3300"/>
                </a:solidFill>
                <a:latin typeface="+mj-lt"/>
                <a:cs typeface="Arial" charset="0"/>
              </a:rPr>
              <a:t>based</a:t>
            </a:r>
            <a:r>
              <a:rPr lang="fr-FR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 on </a:t>
            </a:r>
          </a:p>
          <a:p>
            <a:pPr algn="ctr">
              <a:defRPr/>
            </a:pPr>
            <a:r>
              <a:rPr lang="fr-FR" altLang="de-DE" sz="4000" dirty="0" err="1" smtClean="0">
                <a:solidFill>
                  <a:srgbClr val="FF3300"/>
                </a:solidFill>
                <a:latin typeface="+mj-lt"/>
                <a:cs typeface="Arial" charset="0"/>
              </a:rPr>
              <a:t>Supported-Features</a:t>
            </a:r>
            <a:r>
              <a:rPr lang="fr-FR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 </a:t>
            </a:r>
            <a:r>
              <a:rPr lang="fr-FR" altLang="de-DE" sz="4000" dirty="0" err="1" smtClean="0">
                <a:solidFill>
                  <a:srgbClr val="FF3300"/>
                </a:solidFill>
                <a:latin typeface="+mj-lt"/>
                <a:cs typeface="Arial" charset="0"/>
              </a:rPr>
              <a:t>AVPs</a:t>
            </a:r>
            <a:endParaRPr lang="en-US" altLang="de-DE" sz="4000" dirty="0" smtClean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88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CT4 Meeting #75	</a:t>
            </a:r>
            <a:r>
              <a:rPr lang="en-GB" sz="1600" b="1" dirty="0" smtClean="0"/>
              <a:t>		</a:t>
            </a:r>
            <a:r>
              <a:rPr lang="en-GB" sz="1600" b="1" smtClean="0"/>
              <a:t>	</a:t>
            </a:r>
            <a:r>
              <a:rPr lang="en-GB" sz="1600" b="1" smtClean="0"/>
              <a:t>C4-166185</a:t>
            </a:r>
            <a:endParaRPr lang="fr-FR" sz="1600" dirty="0"/>
          </a:p>
          <a:p>
            <a:r>
              <a:rPr lang="en-GB" sz="1600" b="1" dirty="0"/>
              <a:t>Reno, US; 14</a:t>
            </a:r>
            <a:r>
              <a:rPr lang="en-GB" sz="1600" b="1" baseline="30000" dirty="0"/>
              <a:t>th</a:t>
            </a:r>
            <a:r>
              <a:rPr lang="en-GB" sz="1600" b="1" dirty="0"/>
              <a:t> – 18</a:t>
            </a:r>
            <a:r>
              <a:rPr lang="en-GB" sz="1600" b="1" baseline="30000" dirty="0"/>
              <a:t>th</a:t>
            </a:r>
            <a:r>
              <a:rPr lang="en-GB" sz="1600" b="1" dirty="0"/>
              <a:t> November 2016</a:t>
            </a:r>
            <a:endParaRPr lang="fr-FR" sz="1600" dirty="0"/>
          </a:p>
          <a:p>
            <a:pPr>
              <a:spcBef>
                <a:spcPct val="20000"/>
              </a:spcBef>
              <a:defRPr/>
            </a:pPr>
            <a:r>
              <a:rPr lang="fi-FI" altLang="de-DE" sz="1600" dirty="0" smtClean="0">
                <a:latin typeface="Arial" pitchFamily="34" charset="0"/>
                <a:cs typeface="Arial" pitchFamily="34" charset="0"/>
              </a:rPr>
              <a:t>	</a:t>
            </a:r>
            <a:endParaRPr lang="en-US" altLang="de-DE" sz="1400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Receiving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</a:t>
            </a:r>
            <a:r>
              <a:rPr lang="fr-FR" dirty="0" smtClean="0"/>
              <a:t>3/3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88259" y="1600200"/>
            <a:ext cx="8821270" cy="4525963"/>
          </a:xfrm>
        </p:spPr>
        <p:txBody>
          <a:bodyPr/>
          <a:lstStyle/>
          <a:p>
            <a:r>
              <a:rPr lang="en-GB" dirty="0"/>
              <a:t>If </a:t>
            </a:r>
            <a:r>
              <a:rPr lang="en-GB" dirty="0" smtClean="0"/>
              <a:t>no Supported-Feature </a:t>
            </a:r>
            <a:r>
              <a:rPr lang="en-GB" dirty="0"/>
              <a:t>AVP </a:t>
            </a:r>
            <a:r>
              <a:rPr lang="en-GB" dirty="0" smtClean="0"/>
              <a:t>in </a:t>
            </a:r>
            <a:r>
              <a:rPr lang="en-GB" dirty="0"/>
              <a:t>the request </a:t>
            </a:r>
          </a:p>
          <a:p>
            <a:pPr lvl="1"/>
            <a:r>
              <a:rPr lang="en-GB" dirty="0"/>
              <a:t>the request is </a:t>
            </a:r>
            <a:r>
              <a:rPr lang="en-GB" dirty="0" smtClean="0"/>
              <a:t>(obviously) accepted </a:t>
            </a:r>
            <a:r>
              <a:rPr lang="en-GB" dirty="0"/>
              <a:t>and the answer </a:t>
            </a:r>
            <a:r>
              <a:rPr lang="en-GB" dirty="0" smtClean="0"/>
              <a:t>may include </a:t>
            </a:r>
            <a:r>
              <a:rPr lang="en-GB" dirty="0"/>
              <a:t>S-F AVPs (M-bit cleared) with the complete set of features supported by the </a:t>
            </a:r>
            <a:r>
              <a:rPr lang="en-GB" dirty="0" smtClean="0"/>
              <a:t>responder (for information)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880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Receiving</a:t>
            </a:r>
            <a:r>
              <a:rPr lang="fr-FR" dirty="0" smtClean="0"/>
              <a:t> an </a:t>
            </a:r>
            <a:r>
              <a:rPr lang="fr-FR" dirty="0" err="1" smtClean="0"/>
              <a:t>answer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6188" y="1600200"/>
            <a:ext cx="8758518" cy="4525963"/>
          </a:xfrm>
        </p:spPr>
        <p:txBody>
          <a:bodyPr/>
          <a:lstStyle/>
          <a:p>
            <a:r>
              <a:rPr lang="en-GB" dirty="0" smtClean="0"/>
              <a:t>answer received </a:t>
            </a:r>
            <a:r>
              <a:rPr lang="en-GB" dirty="0"/>
              <a:t>with </a:t>
            </a:r>
            <a:r>
              <a:rPr lang="en-GB" dirty="0" smtClean="0"/>
              <a:t>DIAMETER_ERROR_FEATURE_UNSUPPORTED </a:t>
            </a:r>
          </a:p>
          <a:p>
            <a:pPr lvl="1"/>
            <a:r>
              <a:rPr lang="en-GB" dirty="0"/>
              <a:t>the sender of the request application message may, based on the information in the received Supported-Features </a:t>
            </a:r>
            <a:r>
              <a:rPr lang="en-GB" dirty="0" smtClean="0"/>
              <a:t>AVP, </a:t>
            </a:r>
            <a:r>
              <a:rPr lang="en-GB" dirty="0"/>
              <a:t>re-send the Diameter message containing only the common supported features</a:t>
            </a:r>
            <a:endParaRPr lang="en-GB" dirty="0" smtClean="0"/>
          </a:p>
          <a:p>
            <a:r>
              <a:rPr lang="en-GB" dirty="0"/>
              <a:t>If an answer is received </a:t>
            </a:r>
            <a:r>
              <a:rPr lang="en-GB" dirty="0" smtClean="0"/>
              <a:t>with DIAMETER_AVP_UNSUPPORTED</a:t>
            </a:r>
          </a:p>
          <a:p>
            <a:pPr lvl="1"/>
            <a:r>
              <a:rPr lang="en-GB" dirty="0" smtClean="0"/>
              <a:t>the </a:t>
            </a:r>
            <a:r>
              <a:rPr lang="en-GB" dirty="0"/>
              <a:t>sender of the request application message </a:t>
            </a:r>
            <a:r>
              <a:rPr lang="en-GB" dirty="0" smtClean="0"/>
              <a:t>may re-send </a:t>
            </a:r>
            <a:r>
              <a:rPr lang="en-GB" dirty="0"/>
              <a:t>the Diameter message </a:t>
            </a:r>
            <a:r>
              <a:rPr lang="en-GB" smtClean="0"/>
              <a:t>with no supported </a:t>
            </a:r>
            <a:r>
              <a:rPr lang="en-GB" dirty="0"/>
              <a:t>features.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3387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Annex</a:t>
            </a:r>
            <a:endParaRPr lang="fr-F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264010"/>
            <a:ext cx="554323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076" y="1373071"/>
            <a:ext cx="2100263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93" y="2539480"/>
            <a:ext cx="3793472" cy="347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011" y="4456650"/>
            <a:ext cx="4110130" cy="1902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242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History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Release 6:</a:t>
            </a:r>
          </a:p>
          <a:p>
            <a:pPr lvl="1"/>
            <a:r>
              <a:rPr lang="fr-FR" dirty="0" smtClean="0"/>
              <a:t>Introduction of the </a:t>
            </a:r>
            <a:r>
              <a:rPr lang="fr-FR" dirty="0" err="1" smtClean="0"/>
              <a:t>Supported-Feautres</a:t>
            </a:r>
            <a:r>
              <a:rPr lang="fr-FR" dirty="0" smtClean="0"/>
              <a:t> AVP in </a:t>
            </a:r>
            <a:r>
              <a:rPr lang="fr-FR" dirty="0" err="1" smtClean="0"/>
              <a:t>Diameter-based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for IMS.</a:t>
            </a:r>
          </a:p>
          <a:p>
            <a:pPr lvl="1"/>
            <a:r>
              <a:rPr lang="fr-FR" dirty="0" err="1" smtClean="0"/>
              <a:t>Principles</a:t>
            </a:r>
            <a:r>
              <a:rPr lang="fr-FR" dirty="0" smtClean="0"/>
              <a:t> and </a:t>
            </a:r>
            <a:r>
              <a:rPr lang="fr-FR" dirty="0" err="1" smtClean="0"/>
              <a:t>details</a:t>
            </a:r>
            <a:r>
              <a:rPr lang="fr-FR" dirty="0" smtClean="0"/>
              <a:t> </a:t>
            </a:r>
            <a:r>
              <a:rPr lang="fr-FR" dirty="0" err="1" smtClean="0"/>
              <a:t>defined</a:t>
            </a:r>
            <a:r>
              <a:rPr lang="fr-FR" dirty="0" smtClean="0"/>
              <a:t> in TS 29.229</a:t>
            </a:r>
          </a:p>
          <a:p>
            <a:pPr lvl="1"/>
            <a:r>
              <a:rPr lang="fr-FR" dirty="0" smtClean="0"/>
              <a:t>Concept </a:t>
            </a:r>
            <a:r>
              <a:rPr lang="fr-FR" dirty="0" err="1" smtClean="0"/>
              <a:t>re-use</a:t>
            </a:r>
            <a:r>
              <a:rPr lang="fr-FR" dirty="0" smtClean="0"/>
              <a:t> in PCC </a:t>
            </a:r>
            <a:r>
              <a:rPr lang="fr-FR" dirty="0" err="1" smtClean="0"/>
              <a:t>specifications</a:t>
            </a:r>
            <a:endParaRPr lang="fr-FR" dirty="0" smtClean="0"/>
          </a:p>
          <a:p>
            <a:r>
              <a:rPr lang="fr-FR" dirty="0" smtClean="0"/>
              <a:t>Release 8 and </a:t>
            </a:r>
            <a:r>
              <a:rPr lang="fr-FR" dirty="0" err="1" smtClean="0"/>
              <a:t>onwards</a:t>
            </a:r>
            <a:endParaRPr lang="fr-FR" dirty="0" smtClean="0"/>
          </a:p>
          <a:p>
            <a:pPr lvl="1"/>
            <a:r>
              <a:rPr lang="fr-FR" dirty="0" err="1" smtClean="0"/>
              <a:t>Supported-Features</a:t>
            </a:r>
            <a:r>
              <a:rPr lang="fr-FR" dirty="0" smtClean="0"/>
              <a:t> AVP </a:t>
            </a:r>
            <a:r>
              <a:rPr lang="fr-FR" dirty="0" err="1" smtClean="0"/>
              <a:t>defined</a:t>
            </a:r>
            <a:r>
              <a:rPr lang="fr-FR" dirty="0" smtClean="0"/>
              <a:t> as part of </a:t>
            </a:r>
            <a:r>
              <a:rPr lang="fr-FR" dirty="0" err="1" smtClean="0"/>
              <a:t>any</a:t>
            </a:r>
            <a:r>
              <a:rPr lang="fr-FR" dirty="0" smtClean="0"/>
              <a:t> 3GPP </a:t>
            </a:r>
            <a:r>
              <a:rPr lang="fr-FR" dirty="0" err="1" smtClean="0"/>
              <a:t>Diameter</a:t>
            </a:r>
            <a:r>
              <a:rPr lang="fr-FR" dirty="0" smtClean="0"/>
              <a:t> </a:t>
            </a:r>
            <a:r>
              <a:rPr lang="fr-FR" dirty="0" err="1" smtClean="0"/>
              <a:t>commands</a:t>
            </a:r>
            <a:r>
              <a:rPr lang="fr-FR" dirty="0" smtClean="0"/>
              <a:t> </a:t>
            </a:r>
            <a:r>
              <a:rPr lang="fr-FR" dirty="0" err="1" smtClean="0"/>
              <a:t>defined</a:t>
            </a:r>
            <a:r>
              <a:rPr lang="fr-FR" dirty="0" smtClean="0"/>
              <a:t> by CT4 and CT3</a:t>
            </a:r>
          </a:p>
          <a:p>
            <a:pPr lvl="1"/>
            <a:r>
              <a:rPr lang="fr-FR" dirty="0" smtClean="0"/>
              <a:t>TS 29.229 </a:t>
            </a:r>
            <a:r>
              <a:rPr lang="fr-FR" dirty="0" err="1" smtClean="0"/>
              <a:t>used</a:t>
            </a:r>
            <a:r>
              <a:rPr lang="fr-FR" dirty="0" smtClean="0"/>
              <a:t> as </a:t>
            </a:r>
            <a:r>
              <a:rPr lang="fr-FR" dirty="0" err="1" smtClean="0"/>
              <a:t>reference</a:t>
            </a:r>
            <a:r>
              <a:rPr lang="fr-FR" dirty="0" smtClean="0"/>
              <a:t> for the </a:t>
            </a:r>
            <a:r>
              <a:rPr lang="fr-FR" dirty="0" err="1" smtClean="0"/>
              <a:t>definition</a:t>
            </a:r>
            <a:r>
              <a:rPr lang="fr-FR" dirty="0" smtClean="0"/>
              <a:t> of the AVP</a:t>
            </a:r>
          </a:p>
          <a:p>
            <a:pPr lvl="1"/>
            <a:r>
              <a:rPr lang="fr-FR" dirty="0"/>
              <a:t>C</a:t>
            </a:r>
            <a:r>
              <a:rPr lang="fr-FR" dirty="0" smtClean="0"/>
              <a:t>larification on the notion of </a:t>
            </a:r>
            <a:r>
              <a:rPr lang="fr-FR" dirty="0" err="1" smtClean="0"/>
              <a:t>optional</a:t>
            </a:r>
            <a:r>
              <a:rPr lang="fr-FR" dirty="0" smtClean="0"/>
              <a:t>/</a:t>
            </a:r>
            <a:r>
              <a:rPr lang="fr-FR" dirty="0" err="1" smtClean="0"/>
              <a:t>mandatory</a:t>
            </a:r>
            <a:r>
              <a:rPr lang="fr-FR" dirty="0" smtClean="0"/>
              <a:t> </a:t>
            </a:r>
            <a:r>
              <a:rPr lang="fr-FR" dirty="0" err="1" smtClean="0"/>
              <a:t>features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4300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Starting</a:t>
            </a:r>
            <a:r>
              <a:rPr lang="fr-FR" dirty="0" smtClean="0"/>
              <a:t> Point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Diameter (application )extensibility is governed by:</a:t>
            </a:r>
          </a:p>
          <a:p>
            <a:pPr lvl="1"/>
            <a:r>
              <a:rPr lang="en-US" dirty="0" smtClean="0"/>
              <a:t>Only optional AVP (i.e. AVP with the M-bit cleared) can be added to existing command</a:t>
            </a:r>
          </a:p>
          <a:p>
            <a:pPr lvl="1"/>
            <a:r>
              <a:rPr lang="en-US" dirty="0" smtClean="0"/>
              <a:t>otherwise, a new application Id is required</a:t>
            </a:r>
          </a:p>
          <a:p>
            <a:r>
              <a:rPr lang="en-US" dirty="0" smtClean="0"/>
              <a:t>The problem is that optional AVPs are simply ignored by the receiver it not understood/supported </a:t>
            </a:r>
          </a:p>
          <a:p>
            <a:pPr lvl="1"/>
            <a:r>
              <a:rPr lang="en-US" dirty="0" smtClean="0"/>
              <a:t>Adding optional AVPs in the request and receiving DIAMETER_SUCCESS in response does not imply that the optional AVPs have been successfully handled.</a:t>
            </a:r>
          </a:p>
          <a:p>
            <a:pPr lvl="1"/>
            <a:r>
              <a:rPr lang="en-US" dirty="0" smtClean="0"/>
              <a:t>optional AVP in the response can be simply ignored and then not processed as expected by the responder.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8581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Requirements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Ensure</a:t>
            </a:r>
            <a:r>
              <a:rPr lang="fr-FR" dirty="0" smtClean="0"/>
              <a:t> the new </a:t>
            </a:r>
            <a:r>
              <a:rPr lang="fr-FR" dirty="0" err="1" smtClean="0"/>
              <a:t>functionality</a:t>
            </a:r>
            <a:r>
              <a:rPr lang="fr-FR" dirty="0" smtClean="0"/>
              <a:t> </a:t>
            </a:r>
            <a:r>
              <a:rPr lang="fr-FR" dirty="0" err="1" smtClean="0"/>
              <a:t>added</a:t>
            </a:r>
            <a:r>
              <a:rPr lang="fr-FR" dirty="0" smtClean="0"/>
              <a:t> to an </a:t>
            </a:r>
            <a:r>
              <a:rPr lang="fr-FR" dirty="0" err="1" smtClean="0"/>
              <a:t>existing</a:t>
            </a:r>
            <a:r>
              <a:rPr lang="fr-FR" dirty="0" smtClean="0"/>
              <a:t> </a:t>
            </a:r>
            <a:r>
              <a:rPr lang="fr-FR" dirty="0" err="1" smtClean="0"/>
              <a:t>Diameter</a:t>
            </a:r>
            <a:r>
              <a:rPr lang="fr-FR" dirty="0" smtClean="0"/>
              <a:t> application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supported</a:t>
            </a:r>
            <a:r>
              <a:rPr lang="fr-FR" dirty="0" smtClean="0"/>
              <a:t> end-to-end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endpoints</a:t>
            </a:r>
            <a:endParaRPr lang="fr-FR" dirty="0" smtClean="0"/>
          </a:p>
          <a:p>
            <a:r>
              <a:rPr lang="fr-FR" dirty="0" smtClean="0"/>
              <a:t>New </a:t>
            </a:r>
            <a:r>
              <a:rPr lang="fr-FR" dirty="0" err="1" smtClean="0"/>
              <a:t>functionality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supported</a:t>
            </a:r>
            <a:r>
              <a:rPr lang="fr-FR" dirty="0" smtClean="0"/>
              <a:t> by new </a:t>
            </a:r>
            <a:r>
              <a:rPr lang="fr-FR" dirty="0" err="1" smtClean="0"/>
              <a:t>AVPs</a:t>
            </a:r>
            <a:r>
              <a:rPr lang="fr-FR" dirty="0" smtClean="0"/>
              <a:t> or not</a:t>
            </a:r>
          </a:p>
          <a:p>
            <a:pPr lvl="1"/>
            <a:r>
              <a:rPr lang="fr-FR" dirty="0" smtClean="0"/>
              <a:t>A new AVP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required</a:t>
            </a:r>
            <a:r>
              <a:rPr lang="fr-FR" dirty="0" smtClean="0"/>
              <a:t> to </a:t>
            </a:r>
            <a:r>
              <a:rPr lang="fr-FR" dirty="0" err="1" smtClean="0"/>
              <a:t>convey</a:t>
            </a:r>
            <a:r>
              <a:rPr lang="fr-FR" dirty="0" smtClean="0"/>
              <a:t> a new IE</a:t>
            </a:r>
          </a:p>
          <a:p>
            <a:pPr lvl="1"/>
            <a:r>
              <a:rPr lang="fr-FR" dirty="0" smtClean="0"/>
              <a:t>A new </a:t>
            </a:r>
            <a:r>
              <a:rPr lang="fr-FR" dirty="0" err="1" smtClean="0"/>
              <a:t>functionality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added</a:t>
            </a:r>
            <a:r>
              <a:rPr lang="fr-FR" dirty="0" smtClean="0"/>
              <a:t> to an </a:t>
            </a:r>
            <a:r>
              <a:rPr lang="fr-FR" dirty="0" err="1" smtClean="0"/>
              <a:t>existing</a:t>
            </a:r>
            <a:r>
              <a:rPr lang="fr-FR" dirty="0" smtClean="0"/>
              <a:t> </a:t>
            </a:r>
            <a:r>
              <a:rPr lang="fr-FR" dirty="0" err="1" smtClean="0"/>
              <a:t>functional</a:t>
            </a:r>
            <a:r>
              <a:rPr lang="fr-FR" dirty="0"/>
              <a:t> </a:t>
            </a:r>
            <a:r>
              <a:rPr lang="fr-FR" dirty="0" err="1" smtClean="0"/>
              <a:t>entity</a:t>
            </a:r>
            <a:r>
              <a:rPr lang="fr-FR" dirty="0" smtClean="0"/>
              <a:t> but no new AVP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required</a:t>
            </a:r>
            <a:r>
              <a:rPr lang="fr-FR" dirty="0" smtClean="0"/>
              <a:t>, </a:t>
            </a:r>
            <a:r>
              <a:rPr lang="fr-FR" dirty="0" err="1" smtClean="0"/>
              <a:t>e.g</a:t>
            </a:r>
            <a:r>
              <a:rPr lang="fr-FR" dirty="0" smtClean="0"/>
              <a:t>. support of a new user Id format </a:t>
            </a:r>
            <a:r>
              <a:rPr lang="fr-FR" dirty="0" err="1" smtClean="0"/>
              <a:t>conveyed</a:t>
            </a:r>
            <a:r>
              <a:rPr lang="fr-FR" dirty="0" smtClean="0"/>
              <a:t> in the </a:t>
            </a:r>
            <a:r>
              <a:rPr lang="fr-FR" dirty="0" err="1" smtClean="0"/>
              <a:t>existing</a:t>
            </a:r>
            <a:r>
              <a:rPr lang="fr-FR" dirty="0" smtClean="0"/>
              <a:t> User-Name AVP.</a:t>
            </a:r>
          </a:p>
          <a:p>
            <a:r>
              <a:rPr lang="fr-FR" dirty="0" smtClean="0"/>
              <a:t>Solution: introduction of the notion of « </a:t>
            </a:r>
            <a:r>
              <a:rPr lang="fr-FR" dirty="0" err="1" smtClean="0"/>
              <a:t>feature</a:t>
            </a:r>
            <a:r>
              <a:rPr lang="fr-FR" dirty="0" smtClean="0"/>
              <a:t> »</a:t>
            </a:r>
          </a:p>
        </p:txBody>
      </p:sp>
    </p:spTree>
    <p:extLst>
      <p:ext uri="{BB962C8B-B14F-4D97-AF65-F5344CB8AC3E}">
        <p14:creationId xmlns:p14="http://schemas.microsoft.com/office/powerpoint/2010/main" val="602061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Feature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The </a:t>
            </a:r>
            <a:r>
              <a:rPr lang="fr-FR" dirty="0" err="1" smtClean="0"/>
              <a:t>functional</a:t>
            </a:r>
            <a:r>
              <a:rPr lang="fr-FR" dirty="0" smtClean="0"/>
              <a:t> and </a:t>
            </a:r>
            <a:r>
              <a:rPr lang="fr-FR" dirty="0" err="1" smtClean="0"/>
              <a:t>protocol</a:t>
            </a:r>
            <a:r>
              <a:rPr lang="fr-FR" dirty="0" smtClean="0"/>
              <a:t> aspects of a </a:t>
            </a:r>
            <a:r>
              <a:rPr lang="fr-FR" dirty="0" err="1" smtClean="0"/>
              <a:t>Diameter</a:t>
            </a:r>
            <a:r>
              <a:rPr lang="fr-FR" dirty="0" smtClean="0"/>
              <a:t> application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delimited</a:t>
            </a:r>
            <a:r>
              <a:rPr lang="fr-FR" dirty="0" smtClean="0"/>
              <a:t> by the </a:t>
            </a:r>
            <a:r>
              <a:rPr lang="fr-FR" dirty="0" err="1" smtClean="0"/>
              <a:t>freeze</a:t>
            </a:r>
            <a:r>
              <a:rPr lang="fr-FR" dirty="0" smtClean="0"/>
              <a:t> of the </a:t>
            </a:r>
            <a:r>
              <a:rPr lang="fr-FR" dirty="0" err="1" smtClean="0"/>
              <a:t>specification</a:t>
            </a:r>
            <a:r>
              <a:rPr lang="fr-FR" dirty="0" smtClean="0"/>
              <a:t> </a:t>
            </a:r>
            <a:r>
              <a:rPr lang="fr-FR" dirty="0" err="1" smtClean="0"/>
              <a:t>defining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new </a:t>
            </a:r>
            <a:r>
              <a:rPr lang="fr-FR" dirty="0" err="1" smtClean="0"/>
              <a:t>Diameter</a:t>
            </a:r>
            <a:r>
              <a:rPr lang="fr-FR" dirty="0" smtClean="0"/>
              <a:t> application.</a:t>
            </a:r>
          </a:p>
          <a:p>
            <a:r>
              <a:rPr lang="fr-FR" dirty="0" smtClean="0"/>
              <a:t>New </a:t>
            </a:r>
            <a:r>
              <a:rPr lang="fr-FR" dirty="0" err="1" smtClean="0"/>
              <a:t>optional</a:t>
            </a:r>
            <a:r>
              <a:rPr lang="fr-FR" dirty="0" smtClean="0"/>
              <a:t> </a:t>
            </a:r>
            <a:r>
              <a:rPr lang="fr-FR" dirty="0" err="1" smtClean="0"/>
              <a:t>functionality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added</a:t>
            </a:r>
            <a:r>
              <a:rPr lang="fr-FR" dirty="0" smtClean="0"/>
              <a:t> </a:t>
            </a:r>
            <a:r>
              <a:rPr lang="fr-FR" dirty="0" err="1" smtClean="0"/>
              <a:t>without</a:t>
            </a:r>
            <a:r>
              <a:rPr lang="fr-FR" dirty="0" smtClean="0"/>
              <a:t> </a:t>
            </a:r>
            <a:r>
              <a:rPr lang="fr-FR" dirty="0" err="1" smtClean="0"/>
              <a:t>any</a:t>
            </a:r>
            <a:r>
              <a:rPr lang="fr-FR" dirty="0" smtClean="0"/>
              <a:t> impact on the </a:t>
            </a:r>
            <a:r>
              <a:rPr lang="fr-FR" dirty="0" err="1" smtClean="0"/>
              <a:t>Diameter</a:t>
            </a:r>
            <a:r>
              <a:rPr lang="fr-FR" dirty="0" smtClean="0"/>
              <a:t> application (</a:t>
            </a:r>
            <a:r>
              <a:rPr lang="fr-FR" dirty="0" err="1" smtClean="0"/>
              <a:t>e.g</a:t>
            </a:r>
            <a:r>
              <a:rPr lang="fr-FR" dirty="0" smtClean="0"/>
              <a:t>. </a:t>
            </a:r>
            <a:r>
              <a:rPr lang="fr-FR" dirty="0" err="1" smtClean="0"/>
              <a:t>optimization</a:t>
            </a:r>
            <a:r>
              <a:rPr lang="fr-FR" dirty="0" smtClean="0"/>
              <a:t>)</a:t>
            </a:r>
          </a:p>
          <a:p>
            <a:r>
              <a:rPr lang="fr-FR" dirty="0" err="1" smtClean="0"/>
              <a:t>When</a:t>
            </a:r>
            <a:r>
              <a:rPr lang="fr-FR" dirty="0" smtClean="0"/>
              <a:t> not possible, a « </a:t>
            </a:r>
            <a:r>
              <a:rPr lang="fr-FR" dirty="0" err="1" smtClean="0"/>
              <a:t>feature</a:t>
            </a:r>
            <a:r>
              <a:rPr lang="fr-FR" dirty="0" smtClean="0"/>
              <a:t> »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defined</a:t>
            </a:r>
            <a:endParaRPr lang="fr-FR" dirty="0" smtClean="0"/>
          </a:p>
          <a:p>
            <a:r>
              <a:rPr lang="fr-FR" dirty="0" smtClean="0"/>
              <a:t>A </a:t>
            </a:r>
            <a:r>
              <a:rPr lang="fr-FR" dirty="0" err="1" smtClean="0"/>
              <a:t>feature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backward</a:t>
            </a:r>
            <a:r>
              <a:rPr lang="fr-FR" dirty="0" smtClean="0"/>
              <a:t> incompatible extension of </a:t>
            </a:r>
            <a:r>
              <a:rPr lang="fr-FR" dirty="0" err="1" smtClean="0"/>
              <a:t>Diameter</a:t>
            </a:r>
            <a:r>
              <a:rPr lang="fr-FR" dirty="0" smtClean="0"/>
              <a:t> application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1008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Supported-Features</a:t>
            </a:r>
            <a:r>
              <a:rPr lang="fr-FR" dirty="0" smtClean="0"/>
              <a:t> AVP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 of (extra) </a:t>
            </a:r>
            <a:r>
              <a:rPr lang="en-US" dirty="0" smtClean="0"/>
              <a:t>feature(s) </a:t>
            </a:r>
            <a:r>
              <a:rPr lang="en-US" dirty="0"/>
              <a:t>is advertised with the Supported-Features </a:t>
            </a:r>
            <a:r>
              <a:rPr lang="en-US" dirty="0" smtClean="0"/>
              <a:t>AVP</a:t>
            </a:r>
          </a:p>
          <a:p>
            <a:pPr lvl="1"/>
            <a:r>
              <a:rPr lang="fr-FR" dirty="0" err="1" smtClean="0"/>
              <a:t>grouped</a:t>
            </a:r>
            <a:r>
              <a:rPr lang="fr-FR" dirty="0" smtClean="0"/>
              <a:t> AVP: </a:t>
            </a:r>
            <a:r>
              <a:rPr lang="fr-FR" dirty="0" err="1" smtClean="0"/>
              <a:t>Vendor</a:t>
            </a:r>
            <a:r>
              <a:rPr lang="fr-FR" dirty="0" smtClean="0"/>
              <a:t>-Id, </a:t>
            </a:r>
            <a:r>
              <a:rPr lang="fr-FR" dirty="0" err="1" smtClean="0"/>
              <a:t>Feature</a:t>
            </a:r>
            <a:r>
              <a:rPr lang="fr-FR" dirty="0" smtClean="0"/>
              <a:t>-List-Id, </a:t>
            </a:r>
            <a:r>
              <a:rPr lang="fr-FR" dirty="0" err="1" smtClean="0"/>
              <a:t>Feature</a:t>
            </a:r>
            <a:r>
              <a:rPr lang="fr-FR" dirty="0" smtClean="0"/>
              <a:t>-List</a:t>
            </a:r>
          </a:p>
          <a:p>
            <a:pPr lvl="2"/>
            <a:r>
              <a:rPr lang="fr-FR" dirty="0" err="1" smtClean="0"/>
              <a:t>Feature</a:t>
            </a:r>
            <a:r>
              <a:rPr lang="fr-FR" dirty="0" smtClean="0"/>
              <a:t>-List:</a:t>
            </a:r>
            <a:r>
              <a:rPr lang="en-GB" dirty="0" smtClean="0"/>
              <a:t> 32-bit mask, each bit set indicating a supported feature</a:t>
            </a:r>
          </a:p>
          <a:p>
            <a:pPr lvl="2"/>
            <a:r>
              <a:rPr lang="fr-FR" dirty="0" err="1" smtClean="0"/>
              <a:t>Feature</a:t>
            </a:r>
            <a:r>
              <a:rPr lang="fr-FR" dirty="0" smtClean="0"/>
              <a:t>-List-Id: </a:t>
            </a:r>
            <a:r>
              <a:rPr lang="fr-FR" dirty="0" err="1" smtClean="0"/>
              <a:t>uniquely</a:t>
            </a:r>
            <a:r>
              <a:rPr lang="fr-FR" dirty="0" smtClean="0"/>
              <a:t> identifies a </a:t>
            </a:r>
            <a:r>
              <a:rPr lang="fr-FR" dirty="0" err="1" smtClean="0"/>
              <a:t>feature</a:t>
            </a:r>
            <a:r>
              <a:rPr lang="fr-FR" dirty="0" smtClean="0"/>
              <a:t> </a:t>
            </a:r>
            <a:r>
              <a:rPr lang="fr-FR" dirty="0" err="1" smtClean="0"/>
              <a:t>list</a:t>
            </a:r>
            <a:r>
              <a:rPr lang="fr-FR" dirty="0" smtClean="0"/>
              <a:t> </a:t>
            </a:r>
            <a:r>
              <a:rPr lang="fr-FR" dirty="0" err="1" smtClean="0"/>
              <a:t>carried</a:t>
            </a:r>
            <a:r>
              <a:rPr lang="fr-FR" dirty="0" smtClean="0"/>
              <a:t> in </a:t>
            </a:r>
            <a:r>
              <a:rPr lang="fr-FR" dirty="0" err="1" smtClean="0"/>
              <a:t>Feature</a:t>
            </a:r>
            <a:r>
              <a:rPr lang="fr-FR" dirty="0" smtClean="0"/>
              <a:t>-List AVP</a:t>
            </a:r>
          </a:p>
          <a:p>
            <a:pPr lvl="2"/>
            <a:r>
              <a:rPr lang="fr-FR" dirty="0" err="1"/>
              <a:t>Vendor</a:t>
            </a:r>
            <a:r>
              <a:rPr lang="fr-FR" dirty="0"/>
              <a:t>-Id: </a:t>
            </a:r>
            <a:r>
              <a:rPr lang="en-US" dirty="0"/>
              <a:t>vendor ID of 3GPP (10415) when the feature list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defined</a:t>
            </a:r>
            <a:r>
              <a:rPr lang="fr-FR" dirty="0"/>
              <a:t> by </a:t>
            </a:r>
            <a:r>
              <a:rPr lang="fr-FR" dirty="0" smtClean="0"/>
              <a:t>3GPP</a:t>
            </a:r>
            <a:endParaRPr lang="en-US" dirty="0" smtClean="0"/>
          </a:p>
          <a:p>
            <a:r>
              <a:rPr lang="en-US" dirty="0" smtClean="0"/>
              <a:t>Supported-Features AVP is added as optional AVP in existing command pairs (request/answer).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8296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Sending the Request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42047" y="1290918"/>
            <a:ext cx="8901953" cy="4835245"/>
          </a:xfrm>
        </p:spPr>
        <p:txBody>
          <a:bodyPr/>
          <a:lstStyle/>
          <a:p>
            <a:r>
              <a:rPr lang="en-GB" dirty="0" smtClean="0"/>
              <a:t>Include </a:t>
            </a:r>
            <a:r>
              <a:rPr lang="en-GB" dirty="0"/>
              <a:t>the Supported-Features AVP containing the set of features required to process the request and generate the answer</a:t>
            </a:r>
            <a:r>
              <a:rPr lang="en-GB" dirty="0" smtClean="0"/>
              <a:t>.</a:t>
            </a:r>
          </a:p>
          <a:p>
            <a:r>
              <a:rPr lang="en-GB" dirty="0" smtClean="0"/>
              <a:t>If  no feature used </a:t>
            </a:r>
            <a:r>
              <a:rPr lang="en-GB" dirty="0"/>
              <a:t>to construct the request </a:t>
            </a:r>
            <a:r>
              <a:rPr lang="en-GB" dirty="0" smtClean="0"/>
              <a:t>and no feature must be used to generate the answer, the </a:t>
            </a:r>
            <a:r>
              <a:rPr lang="en-GB" dirty="0"/>
              <a:t>Supported-Features AVP </a:t>
            </a:r>
            <a:r>
              <a:rPr lang="en-GB" dirty="0" smtClean="0"/>
              <a:t>may be absent.</a:t>
            </a:r>
          </a:p>
          <a:p>
            <a:r>
              <a:rPr lang="en-GB" dirty="0" smtClean="0"/>
              <a:t>Setting of the M-bit:</a:t>
            </a:r>
          </a:p>
          <a:p>
            <a:pPr lvl="1"/>
            <a:r>
              <a:rPr lang="en-GB" b="1" dirty="0" smtClean="0"/>
              <a:t>M-bit set  </a:t>
            </a:r>
            <a:r>
              <a:rPr lang="en-GB" dirty="0" smtClean="0"/>
              <a:t>if feature used to construct the request or required to be supported by the receiver</a:t>
            </a:r>
          </a:p>
          <a:p>
            <a:pPr lvl="1"/>
            <a:r>
              <a:rPr lang="en-GB" b="1" dirty="0" smtClean="0"/>
              <a:t>M-bit cleared </a:t>
            </a:r>
            <a:r>
              <a:rPr lang="en-GB" dirty="0" smtClean="0"/>
              <a:t>if no feature use to </a:t>
            </a:r>
            <a:r>
              <a:rPr lang="en-GB" dirty="0"/>
              <a:t>construct the request but answer constructed using features are accepted </a:t>
            </a:r>
            <a:r>
              <a:rPr lang="en-GB" dirty="0" smtClean="0"/>
              <a:t>OR features optional to be supported </a:t>
            </a:r>
            <a:r>
              <a:rPr lang="en-GB" dirty="0"/>
              <a:t>by the </a:t>
            </a:r>
            <a:r>
              <a:rPr lang="en-GB" dirty="0" smtClean="0"/>
              <a:t>receiver</a:t>
            </a:r>
          </a:p>
        </p:txBody>
      </p:sp>
    </p:spTree>
    <p:extLst>
      <p:ext uri="{BB962C8B-B14F-4D97-AF65-F5344CB8AC3E}">
        <p14:creationId xmlns:p14="http://schemas.microsoft.com/office/powerpoint/2010/main" val="1733478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Receiving</a:t>
            </a:r>
            <a:r>
              <a:rPr lang="fr-FR" dirty="0" smtClean="0"/>
              <a:t> a </a:t>
            </a:r>
            <a:r>
              <a:rPr lang="fr-FR" dirty="0" err="1" smtClean="0"/>
              <a:t>Request</a:t>
            </a:r>
            <a:r>
              <a:rPr lang="fr-FR" dirty="0" smtClean="0"/>
              <a:t> 1/3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6189" y="1600200"/>
            <a:ext cx="8794376" cy="4525963"/>
          </a:xfrm>
        </p:spPr>
        <p:txBody>
          <a:bodyPr/>
          <a:lstStyle/>
          <a:p>
            <a:r>
              <a:rPr lang="en-GB" dirty="0" smtClean="0"/>
              <a:t>If Supported-Feature AVP with M-bit set in the request </a:t>
            </a:r>
          </a:p>
          <a:p>
            <a:pPr lvl="1"/>
            <a:r>
              <a:rPr lang="en-GB" dirty="0" smtClean="0"/>
              <a:t>all listed features are supported, </a:t>
            </a:r>
            <a:r>
              <a:rPr lang="en-GB" dirty="0"/>
              <a:t>the request is accepted and </a:t>
            </a:r>
            <a:r>
              <a:rPr lang="en-GB" dirty="0" smtClean="0"/>
              <a:t>the answer includes S-F </a:t>
            </a:r>
            <a:r>
              <a:rPr lang="en-GB" dirty="0"/>
              <a:t>AVPs </a:t>
            </a:r>
            <a:r>
              <a:rPr lang="en-GB" dirty="0" smtClean="0"/>
              <a:t>(M-bit cleared) with the </a:t>
            </a:r>
            <a:r>
              <a:rPr lang="en-GB" dirty="0"/>
              <a:t>complete set of features </a:t>
            </a:r>
            <a:r>
              <a:rPr lang="en-GB" dirty="0" smtClean="0"/>
              <a:t>supported by the responder.</a:t>
            </a:r>
          </a:p>
          <a:p>
            <a:pPr lvl="1"/>
            <a:r>
              <a:rPr lang="en-GB" dirty="0" smtClean="0"/>
              <a:t>not all features are supported, the request is rejected with </a:t>
            </a:r>
            <a:r>
              <a:rPr lang="en-GB" dirty="0"/>
              <a:t>DIAMETER_ERROR_FEATURE_UNSUPPORTED and the answer includes S-F AVPs </a:t>
            </a:r>
            <a:r>
              <a:rPr lang="en-GB" dirty="0" smtClean="0"/>
              <a:t>(M-bit cleared) with the </a:t>
            </a:r>
            <a:r>
              <a:rPr lang="en-GB" dirty="0"/>
              <a:t>complete set of features supported by the responder </a:t>
            </a:r>
            <a:endParaRPr lang="en-GB" dirty="0" smtClean="0"/>
          </a:p>
          <a:p>
            <a:pPr lvl="1"/>
            <a:r>
              <a:rPr lang="en-GB" dirty="0"/>
              <a:t>If </a:t>
            </a:r>
            <a:r>
              <a:rPr lang="en-GB" dirty="0" smtClean="0"/>
              <a:t>Supported-Features AVP is not supported, the request is rejected with DIAMETER_AVP_UNSUPPORTED </a:t>
            </a:r>
            <a:r>
              <a:rPr lang="en-GB" dirty="0"/>
              <a:t>and </a:t>
            </a:r>
            <a:r>
              <a:rPr lang="en-GB" dirty="0" smtClean="0"/>
              <a:t>the answer contains a </a:t>
            </a:r>
            <a:r>
              <a:rPr lang="en-GB" dirty="0"/>
              <a:t>Failed-AVP AVP containing at least one </a:t>
            </a:r>
            <a:r>
              <a:rPr lang="en-GB" dirty="0" smtClean="0"/>
              <a:t>of the received Supported-Features AVP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2900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Receiving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</a:t>
            </a:r>
            <a:r>
              <a:rPr lang="fr-FR" dirty="0" smtClean="0"/>
              <a:t>2/3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294" y="1600200"/>
            <a:ext cx="8785412" cy="4525963"/>
          </a:xfrm>
        </p:spPr>
        <p:txBody>
          <a:bodyPr/>
          <a:lstStyle/>
          <a:p>
            <a:r>
              <a:rPr lang="en-GB" dirty="0"/>
              <a:t>If Supported-Feature AVP with M-bit </a:t>
            </a:r>
            <a:r>
              <a:rPr lang="en-GB" dirty="0" smtClean="0"/>
              <a:t>cleared in </a:t>
            </a:r>
            <a:r>
              <a:rPr lang="en-GB" dirty="0"/>
              <a:t>the request </a:t>
            </a:r>
            <a:endParaRPr lang="en-GB" dirty="0" smtClean="0"/>
          </a:p>
          <a:p>
            <a:pPr lvl="1"/>
            <a:r>
              <a:rPr lang="en-GB" dirty="0"/>
              <a:t>all listed features are supported, </a:t>
            </a:r>
            <a:r>
              <a:rPr lang="en-GB" dirty="0" smtClean="0"/>
              <a:t>the request is accepted and the </a:t>
            </a:r>
            <a:r>
              <a:rPr lang="en-GB" dirty="0"/>
              <a:t>answer includes S-F AVPs (M-bit cleared) </a:t>
            </a:r>
            <a:r>
              <a:rPr lang="en-GB" dirty="0" smtClean="0"/>
              <a:t>with the </a:t>
            </a:r>
            <a:r>
              <a:rPr lang="en-GB" dirty="0"/>
              <a:t>complete set of features supported by the </a:t>
            </a:r>
            <a:r>
              <a:rPr lang="en-GB" dirty="0" smtClean="0"/>
              <a:t>responder</a:t>
            </a:r>
          </a:p>
          <a:p>
            <a:pPr lvl="1"/>
            <a:r>
              <a:rPr lang="en-GB" dirty="0"/>
              <a:t>not all features are supported, the request is </a:t>
            </a:r>
            <a:r>
              <a:rPr lang="en-GB" dirty="0" smtClean="0"/>
              <a:t>accepted and </a:t>
            </a:r>
            <a:r>
              <a:rPr lang="en-GB" dirty="0" err="1"/>
              <a:t>and</a:t>
            </a:r>
            <a:r>
              <a:rPr lang="en-GB" dirty="0"/>
              <a:t> the answer includes S-F AVPs (M-bit cleared) with the complete set of features supported by the responder</a:t>
            </a:r>
            <a:r>
              <a:rPr lang="en-GB" dirty="0" smtClean="0"/>
              <a:t> </a:t>
            </a:r>
            <a:endParaRPr lang="en-GB" dirty="0"/>
          </a:p>
          <a:p>
            <a:pPr lvl="1"/>
            <a:r>
              <a:rPr lang="en-GB" dirty="0"/>
              <a:t>If Supported-Features AVP is not supported, </a:t>
            </a:r>
            <a:r>
              <a:rPr lang="en-GB" dirty="0" smtClean="0"/>
              <a:t>the Supported-features AVP is ignored, the request is accepted and the answer may include S-F </a:t>
            </a:r>
            <a:r>
              <a:rPr lang="en-GB" dirty="0"/>
              <a:t>AVPs (M-bit cleared) with the complete set of features supported by the responder </a:t>
            </a:r>
          </a:p>
          <a:p>
            <a:pPr lvl="1"/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4276260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38263</TotalTime>
  <Words>794</Words>
  <Application>Microsoft Office PowerPoint</Application>
  <PresentationFormat>Affichage à l'écran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14" baseType="lpstr">
      <vt:lpstr>3gpp</vt:lpstr>
      <vt:lpstr>Custom Design</vt:lpstr>
      <vt:lpstr>Présentation PowerPoint</vt:lpstr>
      <vt:lpstr>History</vt:lpstr>
      <vt:lpstr>Starting Point</vt:lpstr>
      <vt:lpstr>Requirements</vt:lpstr>
      <vt:lpstr>Feature</vt:lpstr>
      <vt:lpstr>Supported-Features AVP</vt:lpstr>
      <vt:lpstr>Sending the Request</vt:lpstr>
      <vt:lpstr>Receiving a Request 1/3</vt:lpstr>
      <vt:lpstr>Receiving a Request 2/3</vt:lpstr>
      <vt:lpstr>Receiving a Request 3/3</vt:lpstr>
      <vt:lpstr>Receiving an answer</vt:lpstr>
      <vt:lpstr>Annex</vt:lpstr>
    </vt:vector>
  </TitlesOfParts>
  <Company>Orange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Diameter Extensibility</dc:title>
  <dc:creator>Lionel Morand</dc:creator>
  <dc:description>©3GPP 2009. All rights reserved</dc:description>
  <cp:lastModifiedBy>Lionel Morand</cp:lastModifiedBy>
  <cp:revision>959</cp:revision>
  <dcterms:created xsi:type="dcterms:W3CDTF">2009-10-13T12:22:16Z</dcterms:created>
  <dcterms:modified xsi:type="dcterms:W3CDTF">2016-11-07T13:05:25Z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