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80" r:id="rId2"/>
    <p:sldId id="293" r:id="rId3"/>
    <p:sldId id="278" r:id="rId4"/>
    <p:sldId id="282" r:id="rId5"/>
    <p:sldId id="291" r:id="rId6"/>
    <p:sldId id="292" r:id="rId7"/>
    <p:sldId id="284" r:id="rId8"/>
    <p:sldId id="287" r:id="rId9"/>
    <p:sldId id="288" r:id="rId10"/>
    <p:sldId id="285" r:id="rId11"/>
    <p:sldId id="286" r:id="rId12"/>
    <p:sldId id="290" r:id="rId13"/>
    <p:sldId id="281" r:id="rId1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 id="293"/>
          </p14:sldIdLst>
        </p14:section>
        <p14:section name="contenu du diaporama" id="{7C415485-64F3-4240-AEC1-14455B505EAE}">
          <p14:sldIdLst>
            <p14:sldId id="278"/>
            <p14:sldId id="282"/>
            <p14:sldId id="291"/>
            <p14:sldId id="292"/>
            <p14:sldId id="284"/>
            <p14:sldId id="287"/>
            <p14:sldId id="288"/>
            <p14:sldId id="285"/>
            <p14:sldId id="286"/>
            <p14:sldId id="290"/>
          </p14:sldIdLst>
        </p14:section>
        <p14:section name="merci : dernière diapo" id="{FD249092-554B-47FC-BF3F-1E9DB05FF9BC}">
          <p14:sldIdLst>
            <p14:sldId id="28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howGuides="1">
      <p:cViewPr>
        <p:scale>
          <a:sx n="80" d="100"/>
          <a:sy n="80" d="100"/>
        </p:scale>
        <p:origin x="-666" y="-72"/>
      </p:cViewPr>
      <p:guideLst>
        <p:guide orient="horz" pos="2432"/>
        <p:guide pos="2880"/>
      </p:guideLst>
    </p:cSldViewPr>
  </p:slideViewPr>
  <p:notesTextViewPr>
    <p:cViewPr>
      <p:scale>
        <a:sx n="1" d="1"/>
        <a:sy n="1" d="1"/>
      </p:scale>
      <p:origin x="0" y="0"/>
    </p:cViewPr>
  </p:notesTextViewPr>
  <p:notesViewPr>
    <p:cSldViewPr showGuides="1">
      <p:cViewPr varScale="1">
        <p:scale>
          <a:sx n="84" d="100"/>
          <a:sy n="84" d="100"/>
        </p:scale>
        <p:origin x="-1884"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D151DD-1573-4B8B-87DC-CA4975D4E5FB}" type="datetimeFigureOut">
              <a:rPr lang="fr-FR" smtClean="0"/>
              <a:t>18/07/2016</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F81C83-9490-40F8-AAE0-C6561752018F}" type="slidenum">
              <a:rPr lang="fr-FR" smtClean="0"/>
              <a:t>‹N°›</a:t>
            </a:fld>
            <a:endParaRPr lang="fr-FR"/>
          </a:p>
        </p:txBody>
      </p:sp>
    </p:spTree>
    <p:extLst>
      <p:ext uri="{BB962C8B-B14F-4D97-AF65-F5344CB8AC3E}">
        <p14:creationId xmlns:p14="http://schemas.microsoft.com/office/powerpoint/2010/main" val="2236389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043608" y="1772816"/>
            <a:ext cx="7057405" cy="936000"/>
          </a:xfrm>
        </p:spPr>
        <p:txBody>
          <a:bodyPr/>
          <a:lstStyle>
            <a:lvl1pPr algn="l">
              <a:defRPr sz="6600">
                <a:latin typeface="Helvetica 35 Thin" pitchFamily="34" charset="0"/>
              </a:defRPr>
            </a:lvl1pPr>
          </a:lstStyle>
          <a:p>
            <a:r>
              <a:rPr lang="fr-FR" dirty="0" smtClean="0"/>
              <a:t>modifiez le texte</a:t>
            </a:r>
            <a:endParaRPr lang="fr-FR" dirty="0"/>
          </a:p>
        </p:txBody>
      </p:sp>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pic>
        <p:nvPicPr>
          <p:cNvPr id="8"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12"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14"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21"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22"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
        <p:nvSpPr>
          <p:cNvPr id="7"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8"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
        <p:nvSpPr>
          <p:cNvPr id="6"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7"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endParaRPr lang="fr-FR" sz="1200" dirty="0" smtClean="0"/>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vous pouvez trouver d’autres images sur le site de la marque www.brand.orange.com</a:t>
            </a:r>
          </a:p>
        </p:txBody>
      </p:sp>
      <p:sp>
        <p:nvSpPr>
          <p:cNvPr id="7"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8"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baseline="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vous pouvez trouver d’autres images sur le site de la marque www.brand.orange.com</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vous pouvez trouver d’autres images sur le site de la marque www.brand.orange.com</a:t>
            </a:r>
          </a:p>
        </p:txBody>
      </p:sp>
      <p:sp>
        <p:nvSpPr>
          <p:cNvPr id="11"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12"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
        <p:nvSpPr>
          <p:cNvPr id="3"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tx1"/>
                </a:solidFill>
                <a:latin typeface="Helvetica 55 Roman" pitchFamily="34" charset="0"/>
              </a:rPr>
              <a:t>‹N°›</a:t>
            </a:fld>
            <a:endParaRPr lang="en-US" sz="1000" dirty="0">
              <a:solidFill>
                <a:schemeClr val="tx1"/>
              </a:solidFill>
              <a:latin typeface="Helvetica 55 Roman" pitchFamily="34" charset="0"/>
            </a:endParaRPr>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
        <p:nvSpPr>
          <p:cNvPr id="5"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
        <p:nvSpPr>
          <p:cNvPr id="5"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6"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
        <p:nvSpPr>
          <p:cNvPr id="4"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5"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6"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29"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baseline="0"/>
            </a:lvl1pPr>
          </a:lstStyle>
          <a:p>
            <a:r>
              <a:rPr lang="fr-FR" dirty="0" smtClean="0"/>
              <a:t>pour ajouter une diapo différente &gt; Accueil &gt; Nouvelle diapositive (puis cliquez menu déroulant) </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baseline="0"/>
            </a:lvl1pPr>
            <a:lvl2pPr>
              <a:spcAft>
                <a:spcPct val="0"/>
              </a:spcAft>
              <a:buFont typeface="Arial" charset="0"/>
              <a:buChar char="–"/>
              <a:defRPr/>
            </a:lvl2pPr>
          </a:lstStyle>
          <a:p>
            <a:r>
              <a:rPr lang="fr-FR" dirty="0" smtClean="0"/>
              <a:t>écrivez le texte ici, si besoin sélectionnez une icône ci-dessous pour ajouter un tableau, un graphique, un </a:t>
            </a:r>
            <a:r>
              <a:rPr lang="fr-FR" dirty="0" err="1" smtClean="0"/>
              <a:t>SmartArt</a:t>
            </a:r>
            <a:r>
              <a:rPr lang="fr-FR" dirty="0" smtClean="0"/>
              <a:t>, une image ou une vidéo</a:t>
            </a:r>
            <a:endParaRPr lang="fr-FR" dirty="0"/>
          </a:p>
        </p:txBody>
      </p:sp>
      <p:sp>
        <p:nvSpPr>
          <p:cNvPr id="4"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5"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6"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
        <p:nvSpPr>
          <p:cNvPr id="4"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6"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
        <p:nvSpPr>
          <p:cNvPr id="3"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4"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5"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6"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
        <p:nvSpPr>
          <p:cNvPr id="9"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10"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2"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13"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43608" y="1772816"/>
            <a:ext cx="7992888" cy="936000"/>
          </a:xfrm>
        </p:spPr>
        <p:txBody>
          <a:bodyPr/>
          <a:lstStyle/>
          <a:p>
            <a:r>
              <a:rPr lang="fr-FR" dirty="0" smtClean="0"/>
              <a:t>EAP </a:t>
            </a:r>
            <a:r>
              <a:rPr lang="fr-FR" dirty="0" err="1" smtClean="0"/>
              <a:t>Re-authentication</a:t>
            </a:r>
            <a:endParaRPr lang="fr-FR" dirty="0"/>
          </a:p>
        </p:txBody>
      </p:sp>
      <p:sp>
        <p:nvSpPr>
          <p:cNvPr id="3" name="Sous-titre 2"/>
          <p:cNvSpPr>
            <a:spLocks noGrp="1"/>
          </p:cNvSpPr>
          <p:nvPr>
            <p:ph type="subTitle" idx="1"/>
          </p:nvPr>
        </p:nvSpPr>
        <p:spPr/>
        <p:txBody>
          <a:bodyPr/>
          <a:lstStyle/>
          <a:p>
            <a:r>
              <a:rPr lang="fr-FR" dirty="0" smtClean="0"/>
              <a:t>Orange -</a:t>
            </a:r>
            <a:endParaRPr lang="fr-FR" dirty="0"/>
          </a:p>
        </p:txBody>
      </p:sp>
      <p:sp>
        <p:nvSpPr>
          <p:cNvPr id="4" name="Espace réservé du texte 3"/>
          <p:cNvSpPr>
            <a:spLocks noGrp="1"/>
          </p:cNvSpPr>
          <p:nvPr>
            <p:ph type="body" sz="quarter" idx="13"/>
          </p:nvPr>
        </p:nvSpPr>
        <p:spPr/>
        <p:txBody>
          <a:bodyPr>
            <a:normAutofit fontScale="62500" lnSpcReduction="20000"/>
          </a:bodyPr>
          <a:lstStyle/>
          <a:p>
            <a:r>
              <a:rPr lang="fr-FR" dirty="0" smtClean="0"/>
              <a:t>Rel-14-Impacts on 3GPP </a:t>
            </a:r>
            <a:r>
              <a:rPr lang="fr-FR" dirty="0" err="1" smtClean="0"/>
              <a:t>specs</a:t>
            </a:r>
            <a:endParaRPr lang="fr-FR" dirty="0"/>
          </a:p>
        </p:txBody>
      </p:sp>
      <p:sp>
        <p:nvSpPr>
          <p:cNvPr id="5" name="ZoneTexte 4"/>
          <p:cNvSpPr txBox="1"/>
          <p:nvPr/>
        </p:nvSpPr>
        <p:spPr>
          <a:xfrm>
            <a:off x="7265620" y="332656"/>
            <a:ext cx="1338828" cy="369332"/>
          </a:xfrm>
          <a:prstGeom prst="rect">
            <a:avLst/>
          </a:prstGeom>
          <a:noFill/>
        </p:spPr>
        <p:txBody>
          <a:bodyPr wrap="none" rtlCol="0">
            <a:spAutoFit/>
          </a:bodyPr>
          <a:lstStyle/>
          <a:p>
            <a:r>
              <a:rPr lang="fr-FR" b="1" i="1" dirty="0" smtClean="0"/>
              <a:t>C4-164164</a:t>
            </a:r>
            <a:endParaRPr lang="fr-FR" b="1" i="1" dirty="0"/>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Location of the ER server</a:t>
            </a:r>
            <a:endParaRPr lang="fr-FR" dirty="0"/>
          </a:p>
        </p:txBody>
      </p:sp>
      <p:sp>
        <p:nvSpPr>
          <p:cNvPr id="3" name="Espace réservé du texte 2"/>
          <p:cNvSpPr>
            <a:spLocks noGrp="1"/>
          </p:cNvSpPr>
          <p:nvPr>
            <p:ph idx="1"/>
          </p:nvPr>
        </p:nvSpPr>
        <p:spPr/>
        <p:txBody>
          <a:bodyPr/>
          <a:lstStyle/>
          <a:p>
            <a:r>
              <a:rPr lang="fr-FR" dirty="0" smtClean="0"/>
              <a:t>The ER server </a:t>
            </a:r>
            <a:r>
              <a:rPr lang="fr-FR" dirty="0" err="1" smtClean="0"/>
              <a:t>can</a:t>
            </a:r>
            <a:r>
              <a:rPr lang="fr-FR" dirty="0" smtClean="0"/>
              <a:t> </a:t>
            </a:r>
            <a:r>
              <a:rPr lang="fr-FR" dirty="0" err="1" smtClean="0"/>
              <a:t>be</a:t>
            </a:r>
            <a:r>
              <a:rPr lang="fr-FR" dirty="0" smtClean="0"/>
              <a:t> </a:t>
            </a:r>
            <a:r>
              <a:rPr lang="fr-FR" dirty="0" err="1" smtClean="0"/>
              <a:t>located</a:t>
            </a:r>
            <a:r>
              <a:rPr lang="fr-FR" dirty="0" smtClean="0"/>
              <a:t> in:</a:t>
            </a:r>
          </a:p>
          <a:p>
            <a:pPr marL="285750" indent="-285750">
              <a:buFont typeface="Arial" panose="020B0604020202020204" pitchFamily="34" charset="0"/>
              <a:buChar char="•"/>
            </a:pPr>
            <a:r>
              <a:rPr lang="fr-FR" dirty="0" smtClean="0"/>
              <a:t>The Access Network</a:t>
            </a:r>
          </a:p>
          <a:p>
            <a:pPr marL="285750" indent="-285750">
              <a:buFont typeface="Arial" panose="020B0604020202020204" pitchFamily="34" charset="0"/>
              <a:buChar char="•"/>
            </a:pPr>
            <a:r>
              <a:rPr lang="fr-FR" dirty="0" smtClean="0"/>
              <a:t>The </a:t>
            </a:r>
            <a:r>
              <a:rPr lang="fr-FR" dirty="0" err="1" smtClean="0"/>
              <a:t>Visited</a:t>
            </a:r>
            <a:r>
              <a:rPr lang="fr-FR" dirty="0" smtClean="0"/>
              <a:t> 3GPP Network</a:t>
            </a:r>
          </a:p>
          <a:p>
            <a:pPr marL="285750" indent="-285750">
              <a:buFont typeface="Arial" panose="020B0604020202020204" pitchFamily="34" charset="0"/>
              <a:buChar char="•"/>
            </a:pPr>
            <a:endParaRPr lang="fr-FR" dirty="0"/>
          </a:p>
          <a:p>
            <a:r>
              <a:rPr lang="fr-FR" dirty="0" smtClean="0"/>
              <a:t>As per RFC6696 , the ER server </a:t>
            </a:r>
            <a:r>
              <a:rPr lang="fr-FR" dirty="0" err="1" smtClean="0"/>
              <a:t>could</a:t>
            </a:r>
            <a:r>
              <a:rPr lang="fr-FR" dirty="0" smtClean="0"/>
              <a:t> </a:t>
            </a:r>
            <a:r>
              <a:rPr lang="fr-FR" dirty="0" err="1" smtClean="0"/>
              <a:t>be</a:t>
            </a:r>
            <a:r>
              <a:rPr lang="fr-FR" dirty="0" smtClean="0"/>
              <a:t> </a:t>
            </a:r>
            <a:r>
              <a:rPr lang="fr-FR" dirty="0" err="1" smtClean="0"/>
              <a:t>located</a:t>
            </a:r>
            <a:r>
              <a:rPr lang="fr-FR" dirty="0" smtClean="0"/>
              <a:t> in the Home network. But:</a:t>
            </a:r>
          </a:p>
          <a:p>
            <a:pPr marL="285750" indent="-285750">
              <a:buFont typeface="Arial" panose="020B0604020202020204" pitchFamily="34" charset="0"/>
              <a:buChar char="•"/>
            </a:pPr>
            <a:r>
              <a:rPr lang="fr-FR" dirty="0" smtClean="0"/>
              <a:t>no </a:t>
            </a:r>
            <a:r>
              <a:rPr lang="fr-FR" dirty="0" err="1" smtClean="0"/>
              <a:t>interest</a:t>
            </a:r>
            <a:r>
              <a:rPr lang="fr-FR" dirty="0" smtClean="0"/>
              <a:t> in the 3GPP </a:t>
            </a:r>
            <a:r>
              <a:rPr lang="fr-FR" dirty="0" err="1" smtClean="0"/>
              <a:t>context</a:t>
            </a:r>
            <a:endParaRPr lang="fr-FR" dirty="0" smtClean="0"/>
          </a:p>
          <a:p>
            <a:pPr marL="285750" indent="-285750">
              <a:buFont typeface="Arial" panose="020B0604020202020204" pitchFamily="34" charset="0"/>
              <a:buChar char="•"/>
            </a:pPr>
            <a:r>
              <a:rPr lang="fr-FR" dirty="0" smtClean="0"/>
              <a:t>as </a:t>
            </a:r>
            <a:r>
              <a:rPr lang="fr-FR" dirty="0" err="1" smtClean="0"/>
              <a:t>everything</a:t>
            </a:r>
            <a:r>
              <a:rPr lang="fr-FR" dirty="0" smtClean="0"/>
              <a:t> </a:t>
            </a:r>
            <a:r>
              <a:rPr lang="fr-FR" dirty="0" err="1" smtClean="0"/>
              <a:t>is</a:t>
            </a:r>
            <a:r>
              <a:rPr lang="fr-FR" dirty="0" smtClean="0"/>
              <a:t> </a:t>
            </a:r>
            <a:r>
              <a:rPr lang="fr-FR" dirty="0" err="1" smtClean="0"/>
              <a:t>centralized</a:t>
            </a:r>
            <a:r>
              <a:rPr lang="fr-FR" dirty="0" smtClean="0"/>
              <a:t> by the home AAA server</a:t>
            </a:r>
          </a:p>
          <a:p>
            <a:pPr marL="285750" indent="-285750">
              <a:buFont typeface="Arial" panose="020B0604020202020204" pitchFamily="34" charset="0"/>
              <a:buChar char="•"/>
            </a:pPr>
            <a:r>
              <a:rPr lang="fr-FR" dirty="0" smtClean="0"/>
              <a:t>no </a:t>
            </a:r>
            <a:r>
              <a:rPr lang="fr-FR" dirty="0" err="1" smtClean="0"/>
              <a:t>specific</a:t>
            </a:r>
            <a:r>
              <a:rPr lang="fr-FR" dirty="0" smtClean="0"/>
              <a:t> </a:t>
            </a:r>
            <a:r>
              <a:rPr lang="fr-FR" dirty="0" err="1" smtClean="0"/>
              <a:t>need</a:t>
            </a:r>
            <a:r>
              <a:rPr lang="fr-FR" dirty="0" smtClean="0"/>
              <a:t> to </a:t>
            </a:r>
            <a:r>
              <a:rPr lang="fr-FR" dirty="0" err="1" smtClean="0"/>
              <a:t>save</a:t>
            </a:r>
            <a:r>
              <a:rPr lang="fr-FR" dirty="0" smtClean="0"/>
              <a:t> AV </a:t>
            </a:r>
            <a:r>
              <a:rPr lang="fr-FR" dirty="0" err="1" smtClean="0"/>
              <a:t>from</a:t>
            </a:r>
            <a:r>
              <a:rPr lang="fr-FR" dirty="0" smtClean="0"/>
              <a:t> the HSS.</a:t>
            </a:r>
          </a:p>
          <a:p>
            <a:endParaRPr lang="fr-FR" dirty="0"/>
          </a:p>
          <a:p>
            <a:r>
              <a:rPr lang="fr-FR" dirty="0" err="1" smtClean="0"/>
              <a:t>Therefore</a:t>
            </a:r>
            <a:r>
              <a:rPr lang="fr-FR" dirty="0" smtClean="0"/>
              <a:t>, </a:t>
            </a:r>
            <a:r>
              <a:rPr lang="fr-FR" dirty="0" err="1" smtClean="0"/>
              <a:t>only</a:t>
            </a:r>
            <a:r>
              <a:rPr lang="fr-FR" dirty="0" smtClean="0"/>
              <a:t> the </a:t>
            </a:r>
            <a:r>
              <a:rPr lang="fr-FR" dirty="0" err="1" smtClean="0"/>
              <a:t>following</a:t>
            </a:r>
            <a:r>
              <a:rPr lang="fr-FR" dirty="0" smtClean="0"/>
              <a:t> use cases are </a:t>
            </a:r>
            <a:r>
              <a:rPr lang="fr-FR" dirty="0" err="1" smtClean="0"/>
              <a:t>considered</a:t>
            </a:r>
            <a:r>
              <a:rPr lang="fr-FR" dirty="0" smtClean="0"/>
              <a:t>:</a:t>
            </a:r>
          </a:p>
          <a:p>
            <a:pPr marL="285750" indent="-285750">
              <a:buFont typeface="Arial" panose="020B0604020202020204" pitchFamily="34" charset="0"/>
              <a:buChar char="•"/>
            </a:pPr>
            <a:r>
              <a:rPr lang="fr-FR" dirty="0" smtClean="0"/>
              <a:t>ER server in AN</a:t>
            </a:r>
          </a:p>
          <a:p>
            <a:pPr marL="285750" indent="-285750">
              <a:buFont typeface="Arial" panose="020B0604020202020204" pitchFamily="34" charset="0"/>
              <a:buChar char="•"/>
            </a:pPr>
            <a:r>
              <a:rPr lang="fr-FR" dirty="0" smtClean="0"/>
              <a:t>ER server in the </a:t>
            </a:r>
            <a:r>
              <a:rPr lang="fr-FR" dirty="0" err="1" smtClean="0"/>
              <a:t>Visited</a:t>
            </a:r>
            <a:r>
              <a:rPr lang="fr-FR" dirty="0" smtClean="0"/>
              <a:t> 3GPP Network, in the 3GPP AAA proxy</a:t>
            </a:r>
          </a:p>
          <a:p>
            <a:endParaRPr lang="fr-FR" dirty="0"/>
          </a:p>
        </p:txBody>
      </p:sp>
    </p:spTree>
    <p:extLst>
      <p:ext uri="{BB962C8B-B14F-4D97-AF65-F5344CB8AC3E}">
        <p14:creationId xmlns:p14="http://schemas.microsoft.com/office/powerpoint/2010/main" val="3473073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Impacts on 3GPP </a:t>
            </a:r>
            <a:r>
              <a:rPr lang="fr-FR" dirty="0" err="1" smtClean="0"/>
              <a:t>Specs</a:t>
            </a:r>
            <a:endParaRPr lang="fr-FR" dirty="0"/>
          </a:p>
        </p:txBody>
      </p:sp>
      <p:sp>
        <p:nvSpPr>
          <p:cNvPr id="3" name="Espace réservé du texte 2"/>
          <p:cNvSpPr>
            <a:spLocks noGrp="1"/>
          </p:cNvSpPr>
          <p:nvPr>
            <p:ph idx="1"/>
          </p:nvPr>
        </p:nvSpPr>
        <p:spPr/>
        <p:txBody>
          <a:bodyPr/>
          <a:lstStyle/>
          <a:p>
            <a:pPr marL="285750" indent="-285750">
              <a:buFont typeface="Arial" panose="020B0604020202020204" pitchFamily="34" charset="0"/>
              <a:buChar char="•"/>
            </a:pPr>
            <a:r>
              <a:rPr lang="fr-FR" dirty="0" smtClean="0"/>
              <a:t>Impacts on 29.273 (CT4)</a:t>
            </a:r>
          </a:p>
          <a:p>
            <a:pPr marL="1028700" lvl="1">
              <a:buFont typeface="Arial" panose="020B0604020202020204" pitchFamily="34" charset="0"/>
              <a:buChar char="•"/>
            </a:pPr>
            <a:r>
              <a:rPr lang="fr-FR" dirty="0" smtClean="0"/>
              <a:t>ER Server in the 3GPP AAA proxy/AN</a:t>
            </a:r>
          </a:p>
          <a:p>
            <a:pPr marL="1028700" lvl="1">
              <a:buFont typeface="Arial" panose="020B0604020202020204" pitchFamily="34" charset="0"/>
              <a:buChar char="•"/>
            </a:pPr>
            <a:r>
              <a:rPr lang="fr-FR" dirty="0"/>
              <a:t>addition of </a:t>
            </a:r>
            <a:r>
              <a:rPr lang="fr-FR" dirty="0" smtClean="0"/>
              <a:t>ERP-RK-</a:t>
            </a:r>
            <a:r>
              <a:rPr lang="fr-FR" dirty="0" err="1" smtClean="0"/>
              <a:t>Request</a:t>
            </a:r>
            <a:r>
              <a:rPr lang="fr-FR" dirty="0"/>
              <a:t> AVP </a:t>
            </a:r>
            <a:r>
              <a:rPr lang="fr-FR" dirty="0" smtClean="0"/>
              <a:t>and Key AVP in DER/DEA over </a:t>
            </a:r>
            <a:r>
              <a:rPr lang="fr-FR" dirty="0" err="1" smtClean="0"/>
              <a:t>STa</a:t>
            </a:r>
            <a:r>
              <a:rPr lang="fr-FR" dirty="0" smtClean="0"/>
              <a:t>/</a:t>
            </a:r>
            <a:r>
              <a:rPr lang="fr-FR" dirty="0" err="1" smtClean="0"/>
              <a:t>SWa</a:t>
            </a:r>
            <a:r>
              <a:rPr lang="fr-FR" dirty="0" smtClean="0"/>
              <a:t>/</a:t>
            </a:r>
            <a:r>
              <a:rPr lang="fr-FR" dirty="0" err="1" smtClean="0"/>
              <a:t>SWd</a:t>
            </a:r>
            <a:endParaRPr lang="fr-FR" dirty="0" smtClean="0"/>
          </a:p>
          <a:p>
            <a:pPr marL="1028700" lvl="1">
              <a:buFont typeface="Arial" panose="020B0604020202020204" pitchFamily="34" charset="0"/>
              <a:buChar char="•"/>
            </a:pPr>
            <a:r>
              <a:rPr lang="fr-FR" dirty="0" smtClean="0"/>
              <a:t>description of AAA proxy/server </a:t>
            </a:r>
            <a:r>
              <a:rPr lang="fr-FR" dirty="0" err="1" smtClean="0"/>
              <a:t>behaviour</a:t>
            </a:r>
            <a:endParaRPr lang="fr-FR" dirty="0" smtClean="0"/>
          </a:p>
          <a:p>
            <a:pPr marL="1028700" lvl="1">
              <a:buFont typeface="Arial" panose="020B0604020202020204" pitchFamily="34" charset="0"/>
              <a:buChar char="•"/>
            </a:pPr>
            <a:endParaRPr lang="fr-FR" dirty="0"/>
          </a:p>
          <a:p>
            <a:pPr marL="285750" indent="-285750">
              <a:buFont typeface="Arial" panose="020B0604020202020204" pitchFamily="34" charset="0"/>
              <a:buChar char="•"/>
            </a:pPr>
            <a:r>
              <a:rPr lang="fr-FR" dirty="0" smtClean="0"/>
              <a:t>Impacts in 23.008 (CT4)</a:t>
            </a:r>
          </a:p>
          <a:p>
            <a:pPr marL="1028700" lvl="1">
              <a:buFont typeface="Arial" panose="020B0604020202020204" pitchFamily="34" charset="0"/>
              <a:buChar char="•"/>
            </a:pPr>
            <a:r>
              <a:rPr lang="fr-FR" dirty="0" smtClean="0"/>
              <a:t>ERP support in user profile?</a:t>
            </a:r>
          </a:p>
          <a:p>
            <a:endParaRPr lang="fr-FR" dirty="0"/>
          </a:p>
          <a:p>
            <a:pPr marL="285750" indent="-285750">
              <a:buFont typeface="Arial" panose="020B0604020202020204" pitchFamily="34" charset="0"/>
              <a:buChar char="•"/>
            </a:pPr>
            <a:r>
              <a:rPr lang="fr-FR" dirty="0" smtClean="0"/>
              <a:t>Impacts on 23.003 (CT4)</a:t>
            </a:r>
          </a:p>
          <a:p>
            <a:pPr marL="1028700" lvl="1">
              <a:buFont typeface="Arial" panose="020B0604020202020204" pitchFamily="34" charset="0"/>
              <a:buChar char="•"/>
            </a:pPr>
            <a:r>
              <a:rPr lang="fr-FR" dirty="0" err="1" smtClean="0"/>
              <a:t>Definition</a:t>
            </a:r>
            <a:r>
              <a:rPr lang="fr-FR" dirty="0" smtClean="0"/>
              <a:t> of the Domain </a:t>
            </a:r>
            <a:r>
              <a:rPr lang="fr-FR" dirty="0" err="1" smtClean="0"/>
              <a:t>name</a:t>
            </a:r>
            <a:r>
              <a:rPr lang="fr-FR" dirty="0" smtClean="0"/>
              <a:t> to use </a:t>
            </a:r>
            <a:r>
              <a:rPr lang="fr-FR" dirty="0"/>
              <a:t>in </a:t>
            </a:r>
            <a:r>
              <a:rPr lang="fr-FR" dirty="0" err="1" smtClean="0"/>
              <a:t>keyName</a:t>
            </a:r>
            <a:r>
              <a:rPr lang="fr-FR" dirty="0" smtClean="0"/>
              <a:t>-NAI and ERP-</a:t>
            </a:r>
            <a:r>
              <a:rPr lang="fr-FR" dirty="0" err="1" smtClean="0"/>
              <a:t>Realm</a:t>
            </a:r>
            <a:endParaRPr lang="fr-FR" dirty="0" smtClean="0"/>
          </a:p>
          <a:p>
            <a:endParaRPr lang="fr-FR" dirty="0"/>
          </a:p>
          <a:p>
            <a:pPr marL="1028700" lvl="1">
              <a:buFont typeface="Arial" panose="020B0604020202020204" pitchFamily="34" charset="0"/>
              <a:buChar char="•"/>
            </a:pPr>
            <a:endParaRPr lang="fr-FR" dirty="0"/>
          </a:p>
        </p:txBody>
      </p:sp>
    </p:spTree>
    <p:extLst>
      <p:ext uri="{BB962C8B-B14F-4D97-AF65-F5344CB8AC3E}">
        <p14:creationId xmlns:p14="http://schemas.microsoft.com/office/powerpoint/2010/main" val="390881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Impacts on 3GPP </a:t>
            </a:r>
            <a:r>
              <a:rPr lang="fr-FR" dirty="0" err="1" smtClean="0"/>
              <a:t>specs</a:t>
            </a:r>
            <a:endParaRPr lang="fr-FR" dirty="0"/>
          </a:p>
        </p:txBody>
      </p:sp>
      <p:sp>
        <p:nvSpPr>
          <p:cNvPr id="3" name="Espace réservé du texte 2"/>
          <p:cNvSpPr>
            <a:spLocks noGrp="1"/>
          </p:cNvSpPr>
          <p:nvPr>
            <p:ph type="body" sz="quarter" idx="11"/>
          </p:nvPr>
        </p:nvSpPr>
        <p:spPr/>
        <p:txBody>
          <a:bodyPr>
            <a:normAutofit/>
          </a:bodyPr>
          <a:lstStyle/>
          <a:p>
            <a:pPr marL="285750" indent="-285750">
              <a:buFont typeface="Arial" panose="020B0604020202020204" pitchFamily="34" charset="0"/>
              <a:buChar char="•"/>
            </a:pPr>
            <a:r>
              <a:rPr lang="fr-FR" dirty="0" smtClean="0"/>
              <a:t>Impacts on 24.302 (CT1)</a:t>
            </a:r>
          </a:p>
          <a:p>
            <a:pPr marL="1028700" lvl="1">
              <a:buFont typeface="Arial" panose="020B0604020202020204" pitchFamily="34" charset="0"/>
              <a:buChar char="•"/>
            </a:pPr>
            <a:r>
              <a:rPr lang="fr-FR" dirty="0" smtClean="0"/>
              <a:t>description of the support of ERP for </a:t>
            </a:r>
            <a:r>
              <a:rPr lang="fr-FR" dirty="0" err="1" smtClean="0"/>
              <a:t>trusted</a:t>
            </a:r>
            <a:r>
              <a:rPr lang="fr-FR" dirty="0" smtClean="0"/>
              <a:t>/</a:t>
            </a:r>
            <a:r>
              <a:rPr lang="fr-FR" dirty="0" err="1" smtClean="0"/>
              <a:t>untrusted</a:t>
            </a:r>
            <a:r>
              <a:rPr lang="fr-FR" dirty="0" smtClean="0"/>
              <a:t> </a:t>
            </a:r>
            <a:r>
              <a:rPr lang="fr-FR" dirty="0" err="1" smtClean="0"/>
              <a:t>access</a:t>
            </a:r>
            <a:endParaRPr lang="fr-FR" dirty="0" smtClean="0"/>
          </a:p>
          <a:p>
            <a:pPr marL="1028700" lvl="1">
              <a:buFont typeface="Arial" panose="020B0604020202020204" pitchFamily="34" charset="0"/>
              <a:buChar char="•"/>
            </a:pPr>
            <a:r>
              <a:rPr lang="fr-FR" dirty="0" smtClean="0"/>
              <a:t>ER </a:t>
            </a:r>
            <a:r>
              <a:rPr lang="fr-FR" dirty="0" err="1" smtClean="0"/>
              <a:t>domain</a:t>
            </a:r>
            <a:r>
              <a:rPr lang="fr-FR" dirty="0" smtClean="0"/>
              <a:t> </a:t>
            </a:r>
            <a:r>
              <a:rPr lang="fr-FR" dirty="0" err="1" smtClean="0"/>
              <a:t>discovery</a:t>
            </a:r>
            <a:r>
              <a:rPr lang="fr-FR" dirty="0" smtClean="0"/>
              <a:t> </a:t>
            </a:r>
          </a:p>
          <a:p>
            <a:pPr marL="1028700" lvl="1">
              <a:buFont typeface="Arial" panose="020B0604020202020204" pitchFamily="34" charset="0"/>
              <a:buChar char="•"/>
            </a:pPr>
            <a:r>
              <a:rPr lang="fr-FR" dirty="0" err="1" smtClean="0"/>
              <a:t>Signalling</a:t>
            </a:r>
            <a:r>
              <a:rPr lang="fr-FR" dirty="0" smtClean="0"/>
              <a:t> </a:t>
            </a:r>
            <a:r>
              <a:rPr lang="fr-FR" dirty="0" err="1" smtClean="0"/>
              <a:t>flows</a:t>
            </a:r>
            <a:r>
              <a:rPr lang="fr-FR" dirty="0" smtClean="0"/>
              <a:t> in </a:t>
            </a:r>
            <a:r>
              <a:rPr lang="fr-FR" dirty="0" err="1" smtClean="0"/>
              <a:t>Annex</a:t>
            </a:r>
            <a:r>
              <a:rPr lang="fr-FR" dirty="0" smtClean="0"/>
              <a:t> A.</a:t>
            </a:r>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r>
              <a:rPr lang="fr-FR" dirty="0" smtClean="0"/>
              <a:t>Impacts on 33.402 (SA3)</a:t>
            </a:r>
          </a:p>
          <a:p>
            <a:pPr marL="1028700" lvl="1">
              <a:buFont typeface="Arial" panose="020B0604020202020204" pitchFamily="34" charset="0"/>
              <a:buChar char="•"/>
            </a:pPr>
            <a:r>
              <a:rPr lang="fr-FR" dirty="0"/>
              <a:t>description of the support of ERP for </a:t>
            </a:r>
            <a:r>
              <a:rPr lang="fr-FR" dirty="0" err="1"/>
              <a:t>trusted</a:t>
            </a:r>
            <a:r>
              <a:rPr lang="fr-FR" dirty="0"/>
              <a:t>/</a:t>
            </a:r>
            <a:r>
              <a:rPr lang="fr-FR" dirty="0" err="1"/>
              <a:t>untrusted</a:t>
            </a:r>
            <a:r>
              <a:rPr lang="fr-FR" dirty="0"/>
              <a:t> </a:t>
            </a:r>
            <a:r>
              <a:rPr lang="fr-FR" dirty="0" err="1"/>
              <a:t>access</a:t>
            </a:r>
            <a:endParaRPr lang="fr-FR" dirty="0"/>
          </a:p>
          <a:p>
            <a:pPr marL="1028700" lvl="1">
              <a:buFont typeface="Arial" panose="020B0604020202020204" pitchFamily="34" charset="0"/>
              <a:buChar char="•"/>
            </a:pPr>
            <a:r>
              <a:rPr lang="fr-FR" dirty="0" smtClean="0"/>
              <a:t>key </a:t>
            </a:r>
            <a:r>
              <a:rPr lang="fr-FR" dirty="0" err="1" smtClean="0"/>
              <a:t>derivation</a:t>
            </a:r>
            <a:endParaRPr lang="fr-FR" dirty="0" smtClean="0"/>
          </a:p>
          <a:p>
            <a:pPr marL="1028700" lvl="1">
              <a:buFont typeface="Arial" panose="020B0604020202020204" pitchFamily="34" charset="0"/>
              <a:buChar char="•"/>
            </a:pPr>
            <a:r>
              <a:rPr lang="fr-FR" dirty="0" smtClean="0"/>
              <a:t>I</a:t>
            </a:r>
            <a:r>
              <a:rPr lang="en-US" dirty="0" err="1" smtClean="0"/>
              <a:t>ntegrity</a:t>
            </a:r>
            <a:r>
              <a:rPr lang="en-US" dirty="0" smtClean="0"/>
              <a:t> protection </a:t>
            </a:r>
            <a:r>
              <a:rPr lang="en-US" dirty="0"/>
              <a:t>with the </a:t>
            </a:r>
            <a:r>
              <a:rPr lang="en-US" dirty="0" err="1"/>
              <a:t>rIK</a:t>
            </a:r>
            <a:r>
              <a:rPr lang="en-US" dirty="0"/>
              <a:t> or the DS-</a:t>
            </a:r>
            <a:r>
              <a:rPr lang="en-US" dirty="0" err="1"/>
              <a:t>rIK</a:t>
            </a:r>
            <a:r>
              <a:rPr lang="en-US" dirty="0"/>
              <a:t>.</a:t>
            </a:r>
            <a:endParaRPr lang="fr-FR" dirty="0"/>
          </a:p>
        </p:txBody>
      </p:sp>
    </p:spTree>
    <p:extLst>
      <p:ext uri="{BB962C8B-B14F-4D97-AF65-F5344CB8AC3E}">
        <p14:creationId xmlns:p14="http://schemas.microsoft.com/office/powerpoint/2010/main" val="30116866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smtClean="0"/>
              <a:t>Thank</a:t>
            </a:r>
            <a:r>
              <a:rPr lang="fr-FR" dirty="0" smtClean="0"/>
              <a:t> You</a:t>
            </a:r>
            <a:endParaRPr lang="fr-FR" dirty="0"/>
          </a:p>
        </p:txBody>
      </p:sp>
    </p:spTree>
    <p:extLst>
      <p:ext uri="{BB962C8B-B14F-4D97-AF65-F5344CB8AC3E}">
        <p14:creationId xmlns:p14="http://schemas.microsoft.com/office/powerpoint/2010/main" val="41328577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re 22"/>
          <p:cNvSpPr>
            <a:spLocks noGrp="1"/>
          </p:cNvSpPr>
          <p:nvPr>
            <p:ph type="title"/>
          </p:nvPr>
        </p:nvSpPr>
        <p:spPr/>
        <p:txBody>
          <a:bodyPr/>
          <a:lstStyle/>
          <a:p>
            <a:r>
              <a:rPr lang="fr-FR" dirty="0" smtClean="0"/>
              <a:t>EAP </a:t>
            </a:r>
            <a:r>
              <a:rPr lang="fr-FR" dirty="0" err="1" smtClean="0"/>
              <a:t>Re-auth</a:t>
            </a:r>
            <a:r>
              <a:rPr lang="fr-FR" dirty="0" smtClean="0"/>
              <a:t> in TS 23.402</a:t>
            </a:r>
            <a:endParaRPr lang="fr-FR" dirty="0"/>
          </a:p>
        </p:txBody>
      </p:sp>
      <p:sp>
        <p:nvSpPr>
          <p:cNvPr id="24" name="Espace réservé du contenu 23"/>
          <p:cNvSpPr>
            <a:spLocks noGrp="1"/>
          </p:cNvSpPr>
          <p:nvPr>
            <p:ph idx="1"/>
          </p:nvPr>
        </p:nvSpPr>
        <p:spPr/>
        <p:txBody>
          <a:bodyPr>
            <a:normAutofit lnSpcReduction="10000"/>
          </a:bodyPr>
          <a:lstStyle/>
          <a:p>
            <a:r>
              <a:rPr lang="fr-FR" dirty="0" err="1" smtClean="0"/>
              <a:t>Introduced</a:t>
            </a:r>
            <a:r>
              <a:rPr lang="fr-FR" dirty="0" smtClean="0"/>
              <a:t> in TS 23.402 as TEI14</a:t>
            </a:r>
          </a:p>
          <a:p>
            <a:pPr lvl="1"/>
            <a:r>
              <a:rPr lang="fr-FR" dirty="0" err="1" smtClean="0"/>
              <a:t>based</a:t>
            </a:r>
            <a:r>
              <a:rPr lang="fr-FR" dirty="0" smtClean="0"/>
              <a:t> on </a:t>
            </a:r>
            <a:r>
              <a:rPr lang="fr-FR" dirty="0" err="1" smtClean="0"/>
              <a:t>requirements</a:t>
            </a:r>
            <a:r>
              <a:rPr lang="fr-FR" dirty="0" smtClean="0"/>
              <a:t> </a:t>
            </a:r>
            <a:r>
              <a:rPr lang="fr-FR" dirty="0" err="1" smtClean="0"/>
              <a:t>from</a:t>
            </a:r>
            <a:r>
              <a:rPr lang="fr-FR" dirty="0" smtClean="0"/>
              <a:t> </a:t>
            </a:r>
            <a:r>
              <a:rPr lang="fr-FR" dirty="0" err="1" smtClean="0"/>
              <a:t>WiFi</a:t>
            </a:r>
            <a:r>
              <a:rPr lang="fr-FR" dirty="0" smtClean="0"/>
              <a:t> Alliance</a:t>
            </a:r>
          </a:p>
          <a:p>
            <a:endParaRPr lang="fr-FR" dirty="0"/>
          </a:p>
          <a:p>
            <a:r>
              <a:rPr lang="fr-FR" dirty="0"/>
              <a:t>EAP </a:t>
            </a:r>
            <a:r>
              <a:rPr lang="fr-FR" dirty="0" err="1"/>
              <a:t>Re-Auth</a:t>
            </a:r>
            <a:r>
              <a:rPr lang="fr-FR" dirty="0"/>
              <a:t> </a:t>
            </a:r>
            <a:r>
              <a:rPr lang="fr-FR" dirty="0" err="1"/>
              <a:t>defined</a:t>
            </a:r>
            <a:r>
              <a:rPr lang="fr-FR" dirty="0"/>
              <a:t> in RFC6696</a:t>
            </a:r>
          </a:p>
          <a:p>
            <a:endParaRPr lang="fr-FR" dirty="0" smtClean="0"/>
          </a:p>
          <a:p>
            <a:r>
              <a:rPr lang="fr-FR" dirty="0" err="1" smtClean="0"/>
              <a:t>Specific</a:t>
            </a:r>
            <a:r>
              <a:rPr lang="fr-FR" dirty="0" smtClean="0"/>
              <a:t> </a:t>
            </a:r>
            <a:r>
              <a:rPr lang="fr-FR" dirty="0" err="1" smtClean="0"/>
              <a:t>mechanism</a:t>
            </a:r>
            <a:r>
              <a:rPr lang="fr-FR" dirty="0" smtClean="0"/>
              <a:t> for </a:t>
            </a:r>
            <a:r>
              <a:rPr lang="fr-FR" dirty="0"/>
              <a:t>local </a:t>
            </a:r>
            <a:r>
              <a:rPr lang="fr-FR" dirty="0" err="1"/>
              <a:t>re-authentication</a:t>
            </a:r>
            <a:r>
              <a:rPr lang="fr-FR" dirty="0"/>
              <a:t>, </a:t>
            </a:r>
            <a:r>
              <a:rPr lang="fr-FR" dirty="0" err="1"/>
              <a:t>without</a:t>
            </a:r>
            <a:r>
              <a:rPr lang="fr-FR" dirty="0"/>
              <a:t> </a:t>
            </a:r>
            <a:r>
              <a:rPr lang="fr-FR" dirty="0" err="1" smtClean="0"/>
              <a:t>involvement</a:t>
            </a:r>
            <a:r>
              <a:rPr lang="fr-FR" dirty="0" smtClean="0"/>
              <a:t> </a:t>
            </a:r>
            <a:r>
              <a:rPr lang="fr-FR" dirty="0"/>
              <a:t>of the Home EAP server.</a:t>
            </a:r>
          </a:p>
          <a:p>
            <a:pPr lvl="1"/>
            <a:r>
              <a:rPr lang="en-US" dirty="0" smtClean="0"/>
              <a:t>Extensions </a:t>
            </a:r>
            <a:r>
              <a:rPr lang="en-US" dirty="0"/>
              <a:t>to EAP and the EAP keying hierarchy to support an EAP method-independent protocol for efficient </a:t>
            </a:r>
            <a:r>
              <a:rPr lang="en-US" dirty="0" smtClean="0"/>
              <a:t>re-authentication </a:t>
            </a:r>
            <a:r>
              <a:rPr lang="en-US" dirty="0"/>
              <a:t>between the peer and an EAP re-authentication </a:t>
            </a:r>
            <a:r>
              <a:rPr lang="en-US" dirty="0" smtClean="0"/>
              <a:t>(ER) server through </a:t>
            </a:r>
            <a:r>
              <a:rPr lang="en-US" dirty="0"/>
              <a:t>any authenticator. </a:t>
            </a:r>
            <a:endParaRPr lang="en-US" dirty="0" smtClean="0"/>
          </a:p>
          <a:p>
            <a:pPr lvl="1"/>
            <a:r>
              <a:rPr lang="en-US" dirty="0" smtClean="0"/>
              <a:t>The ER </a:t>
            </a:r>
            <a:r>
              <a:rPr lang="en-US" dirty="0"/>
              <a:t>server may be in the home network or in the local network to which the peer is connecting</a:t>
            </a:r>
            <a:r>
              <a:rPr lang="en-US" dirty="0" smtClean="0"/>
              <a:t>.</a:t>
            </a:r>
          </a:p>
          <a:p>
            <a:endParaRPr lang="en-US" dirty="0"/>
          </a:p>
          <a:p>
            <a:r>
              <a:rPr lang="en-US" dirty="0" smtClean="0"/>
              <a:t>This DP describes the E2E mechanism and impacts on 3GPP specs</a:t>
            </a:r>
            <a:endParaRPr lang="fr-FR" dirty="0"/>
          </a:p>
        </p:txBody>
      </p:sp>
    </p:spTree>
    <p:extLst>
      <p:ext uri="{BB962C8B-B14F-4D97-AF65-F5344CB8AC3E}">
        <p14:creationId xmlns:p14="http://schemas.microsoft.com/office/powerpoint/2010/main" val="12195319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EAP </a:t>
            </a:r>
            <a:r>
              <a:rPr lang="fr-FR" dirty="0" err="1" smtClean="0"/>
              <a:t>Authentication</a:t>
            </a:r>
            <a:r>
              <a:rPr lang="fr-FR" dirty="0" smtClean="0"/>
              <a:t> (Non-</a:t>
            </a:r>
            <a:r>
              <a:rPr lang="fr-FR" dirty="0" err="1" smtClean="0"/>
              <a:t>roaming</a:t>
            </a:r>
            <a:r>
              <a:rPr lang="fr-FR" dirty="0" smtClean="0"/>
              <a:t>)</a:t>
            </a:r>
            <a:endParaRPr lang="fr-FR" dirty="0"/>
          </a:p>
        </p:txBody>
      </p:sp>
      <p:cxnSp>
        <p:nvCxnSpPr>
          <p:cNvPr id="36" name="Connecteur droit 35"/>
          <p:cNvCxnSpPr/>
          <p:nvPr/>
        </p:nvCxnSpPr>
        <p:spPr>
          <a:xfrm>
            <a:off x="986880" y="1844824"/>
            <a:ext cx="0" cy="3600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Connecteur droit 37"/>
          <p:cNvCxnSpPr/>
          <p:nvPr/>
        </p:nvCxnSpPr>
        <p:spPr>
          <a:xfrm>
            <a:off x="3131840" y="1844824"/>
            <a:ext cx="0" cy="3600400"/>
          </a:xfrm>
          <a:prstGeom prst="line">
            <a:avLst/>
          </a:prstGeom>
        </p:spPr>
        <p:style>
          <a:lnRef idx="1">
            <a:schemeClr val="accent1"/>
          </a:lnRef>
          <a:fillRef idx="0">
            <a:schemeClr val="accent1"/>
          </a:fillRef>
          <a:effectRef idx="0">
            <a:schemeClr val="accent1"/>
          </a:effectRef>
          <a:fontRef idx="minor">
            <a:schemeClr val="tx1"/>
          </a:fontRef>
        </p:style>
      </p:cxnSp>
      <p:sp>
        <p:nvSpPr>
          <p:cNvPr id="42" name="ZoneTexte 41"/>
          <p:cNvSpPr txBox="1"/>
          <p:nvPr/>
        </p:nvSpPr>
        <p:spPr>
          <a:xfrm>
            <a:off x="658104" y="1475492"/>
            <a:ext cx="657552" cy="369332"/>
          </a:xfrm>
          <a:prstGeom prst="rect">
            <a:avLst/>
          </a:prstGeom>
          <a:noFill/>
        </p:spPr>
        <p:txBody>
          <a:bodyPr wrap="none" rtlCol="0">
            <a:spAutoFit/>
          </a:bodyPr>
          <a:lstStyle/>
          <a:p>
            <a:r>
              <a:rPr lang="fr-FR" dirty="0" smtClean="0"/>
              <a:t>Peer</a:t>
            </a:r>
            <a:endParaRPr lang="fr-FR" dirty="0"/>
          </a:p>
        </p:txBody>
      </p:sp>
      <p:sp>
        <p:nvSpPr>
          <p:cNvPr id="46" name="ZoneTexte 45"/>
          <p:cNvSpPr txBox="1"/>
          <p:nvPr/>
        </p:nvSpPr>
        <p:spPr>
          <a:xfrm>
            <a:off x="2918652" y="1468915"/>
            <a:ext cx="500458" cy="369332"/>
          </a:xfrm>
          <a:prstGeom prst="rect">
            <a:avLst/>
          </a:prstGeom>
          <a:noFill/>
        </p:spPr>
        <p:txBody>
          <a:bodyPr wrap="none" rtlCol="0">
            <a:spAutoFit/>
          </a:bodyPr>
          <a:lstStyle/>
          <a:p>
            <a:pPr algn="ctr"/>
            <a:r>
              <a:rPr lang="fr-FR" dirty="0" smtClean="0"/>
              <a:t>AN</a:t>
            </a:r>
            <a:endParaRPr lang="fr-FR" dirty="0"/>
          </a:p>
        </p:txBody>
      </p:sp>
      <p:cxnSp>
        <p:nvCxnSpPr>
          <p:cNvPr id="50" name="Connecteur droit avec flèche 49"/>
          <p:cNvCxnSpPr/>
          <p:nvPr/>
        </p:nvCxnSpPr>
        <p:spPr>
          <a:xfrm flipH="1">
            <a:off x="986880" y="2124650"/>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Connecteur droit avec flèche 50"/>
          <p:cNvCxnSpPr/>
          <p:nvPr/>
        </p:nvCxnSpPr>
        <p:spPr>
          <a:xfrm>
            <a:off x="986880" y="2556698"/>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Connecteur droit avec flèche 54"/>
          <p:cNvCxnSpPr/>
          <p:nvPr/>
        </p:nvCxnSpPr>
        <p:spPr>
          <a:xfrm>
            <a:off x="3140026" y="2700714"/>
            <a:ext cx="3959136"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7" name="Connecteur droit avec flèche 56"/>
          <p:cNvCxnSpPr/>
          <p:nvPr/>
        </p:nvCxnSpPr>
        <p:spPr>
          <a:xfrm flipH="1">
            <a:off x="959619" y="3492802"/>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0" name="ZoneTexte 59"/>
          <p:cNvSpPr txBox="1"/>
          <p:nvPr/>
        </p:nvSpPr>
        <p:spPr>
          <a:xfrm>
            <a:off x="1323668" y="1878429"/>
            <a:ext cx="1247457" cy="246221"/>
          </a:xfrm>
          <a:prstGeom prst="rect">
            <a:avLst/>
          </a:prstGeom>
          <a:noFill/>
        </p:spPr>
        <p:txBody>
          <a:bodyPr wrap="none" rtlCol="0">
            <a:spAutoFit/>
          </a:bodyPr>
          <a:lstStyle/>
          <a:p>
            <a:r>
              <a:rPr lang="fr-FR" sz="1000" i="1" dirty="0" smtClean="0"/>
              <a:t>EAP-REQ/</a:t>
            </a:r>
            <a:r>
              <a:rPr lang="fr-FR" sz="1000" i="1" dirty="0" err="1" smtClean="0"/>
              <a:t>Identity</a:t>
            </a:r>
            <a:endParaRPr lang="fr-FR" sz="1000" i="1" dirty="0"/>
          </a:p>
        </p:txBody>
      </p:sp>
      <p:sp>
        <p:nvSpPr>
          <p:cNvPr id="63" name="ZoneTexte 62"/>
          <p:cNvSpPr txBox="1"/>
          <p:nvPr/>
        </p:nvSpPr>
        <p:spPr>
          <a:xfrm>
            <a:off x="1315656" y="2310477"/>
            <a:ext cx="1197764" cy="246221"/>
          </a:xfrm>
          <a:prstGeom prst="rect">
            <a:avLst/>
          </a:prstGeom>
          <a:noFill/>
        </p:spPr>
        <p:txBody>
          <a:bodyPr wrap="none" rtlCol="0">
            <a:spAutoFit/>
          </a:bodyPr>
          <a:lstStyle/>
          <a:p>
            <a:r>
              <a:rPr lang="fr-FR" sz="1000" i="1" dirty="0" smtClean="0"/>
              <a:t>EAP-RSP/</a:t>
            </a:r>
            <a:r>
              <a:rPr lang="fr-FR" sz="1000" i="1" dirty="0" err="1" smtClean="0"/>
              <a:t>Identity</a:t>
            </a:r>
            <a:endParaRPr lang="fr-FR" sz="1000" i="1" dirty="0"/>
          </a:p>
        </p:txBody>
      </p:sp>
      <p:sp>
        <p:nvSpPr>
          <p:cNvPr id="65" name="ZoneTexte 64"/>
          <p:cNvSpPr txBox="1"/>
          <p:nvPr/>
        </p:nvSpPr>
        <p:spPr>
          <a:xfrm>
            <a:off x="3446530" y="2433587"/>
            <a:ext cx="1558440" cy="246221"/>
          </a:xfrm>
          <a:prstGeom prst="rect">
            <a:avLst/>
          </a:prstGeom>
          <a:noFill/>
        </p:spPr>
        <p:txBody>
          <a:bodyPr wrap="none" rtlCol="0">
            <a:spAutoFit/>
          </a:bodyPr>
          <a:lstStyle/>
          <a:p>
            <a:r>
              <a:rPr lang="en-GB" sz="1000" i="1" dirty="0"/>
              <a:t>DER (</a:t>
            </a:r>
            <a:r>
              <a:rPr lang="en-GB" sz="1000" i="1" dirty="0" smtClean="0"/>
              <a:t>EAP-RSP/Identity</a:t>
            </a:r>
            <a:r>
              <a:rPr lang="en-GB" sz="1000" i="1" dirty="0"/>
              <a:t>)</a:t>
            </a:r>
            <a:endParaRPr lang="fr-FR" sz="1000" i="1" dirty="0"/>
          </a:p>
        </p:txBody>
      </p:sp>
      <p:cxnSp>
        <p:nvCxnSpPr>
          <p:cNvPr id="66" name="Connecteur droit 65"/>
          <p:cNvCxnSpPr/>
          <p:nvPr/>
        </p:nvCxnSpPr>
        <p:spPr>
          <a:xfrm>
            <a:off x="8676456" y="1844110"/>
            <a:ext cx="0" cy="3601114"/>
          </a:xfrm>
          <a:prstGeom prst="line">
            <a:avLst/>
          </a:prstGeom>
          <a:ln>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7" name="Connecteur droit avec flèche 66"/>
          <p:cNvCxnSpPr/>
          <p:nvPr/>
        </p:nvCxnSpPr>
        <p:spPr>
          <a:xfrm>
            <a:off x="7099162" y="2916738"/>
            <a:ext cx="1577294" cy="0"/>
          </a:xfrm>
          <a:prstGeom prst="straightConnector1">
            <a:avLst/>
          </a:prstGeom>
          <a:ln>
            <a:solidFill>
              <a:schemeClr val="tx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8" name="ZoneTexte 67"/>
          <p:cNvSpPr txBox="1"/>
          <p:nvPr/>
        </p:nvSpPr>
        <p:spPr>
          <a:xfrm>
            <a:off x="7308304" y="2657812"/>
            <a:ext cx="881973" cy="246221"/>
          </a:xfrm>
          <a:prstGeom prst="rect">
            <a:avLst/>
          </a:prstGeom>
          <a:noFill/>
        </p:spPr>
        <p:txBody>
          <a:bodyPr wrap="none" rtlCol="0">
            <a:spAutoFit/>
          </a:bodyPr>
          <a:lstStyle/>
          <a:p>
            <a:r>
              <a:rPr lang="en-GB" sz="1000" i="1" dirty="0" smtClean="0"/>
              <a:t>AV Retrieval</a:t>
            </a:r>
            <a:endParaRPr lang="fr-FR" sz="1000" i="1" dirty="0"/>
          </a:p>
        </p:txBody>
      </p:sp>
      <p:sp>
        <p:nvSpPr>
          <p:cNvPr id="69" name="Rectangle 68"/>
          <p:cNvSpPr/>
          <p:nvPr/>
        </p:nvSpPr>
        <p:spPr>
          <a:xfrm>
            <a:off x="3206253" y="3174572"/>
            <a:ext cx="2085827" cy="246221"/>
          </a:xfrm>
          <a:prstGeom prst="rect">
            <a:avLst/>
          </a:prstGeom>
        </p:spPr>
        <p:txBody>
          <a:bodyPr wrap="none">
            <a:spAutoFit/>
          </a:bodyPr>
          <a:lstStyle/>
          <a:p>
            <a:r>
              <a:rPr lang="en-GB" sz="1000" i="1" dirty="0"/>
              <a:t>DEA (</a:t>
            </a:r>
            <a:r>
              <a:rPr lang="en-GB" sz="1000" i="1" dirty="0" smtClean="0"/>
              <a:t>EAP-REQ/AKA</a:t>
            </a:r>
            <a:r>
              <a:rPr lang="en-GB" sz="1000" i="1" dirty="0"/>
              <a:t>’-</a:t>
            </a:r>
            <a:r>
              <a:rPr lang="en-GB" sz="1000" i="1" dirty="0" smtClean="0"/>
              <a:t>Challenge)</a:t>
            </a:r>
            <a:endParaRPr lang="fr-FR" sz="1000" i="1" dirty="0"/>
          </a:p>
        </p:txBody>
      </p:sp>
      <p:sp>
        <p:nvSpPr>
          <p:cNvPr id="70" name="Rectangle 69"/>
          <p:cNvSpPr/>
          <p:nvPr/>
        </p:nvSpPr>
        <p:spPr>
          <a:xfrm>
            <a:off x="1077449" y="3211502"/>
            <a:ext cx="1909299" cy="246221"/>
          </a:xfrm>
          <a:prstGeom prst="rect">
            <a:avLst/>
          </a:prstGeom>
        </p:spPr>
        <p:txBody>
          <a:bodyPr wrap="square">
            <a:spAutoFit/>
          </a:bodyPr>
          <a:lstStyle/>
          <a:p>
            <a:r>
              <a:rPr lang="en-GB" sz="1000" i="1" dirty="0" smtClean="0"/>
              <a:t>EAP-REQ/AKA’-Challenge</a:t>
            </a:r>
            <a:endParaRPr lang="fr-FR" sz="1000" i="1" dirty="0"/>
          </a:p>
        </p:txBody>
      </p:sp>
      <p:sp>
        <p:nvSpPr>
          <p:cNvPr id="71" name="Rectangle 70"/>
          <p:cNvSpPr/>
          <p:nvPr/>
        </p:nvSpPr>
        <p:spPr>
          <a:xfrm>
            <a:off x="959619" y="3564810"/>
            <a:ext cx="2318381" cy="246221"/>
          </a:xfrm>
          <a:prstGeom prst="rect">
            <a:avLst/>
          </a:prstGeom>
        </p:spPr>
        <p:txBody>
          <a:bodyPr wrap="square">
            <a:spAutoFit/>
          </a:bodyPr>
          <a:lstStyle/>
          <a:p>
            <a:r>
              <a:rPr lang="en-GB" sz="1000" i="1" dirty="0" smtClean="0"/>
              <a:t>EAP-RSP/AKA</a:t>
            </a:r>
            <a:r>
              <a:rPr lang="en-GB" sz="1000" i="1" dirty="0"/>
              <a:t>’-Challenge</a:t>
            </a:r>
            <a:endParaRPr lang="fr-FR" sz="1000" i="1" dirty="0"/>
          </a:p>
        </p:txBody>
      </p:sp>
      <p:cxnSp>
        <p:nvCxnSpPr>
          <p:cNvPr id="72" name="Connecteur droit avec flèche 71"/>
          <p:cNvCxnSpPr/>
          <p:nvPr/>
        </p:nvCxnSpPr>
        <p:spPr>
          <a:xfrm>
            <a:off x="986880" y="3811031"/>
            <a:ext cx="2144960" cy="1513"/>
          </a:xfrm>
          <a:prstGeom prst="straightConnector1">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3167608" y="4068866"/>
            <a:ext cx="2116285" cy="246221"/>
          </a:xfrm>
          <a:prstGeom prst="rect">
            <a:avLst/>
          </a:prstGeom>
        </p:spPr>
        <p:txBody>
          <a:bodyPr wrap="none">
            <a:spAutoFit/>
          </a:bodyPr>
          <a:lstStyle/>
          <a:p>
            <a:r>
              <a:rPr lang="en-GB" sz="1000" i="1" dirty="0"/>
              <a:t>DER (</a:t>
            </a:r>
            <a:r>
              <a:rPr lang="en-GB" sz="1000" i="1" dirty="0" smtClean="0"/>
              <a:t>EAP-RSP/AKA</a:t>
            </a:r>
            <a:r>
              <a:rPr lang="en-GB" sz="1000" i="1" dirty="0"/>
              <a:t>’-Challenge)</a:t>
            </a:r>
            <a:endParaRPr lang="fr-FR" sz="1000" i="1" dirty="0"/>
          </a:p>
        </p:txBody>
      </p:sp>
      <p:cxnSp>
        <p:nvCxnSpPr>
          <p:cNvPr id="74" name="Connecteur droit 73"/>
          <p:cNvCxnSpPr/>
          <p:nvPr/>
        </p:nvCxnSpPr>
        <p:spPr>
          <a:xfrm>
            <a:off x="7099162" y="3893140"/>
            <a:ext cx="1577294" cy="0"/>
          </a:xfrm>
          <a:prstGeom prst="line">
            <a:avLst/>
          </a:prstGeom>
          <a:ln>
            <a:solidFill>
              <a:schemeClr val="tx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6948264" y="3492802"/>
            <a:ext cx="1853952" cy="400110"/>
          </a:xfrm>
          <a:prstGeom prst="rect">
            <a:avLst/>
          </a:prstGeom>
        </p:spPr>
        <p:txBody>
          <a:bodyPr wrap="square">
            <a:spAutoFit/>
          </a:bodyPr>
          <a:lstStyle/>
          <a:p>
            <a:pPr algn="ctr"/>
            <a:r>
              <a:rPr lang="en-GB" sz="1000" i="1" dirty="0"/>
              <a:t>Subscriber </a:t>
            </a:r>
            <a:r>
              <a:rPr lang="en-GB" sz="1000" i="1" dirty="0" smtClean="0"/>
              <a:t>Profile</a:t>
            </a:r>
          </a:p>
          <a:p>
            <a:pPr algn="ctr"/>
            <a:r>
              <a:rPr lang="en-GB" sz="1000" i="1" dirty="0" smtClean="0"/>
              <a:t>Retrieval and </a:t>
            </a:r>
            <a:r>
              <a:rPr lang="en-GB" sz="1000" i="1" dirty="0"/>
              <a:t>Registration</a:t>
            </a:r>
            <a:endParaRPr lang="fr-FR" sz="1000" i="1" dirty="0"/>
          </a:p>
        </p:txBody>
      </p:sp>
      <p:sp>
        <p:nvSpPr>
          <p:cNvPr id="76" name="Rectangle 75"/>
          <p:cNvSpPr/>
          <p:nvPr/>
        </p:nvSpPr>
        <p:spPr>
          <a:xfrm>
            <a:off x="3419872" y="4542725"/>
            <a:ext cx="1420828" cy="246221"/>
          </a:xfrm>
          <a:prstGeom prst="rect">
            <a:avLst/>
          </a:prstGeom>
        </p:spPr>
        <p:txBody>
          <a:bodyPr wrap="square">
            <a:spAutoFit/>
          </a:bodyPr>
          <a:lstStyle/>
          <a:p>
            <a:r>
              <a:rPr lang="en-GB" sz="1000" i="1" dirty="0"/>
              <a:t>DEA (</a:t>
            </a:r>
            <a:r>
              <a:rPr lang="en-GB" sz="1000" i="1" dirty="0" smtClean="0"/>
              <a:t>EAP-Success)</a:t>
            </a:r>
            <a:endParaRPr lang="fr-FR" sz="1000" i="1" dirty="0"/>
          </a:p>
        </p:txBody>
      </p:sp>
      <p:cxnSp>
        <p:nvCxnSpPr>
          <p:cNvPr id="77" name="Connecteur droit 76"/>
          <p:cNvCxnSpPr/>
          <p:nvPr/>
        </p:nvCxnSpPr>
        <p:spPr>
          <a:xfrm flipH="1">
            <a:off x="3168882" y="4788946"/>
            <a:ext cx="3930280"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Connecteur droit 77"/>
          <p:cNvCxnSpPr/>
          <p:nvPr/>
        </p:nvCxnSpPr>
        <p:spPr>
          <a:xfrm>
            <a:off x="3140026" y="4315087"/>
            <a:ext cx="3959136"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9" name="ZoneTexte 78"/>
          <p:cNvSpPr txBox="1"/>
          <p:nvPr/>
        </p:nvSpPr>
        <p:spPr>
          <a:xfrm>
            <a:off x="8351687" y="1484305"/>
            <a:ext cx="649538" cy="369332"/>
          </a:xfrm>
          <a:prstGeom prst="rect">
            <a:avLst/>
          </a:prstGeom>
          <a:noFill/>
        </p:spPr>
        <p:txBody>
          <a:bodyPr wrap="none" rtlCol="0">
            <a:spAutoFit/>
          </a:bodyPr>
          <a:lstStyle/>
          <a:p>
            <a:pPr algn="ctr"/>
            <a:r>
              <a:rPr lang="fr-FR" dirty="0" smtClean="0"/>
              <a:t>HSS</a:t>
            </a:r>
            <a:endParaRPr lang="fr-FR" dirty="0"/>
          </a:p>
        </p:txBody>
      </p:sp>
      <p:cxnSp>
        <p:nvCxnSpPr>
          <p:cNvPr id="80" name="Connecteur droit 79"/>
          <p:cNvCxnSpPr/>
          <p:nvPr/>
        </p:nvCxnSpPr>
        <p:spPr>
          <a:xfrm flipH="1">
            <a:off x="3131841" y="3420793"/>
            <a:ext cx="3967321" cy="1"/>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1" name="Rectangle 80"/>
          <p:cNvSpPr/>
          <p:nvPr/>
        </p:nvSpPr>
        <p:spPr>
          <a:xfrm>
            <a:off x="1544885" y="4614733"/>
            <a:ext cx="968535" cy="246221"/>
          </a:xfrm>
          <a:prstGeom prst="rect">
            <a:avLst/>
          </a:prstGeom>
        </p:spPr>
        <p:txBody>
          <a:bodyPr wrap="none">
            <a:spAutoFit/>
          </a:bodyPr>
          <a:lstStyle/>
          <a:p>
            <a:r>
              <a:rPr lang="en-GB" sz="1000" i="1" dirty="0"/>
              <a:t>EAP-Success</a:t>
            </a:r>
            <a:endParaRPr lang="fr-FR" sz="1000" i="1" dirty="0"/>
          </a:p>
        </p:txBody>
      </p:sp>
      <p:cxnSp>
        <p:nvCxnSpPr>
          <p:cNvPr id="82" name="Connecteur droit 81"/>
          <p:cNvCxnSpPr/>
          <p:nvPr/>
        </p:nvCxnSpPr>
        <p:spPr>
          <a:xfrm flipH="1">
            <a:off x="986880" y="4860954"/>
            <a:ext cx="2144960"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3" name="Connecteur droit 82"/>
          <p:cNvCxnSpPr/>
          <p:nvPr/>
        </p:nvCxnSpPr>
        <p:spPr>
          <a:xfrm>
            <a:off x="7099162" y="1844824"/>
            <a:ext cx="0" cy="3600400"/>
          </a:xfrm>
          <a:prstGeom prst="line">
            <a:avLst/>
          </a:prstGeom>
        </p:spPr>
        <p:style>
          <a:lnRef idx="1">
            <a:schemeClr val="accent1"/>
          </a:lnRef>
          <a:fillRef idx="0">
            <a:schemeClr val="accent1"/>
          </a:fillRef>
          <a:effectRef idx="0">
            <a:schemeClr val="accent1"/>
          </a:effectRef>
          <a:fontRef idx="minor">
            <a:schemeClr val="tx1"/>
          </a:fontRef>
        </p:style>
      </p:cxnSp>
      <p:sp>
        <p:nvSpPr>
          <p:cNvPr id="84" name="ZoneTexte 83"/>
          <p:cNvSpPr txBox="1"/>
          <p:nvPr/>
        </p:nvSpPr>
        <p:spPr>
          <a:xfrm>
            <a:off x="6379082" y="1475492"/>
            <a:ext cx="1361270" cy="369332"/>
          </a:xfrm>
          <a:prstGeom prst="rect">
            <a:avLst/>
          </a:prstGeom>
          <a:noFill/>
        </p:spPr>
        <p:txBody>
          <a:bodyPr wrap="none" rtlCol="0">
            <a:spAutoFit/>
          </a:bodyPr>
          <a:lstStyle/>
          <a:p>
            <a:pPr algn="ctr"/>
            <a:r>
              <a:rPr lang="fr-FR" dirty="0" smtClean="0"/>
              <a:t>AAA Server</a:t>
            </a:r>
            <a:endParaRPr lang="fr-FR" dirty="0"/>
          </a:p>
        </p:txBody>
      </p:sp>
      <p:sp>
        <p:nvSpPr>
          <p:cNvPr id="94" name="Rectangle 3"/>
          <p:cNvSpPr>
            <a:spLocks noChangeArrowheads="1"/>
          </p:cNvSpPr>
          <p:nvPr/>
        </p:nvSpPr>
        <p:spPr bwMode="auto">
          <a:xfrm>
            <a:off x="3271855" y="4788946"/>
            <a:ext cx="173311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1000" b="0" i="0" u="none" strike="noStrike" cap="none" normalizeH="0" baseline="0" dirty="0" smtClean="0">
                <a:ln>
                  <a:noFill/>
                </a:ln>
                <a:solidFill>
                  <a:schemeClr val="tx1"/>
                </a:solidFill>
                <a:effectLst/>
                <a:latin typeface="Arial Unicode MS" pitchFamily="34" charset="-128"/>
                <a:cs typeface="Arial" pitchFamily="34" charset="0"/>
              </a:rPr>
              <a:t>[EAP-Master-Session-Key]</a:t>
            </a:r>
            <a:r>
              <a:rPr kumimoji="0" lang="fr-FR" altLang="fr-FR" sz="600" b="0" i="0" u="none" strike="noStrike" cap="none" normalizeH="0" baseline="0" dirty="0" smtClean="0">
                <a:ln>
                  <a:noFill/>
                </a:ln>
                <a:solidFill>
                  <a:schemeClr val="tx1"/>
                </a:solidFill>
                <a:effectLst/>
                <a:latin typeface="Arial" pitchFamily="34" charset="0"/>
                <a:cs typeface="Arial" pitchFamily="34" charset="0"/>
              </a:rPr>
              <a:t> </a:t>
            </a:r>
            <a:endParaRPr kumimoji="0" lang="fr-FR" altLang="fr-FR"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9093835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p:nvPr/>
        </p:nvCxnSpPr>
        <p:spPr>
          <a:xfrm>
            <a:off x="986880" y="1844824"/>
            <a:ext cx="0" cy="3600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3131840" y="1844824"/>
            <a:ext cx="0" cy="3600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cteur droit 8"/>
          <p:cNvCxnSpPr/>
          <p:nvPr/>
        </p:nvCxnSpPr>
        <p:spPr>
          <a:xfrm>
            <a:off x="5292080" y="1844824"/>
            <a:ext cx="0" cy="3600400"/>
          </a:xfrm>
          <a:prstGeom prst="line">
            <a:avLst/>
          </a:prstGeom>
        </p:spPr>
        <p:style>
          <a:lnRef idx="1">
            <a:schemeClr val="accent1"/>
          </a:lnRef>
          <a:fillRef idx="0">
            <a:schemeClr val="accent1"/>
          </a:fillRef>
          <a:effectRef idx="0">
            <a:schemeClr val="accent1"/>
          </a:effectRef>
          <a:fontRef idx="minor">
            <a:schemeClr val="tx1"/>
          </a:fontRef>
        </p:style>
      </p:cxnSp>
      <p:sp>
        <p:nvSpPr>
          <p:cNvPr id="10" name="ZoneTexte 9"/>
          <p:cNvSpPr txBox="1"/>
          <p:nvPr/>
        </p:nvSpPr>
        <p:spPr>
          <a:xfrm>
            <a:off x="658104" y="1475492"/>
            <a:ext cx="657552" cy="369332"/>
          </a:xfrm>
          <a:prstGeom prst="rect">
            <a:avLst/>
          </a:prstGeom>
          <a:noFill/>
        </p:spPr>
        <p:txBody>
          <a:bodyPr wrap="none" rtlCol="0">
            <a:spAutoFit/>
          </a:bodyPr>
          <a:lstStyle/>
          <a:p>
            <a:r>
              <a:rPr lang="fr-FR" dirty="0" smtClean="0"/>
              <a:t>Peer</a:t>
            </a:r>
            <a:endParaRPr lang="fr-FR" dirty="0"/>
          </a:p>
        </p:txBody>
      </p:sp>
      <p:sp>
        <p:nvSpPr>
          <p:cNvPr id="11" name="ZoneTexte 10"/>
          <p:cNvSpPr txBox="1"/>
          <p:nvPr/>
        </p:nvSpPr>
        <p:spPr>
          <a:xfrm>
            <a:off x="2918652" y="1468915"/>
            <a:ext cx="500458" cy="369332"/>
          </a:xfrm>
          <a:prstGeom prst="rect">
            <a:avLst/>
          </a:prstGeom>
          <a:noFill/>
        </p:spPr>
        <p:txBody>
          <a:bodyPr wrap="none" rtlCol="0">
            <a:spAutoFit/>
          </a:bodyPr>
          <a:lstStyle/>
          <a:p>
            <a:pPr algn="ctr"/>
            <a:r>
              <a:rPr lang="fr-FR" dirty="0" smtClean="0"/>
              <a:t>AN</a:t>
            </a:r>
            <a:endParaRPr lang="fr-FR" dirty="0"/>
          </a:p>
        </p:txBody>
      </p:sp>
      <p:sp>
        <p:nvSpPr>
          <p:cNvPr id="12" name="ZoneTexte 11"/>
          <p:cNvSpPr txBox="1"/>
          <p:nvPr/>
        </p:nvSpPr>
        <p:spPr>
          <a:xfrm>
            <a:off x="4609351" y="1475492"/>
            <a:ext cx="1286570" cy="369332"/>
          </a:xfrm>
          <a:prstGeom prst="rect">
            <a:avLst/>
          </a:prstGeom>
          <a:noFill/>
        </p:spPr>
        <p:txBody>
          <a:bodyPr wrap="none" rtlCol="0">
            <a:spAutoFit/>
          </a:bodyPr>
          <a:lstStyle/>
          <a:p>
            <a:pPr algn="ctr"/>
            <a:r>
              <a:rPr lang="fr-FR" dirty="0" smtClean="0"/>
              <a:t>AAA Proxy</a:t>
            </a:r>
            <a:endParaRPr lang="fr-FR" dirty="0"/>
          </a:p>
        </p:txBody>
      </p:sp>
      <p:cxnSp>
        <p:nvCxnSpPr>
          <p:cNvPr id="14" name="Connecteur droit avec flèche 13"/>
          <p:cNvCxnSpPr/>
          <p:nvPr/>
        </p:nvCxnSpPr>
        <p:spPr>
          <a:xfrm flipH="1">
            <a:off x="986880" y="2124650"/>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a:off x="986880" y="2556698"/>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p:nvPr/>
        </p:nvCxnSpPr>
        <p:spPr>
          <a:xfrm>
            <a:off x="3140026" y="2700714"/>
            <a:ext cx="2152053"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p:nvPr/>
        </p:nvCxnSpPr>
        <p:spPr>
          <a:xfrm flipH="1">
            <a:off x="959619" y="3492802"/>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ZoneTexte 32"/>
          <p:cNvSpPr txBox="1"/>
          <p:nvPr/>
        </p:nvSpPr>
        <p:spPr>
          <a:xfrm>
            <a:off x="1323668" y="1878429"/>
            <a:ext cx="1247457" cy="246221"/>
          </a:xfrm>
          <a:prstGeom prst="rect">
            <a:avLst/>
          </a:prstGeom>
          <a:noFill/>
        </p:spPr>
        <p:txBody>
          <a:bodyPr wrap="none" rtlCol="0">
            <a:spAutoFit/>
          </a:bodyPr>
          <a:lstStyle/>
          <a:p>
            <a:r>
              <a:rPr lang="fr-FR" sz="1000" i="1" dirty="0" smtClean="0"/>
              <a:t>EAP-REQ/</a:t>
            </a:r>
            <a:r>
              <a:rPr lang="fr-FR" sz="1000" i="1" dirty="0" err="1" smtClean="0"/>
              <a:t>Identity</a:t>
            </a:r>
            <a:endParaRPr lang="fr-FR" sz="1000" i="1" dirty="0"/>
          </a:p>
        </p:txBody>
      </p:sp>
      <p:sp>
        <p:nvSpPr>
          <p:cNvPr id="34" name="ZoneTexte 33"/>
          <p:cNvSpPr txBox="1"/>
          <p:nvPr/>
        </p:nvSpPr>
        <p:spPr>
          <a:xfrm>
            <a:off x="1315656" y="2310477"/>
            <a:ext cx="1197764" cy="246221"/>
          </a:xfrm>
          <a:prstGeom prst="rect">
            <a:avLst/>
          </a:prstGeom>
          <a:noFill/>
        </p:spPr>
        <p:txBody>
          <a:bodyPr wrap="none" rtlCol="0">
            <a:spAutoFit/>
          </a:bodyPr>
          <a:lstStyle/>
          <a:p>
            <a:r>
              <a:rPr lang="fr-FR" sz="1000" i="1" dirty="0" smtClean="0"/>
              <a:t>EAP-RSP/</a:t>
            </a:r>
            <a:r>
              <a:rPr lang="fr-FR" sz="1000" i="1" dirty="0" err="1" smtClean="0"/>
              <a:t>Identity</a:t>
            </a:r>
            <a:endParaRPr lang="fr-FR" sz="1000" i="1" dirty="0"/>
          </a:p>
        </p:txBody>
      </p:sp>
      <p:sp>
        <p:nvSpPr>
          <p:cNvPr id="35" name="ZoneTexte 34"/>
          <p:cNvSpPr txBox="1"/>
          <p:nvPr/>
        </p:nvSpPr>
        <p:spPr>
          <a:xfrm>
            <a:off x="3446530" y="2433587"/>
            <a:ext cx="1558440" cy="246221"/>
          </a:xfrm>
          <a:prstGeom prst="rect">
            <a:avLst/>
          </a:prstGeom>
          <a:noFill/>
        </p:spPr>
        <p:txBody>
          <a:bodyPr wrap="none" rtlCol="0">
            <a:spAutoFit/>
          </a:bodyPr>
          <a:lstStyle/>
          <a:p>
            <a:r>
              <a:rPr lang="en-GB" sz="1000" i="1" dirty="0"/>
              <a:t>DER (</a:t>
            </a:r>
            <a:r>
              <a:rPr lang="en-GB" sz="1000" i="1" dirty="0" smtClean="0"/>
              <a:t>EAP-RSP/Identity</a:t>
            </a:r>
            <a:r>
              <a:rPr lang="en-GB" sz="1000" i="1" dirty="0"/>
              <a:t>)</a:t>
            </a:r>
            <a:endParaRPr lang="fr-FR" sz="1000" i="1" dirty="0"/>
          </a:p>
        </p:txBody>
      </p:sp>
      <p:cxnSp>
        <p:nvCxnSpPr>
          <p:cNvPr id="37" name="Connecteur droit 36"/>
          <p:cNvCxnSpPr/>
          <p:nvPr/>
        </p:nvCxnSpPr>
        <p:spPr>
          <a:xfrm>
            <a:off x="8676456" y="1844110"/>
            <a:ext cx="0" cy="3601114"/>
          </a:xfrm>
          <a:prstGeom prst="line">
            <a:avLst/>
          </a:prstGeom>
          <a:ln>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Connecteur droit avec flèche 38"/>
          <p:cNvCxnSpPr/>
          <p:nvPr/>
        </p:nvCxnSpPr>
        <p:spPr>
          <a:xfrm>
            <a:off x="7099162" y="2916738"/>
            <a:ext cx="1577294" cy="0"/>
          </a:xfrm>
          <a:prstGeom prst="straightConnector1">
            <a:avLst/>
          </a:prstGeom>
          <a:ln>
            <a:solidFill>
              <a:schemeClr val="tx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ZoneTexte 39"/>
          <p:cNvSpPr txBox="1"/>
          <p:nvPr/>
        </p:nvSpPr>
        <p:spPr>
          <a:xfrm>
            <a:off x="7308304" y="2657812"/>
            <a:ext cx="881973" cy="246221"/>
          </a:xfrm>
          <a:prstGeom prst="rect">
            <a:avLst/>
          </a:prstGeom>
          <a:noFill/>
        </p:spPr>
        <p:txBody>
          <a:bodyPr wrap="none" rtlCol="0">
            <a:spAutoFit/>
          </a:bodyPr>
          <a:lstStyle/>
          <a:p>
            <a:r>
              <a:rPr lang="en-GB" sz="1000" i="1" dirty="0" smtClean="0"/>
              <a:t>AV Retrieval</a:t>
            </a:r>
            <a:endParaRPr lang="fr-FR" sz="1000" i="1" dirty="0"/>
          </a:p>
        </p:txBody>
      </p:sp>
      <p:sp>
        <p:nvSpPr>
          <p:cNvPr id="43" name="Rectangle 42"/>
          <p:cNvSpPr/>
          <p:nvPr/>
        </p:nvSpPr>
        <p:spPr>
          <a:xfrm>
            <a:off x="3206253" y="3174572"/>
            <a:ext cx="2085827" cy="246221"/>
          </a:xfrm>
          <a:prstGeom prst="rect">
            <a:avLst/>
          </a:prstGeom>
        </p:spPr>
        <p:txBody>
          <a:bodyPr wrap="none">
            <a:spAutoFit/>
          </a:bodyPr>
          <a:lstStyle/>
          <a:p>
            <a:r>
              <a:rPr lang="en-GB" sz="1000" i="1" dirty="0"/>
              <a:t>DEA (</a:t>
            </a:r>
            <a:r>
              <a:rPr lang="en-GB" sz="1000" i="1" dirty="0" smtClean="0"/>
              <a:t>EAP-REQ/AKA</a:t>
            </a:r>
            <a:r>
              <a:rPr lang="en-GB" sz="1000" i="1" dirty="0"/>
              <a:t>’-</a:t>
            </a:r>
            <a:r>
              <a:rPr lang="en-GB" sz="1000" i="1" dirty="0" smtClean="0"/>
              <a:t>Challenge)</a:t>
            </a:r>
            <a:endParaRPr lang="fr-FR" sz="1000" i="1" dirty="0"/>
          </a:p>
        </p:txBody>
      </p:sp>
      <p:sp>
        <p:nvSpPr>
          <p:cNvPr id="44" name="Rectangle 43"/>
          <p:cNvSpPr/>
          <p:nvPr/>
        </p:nvSpPr>
        <p:spPr>
          <a:xfrm>
            <a:off x="1077449" y="3211502"/>
            <a:ext cx="1909299" cy="246221"/>
          </a:xfrm>
          <a:prstGeom prst="rect">
            <a:avLst/>
          </a:prstGeom>
        </p:spPr>
        <p:txBody>
          <a:bodyPr wrap="square">
            <a:spAutoFit/>
          </a:bodyPr>
          <a:lstStyle/>
          <a:p>
            <a:r>
              <a:rPr lang="en-GB" sz="1000" i="1" dirty="0" smtClean="0"/>
              <a:t>EAP-REQ/AKA’-Challenge</a:t>
            </a:r>
            <a:endParaRPr lang="fr-FR" sz="1000" i="1" dirty="0"/>
          </a:p>
        </p:txBody>
      </p:sp>
      <p:sp>
        <p:nvSpPr>
          <p:cNvPr id="45" name="Rectangle 44"/>
          <p:cNvSpPr/>
          <p:nvPr/>
        </p:nvSpPr>
        <p:spPr>
          <a:xfrm>
            <a:off x="959619" y="3564810"/>
            <a:ext cx="2318381" cy="246221"/>
          </a:xfrm>
          <a:prstGeom prst="rect">
            <a:avLst/>
          </a:prstGeom>
        </p:spPr>
        <p:txBody>
          <a:bodyPr wrap="square">
            <a:spAutoFit/>
          </a:bodyPr>
          <a:lstStyle/>
          <a:p>
            <a:r>
              <a:rPr lang="en-GB" sz="1000" i="1" dirty="0" smtClean="0"/>
              <a:t>EAP-RSP/AKA</a:t>
            </a:r>
            <a:r>
              <a:rPr lang="en-GB" sz="1000" i="1" dirty="0"/>
              <a:t>’-Challenge</a:t>
            </a:r>
            <a:endParaRPr lang="fr-FR" sz="1000" i="1" dirty="0"/>
          </a:p>
        </p:txBody>
      </p:sp>
      <p:cxnSp>
        <p:nvCxnSpPr>
          <p:cNvPr id="47" name="Connecteur droit avec flèche 46"/>
          <p:cNvCxnSpPr/>
          <p:nvPr/>
        </p:nvCxnSpPr>
        <p:spPr>
          <a:xfrm>
            <a:off x="986880" y="3811031"/>
            <a:ext cx="2144960" cy="1513"/>
          </a:xfrm>
          <a:prstGeom prst="straightConnector1">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3167608" y="4068866"/>
            <a:ext cx="2116285" cy="246221"/>
          </a:xfrm>
          <a:prstGeom prst="rect">
            <a:avLst/>
          </a:prstGeom>
        </p:spPr>
        <p:txBody>
          <a:bodyPr wrap="none">
            <a:spAutoFit/>
          </a:bodyPr>
          <a:lstStyle/>
          <a:p>
            <a:r>
              <a:rPr lang="en-GB" sz="1000" i="1" dirty="0"/>
              <a:t>DER (</a:t>
            </a:r>
            <a:r>
              <a:rPr lang="en-GB" sz="1000" i="1" dirty="0" smtClean="0"/>
              <a:t>EAP-RSP/AKA</a:t>
            </a:r>
            <a:r>
              <a:rPr lang="en-GB" sz="1000" i="1" dirty="0"/>
              <a:t>’-Challenge)</a:t>
            </a:r>
            <a:endParaRPr lang="fr-FR" sz="1000" i="1" dirty="0"/>
          </a:p>
        </p:txBody>
      </p:sp>
      <p:cxnSp>
        <p:nvCxnSpPr>
          <p:cNvPr id="52" name="Connecteur droit 51"/>
          <p:cNvCxnSpPr/>
          <p:nvPr/>
        </p:nvCxnSpPr>
        <p:spPr>
          <a:xfrm>
            <a:off x="7099162" y="3893140"/>
            <a:ext cx="1577294" cy="0"/>
          </a:xfrm>
          <a:prstGeom prst="line">
            <a:avLst/>
          </a:prstGeom>
          <a:ln>
            <a:solidFill>
              <a:schemeClr val="tx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6948264" y="3492802"/>
            <a:ext cx="1853952" cy="400110"/>
          </a:xfrm>
          <a:prstGeom prst="rect">
            <a:avLst/>
          </a:prstGeom>
        </p:spPr>
        <p:txBody>
          <a:bodyPr wrap="square">
            <a:spAutoFit/>
          </a:bodyPr>
          <a:lstStyle/>
          <a:p>
            <a:pPr algn="ctr"/>
            <a:r>
              <a:rPr lang="en-GB" sz="1000" i="1" dirty="0"/>
              <a:t>Subscriber </a:t>
            </a:r>
            <a:r>
              <a:rPr lang="en-GB" sz="1000" i="1" dirty="0" smtClean="0"/>
              <a:t>Profile</a:t>
            </a:r>
          </a:p>
          <a:p>
            <a:pPr algn="ctr"/>
            <a:r>
              <a:rPr lang="en-GB" sz="1000" i="1" dirty="0" smtClean="0"/>
              <a:t>Retrieval and </a:t>
            </a:r>
            <a:r>
              <a:rPr lang="en-GB" sz="1000" i="1" dirty="0"/>
              <a:t>Registration</a:t>
            </a:r>
            <a:endParaRPr lang="fr-FR" sz="1000" i="1" dirty="0"/>
          </a:p>
        </p:txBody>
      </p:sp>
      <p:sp>
        <p:nvSpPr>
          <p:cNvPr id="54" name="Rectangle 53"/>
          <p:cNvSpPr/>
          <p:nvPr/>
        </p:nvSpPr>
        <p:spPr>
          <a:xfrm>
            <a:off x="3419872" y="4542725"/>
            <a:ext cx="1420828" cy="246221"/>
          </a:xfrm>
          <a:prstGeom prst="rect">
            <a:avLst/>
          </a:prstGeom>
        </p:spPr>
        <p:txBody>
          <a:bodyPr wrap="square">
            <a:spAutoFit/>
          </a:bodyPr>
          <a:lstStyle/>
          <a:p>
            <a:r>
              <a:rPr lang="en-GB" sz="1000" i="1" dirty="0"/>
              <a:t>DEA (</a:t>
            </a:r>
            <a:r>
              <a:rPr lang="en-GB" sz="1000" i="1" dirty="0" smtClean="0"/>
              <a:t>EAP-Success)</a:t>
            </a:r>
            <a:endParaRPr lang="fr-FR" sz="1000" i="1" dirty="0"/>
          </a:p>
        </p:txBody>
      </p:sp>
      <p:cxnSp>
        <p:nvCxnSpPr>
          <p:cNvPr id="56" name="Connecteur droit 55"/>
          <p:cNvCxnSpPr/>
          <p:nvPr/>
        </p:nvCxnSpPr>
        <p:spPr>
          <a:xfrm flipH="1">
            <a:off x="3131840" y="4788946"/>
            <a:ext cx="2152055"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Connecteur droit 57"/>
          <p:cNvCxnSpPr/>
          <p:nvPr/>
        </p:nvCxnSpPr>
        <p:spPr>
          <a:xfrm>
            <a:off x="3140026" y="4315087"/>
            <a:ext cx="2143867"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9" name="ZoneTexte 58"/>
          <p:cNvSpPr txBox="1"/>
          <p:nvPr/>
        </p:nvSpPr>
        <p:spPr>
          <a:xfrm>
            <a:off x="8351687" y="1484305"/>
            <a:ext cx="649538" cy="369332"/>
          </a:xfrm>
          <a:prstGeom prst="rect">
            <a:avLst/>
          </a:prstGeom>
          <a:noFill/>
        </p:spPr>
        <p:txBody>
          <a:bodyPr wrap="none" rtlCol="0">
            <a:spAutoFit/>
          </a:bodyPr>
          <a:lstStyle/>
          <a:p>
            <a:pPr algn="ctr"/>
            <a:r>
              <a:rPr lang="fr-FR" dirty="0" smtClean="0"/>
              <a:t>HSS</a:t>
            </a:r>
            <a:endParaRPr lang="fr-FR" dirty="0"/>
          </a:p>
        </p:txBody>
      </p:sp>
      <p:cxnSp>
        <p:nvCxnSpPr>
          <p:cNvPr id="61" name="Connecteur droit 60"/>
          <p:cNvCxnSpPr/>
          <p:nvPr/>
        </p:nvCxnSpPr>
        <p:spPr>
          <a:xfrm flipH="1" flipV="1">
            <a:off x="3131840" y="3420793"/>
            <a:ext cx="2152053" cy="1"/>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1544885" y="4614733"/>
            <a:ext cx="968535" cy="246221"/>
          </a:xfrm>
          <a:prstGeom prst="rect">
            <a:avLst/>
          </a:prstGeom>
        </p:spPr>
        <p:txBody>
          <a:bodyPr wrap="none">
            <a:spAutoFit/>
          </a:bodyPr>
          <a:lstStyle/>
          <a:p>
            <a:r>
              <a:rPr lang="en-GB" sz="1000" i="1" dirty="0"/>
              <a:t>EAP-Success</a:t>
            </a:r>
            <a:endParaRPr lang="fr-FR" sz="1000" i="1" dirty="0"/>
          </a:p>
        </p:txBody>
      </p:sp>
      <p:cxnSp>
        <p:nvCxnSpPr>
          <p:cNvPr id="64" name="Connecteur droit 63"/>
          <p:cNvCxnSpPr/>
          <p:nvPr/>
        </p:nvCxnSpPr>
        <p:spPr>
          <a:xfrm flipH="1">
            <a:off x="986880" y="4860954"/>
            <a:ext cx="2144960"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Connecteur droit 35"/>
          <p:cNvCxnSpPr/>
          <p:nvPr/>
        </p:nvCxnSpPr>
        <p:spPr>
          <a:xfrm>
            <a:off x="7099162" y="1844824"/>
            <a:ext cx="0" cy="3600400"/>
          </a:xfrm>
          <a:prstGeom prst="line">
            <a:avLst/>
          </a:prstGeom>
        </p:spPr>
        <p:style>
          <a:lnRef idx="1">
            <a:schemeClr val="accent1"/>
          </a:lnRef>
          <a:fillRef idx="0">
            <a:schemeClr val="accent1"/>
          </a:fillRef>
          <a:effectRef idx="0">
            <a:schemeClr val="accent1"/>
          </a:effectRef>
          <a:fontRef idx="minor">
            <a:schemeClr val="tx1"/>
          </a:fontRef>
        </p:style>
      </p:cxnSp>
      <p:sp>
        <p:nvSpPr>
          <p:cNvPr id="38" name="ZoneTexte 37"/>
          <p:cNvSpPr txBox="1"/>
          <p:nvPr/>
        </p:nvSpPr>
        <p:spPr>
          <a:xfrm>
            <a:off x="6379082" y="1475492"/>
            <a:ext cx="1361270" cy="369332"/>
          </a:xfrm>
          <a:prstGeom prst="rect">
            <a:avLst/>
          </a:prstGeom>
          <a:noFill/>
        </p:spPr>
        <p:txBody>
          <a:bodyPr wrap="none" rtlCol="0">
            <a:spAutoFit/>
          </a:bodyPr>
          <a:lstStyle/>
          <a:p>
            <a:pPr algn="ctr"/>
            <a:r>
              <a:rPr lang="fr-FR" dirty="0" smtClean="0"/>
              <a:t>AAA Server</a:t>
            </a:r>
            <a:endParaRPr lang="fr-FR" dirty="0"/>
          </a:p>
        </p:txBody>
      </p:sp>
      <p:cxnSp>
        <p:nvCxnSpPr>
          <p:cNvPr id="41" name="Connecteur droit avec flèche 40"/>
          <p:cNvCxnSpPr/>
          <p:nvPr/>
        </p:nvCxnSpPr>
        <p:spPr>
          <a:xfrm>
            <a:off x="5292080" y="2761996"/>
            <a:ext cx="1807083"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ZoneTexte 41"/>
          <p:cNvSpPr txBox="1"/>
          <p:nvPr/>
        </p:nvSpPr>
        <p:spPr>
          <a:xfrm>
            <a:off x="5578617" y="2494869"/>
            <a:ext cx="1558440" cy="246221"/>
          </a:xfrm>
          <a:prstGeom prst="rect">
            <a:avLst/>
          </a:prstGeom>
          <a:noFill/>
        </p:spPr>
        <p:txBody>
          <a:bodyPr wrap="none" rtlCol="0">
            <a:spAutoFit/>
          </a:bodyPr>
          <a:lstStyle/>
          <a:p>
            <a:r>
              <a:rPr lang="en-GB" sz="1000" i="1" dirty="0"/>
              <a:t>DER (</a:t>
            </a:r>
            <a:r>
              <a:rPr lang="en-GB" sz="1000" i="1" dirty="0" smtClean="0"/>
              <a:t>EAP-RSP/Identity</a:t>
            </a:r>
            <a:r>
              <a:rPr lang="en-GB" sz="1000" i="1" dirty="0"/>
              <a:t>)</a:t>
            </a:r>
            <a:endParaRPr lang="fr-FR" sz="1000" i="1" dirty="0"/>
          </a:p>
        </p:txBody>
      </p:sp>
      <p:sp>
        <p:nvSpPr>
          <p:cNvPr id="46" name="Rectangle 45"/>
          <p:cNvSpPr/>
          <p:nvPr/>
        </p:nvSpPr>
        <p:spPr>
          <a:xfrm>
            <a:off x="5338340" y="3019830"/>
            <a:ext cx="2085827" cy="246221"/>
          </a:xfrm>
          <a:prstGeom prst="rect">
            <a:avLst/>
          </a:prstGeom>
        </p:spPr>
        <p:txBody>
          <a:bodyPr wrap="none">
            <a:spAutoFit/>
          </a:bodyPr>
          <a:lstStyle/>
          <a:p>
            <a:r>
              <a:rPr lang="en-GB" sz="1000" i="1" dirty="0"/>
              <a:t>DEA (</a:t>
            </a:r>
            <a:r>
              <a:rPr lang="en-GB" sz="1000" i="1" dirty="0" smtClean="0"/>
              <a:t>EAP-REQ/AKA</a:t>
            </a:r>
            <a:r>
              <a:rPr lang="en-GB" sz="1000" i="1" dirty="0"/>
              <a:t>’-</a:t>
            </a:r>
            <a:r>
              <a:rPr lang="en-GB" sz="1000" i="1" dirty="0" smtClean="0"/>
              <a:t>Challenge)</a:t>
            </a:r>
            <a:endParaRPr lang="fr-FR" sz="1000" i="1" dirty="0"/>
          </a:p>
        </p:txBody>
      </p:sp>
      <p:sp>
        <p:nvSpPr>
          <p:cNvPr id="49" name="Rectangle 48"/>
          <p:cNvSpPr/>
          <p:nvPr/>
        </p:nvSpPr>
        <p:spPr>
          <a:xfrm>
            <a:off x="5299695" y="4130148"/>
            <a:ext cx="2116285" cy="246221"/>
          </a:xfrm>
          <a:prstGeom prst="rect">
            <a:avLst/>
          </a:prstGeom>
        </p:spPr>
        <p:txBody>
          <a:bodyPr wrap="none">
            <a:spAutoFit/>
          </a:bodyPr>
          <a:lstStyle/>
          <a:p>
            <a:r>
              <a:rPr lang="en-GB" sz="1000" i="1" dirty="0"/>
              <a:t>DER (</a:t>
            </a:r>
            <a:r>
              <a:rPr lang="en-GB" sz="1000" i="1" dirty="0" smtClean="0"/>
              <a:t>EAP-RSP/AKA</a:t>
            </a:r>
            <a:r>
              <a:rPr lang="en-GB" sz="1000" i="1" dirty="0"/>
              <a:t>’-Challenge)</a:t>
            </a:r>
            <a:endParaRPr lang="fr-FR" sz="1000" i="1" dirty="0"/>
          </a:p>
        </p:txBody>
      </p:sp>
      <p:sp>
        <p:nvSpPr>
          <p:cNvPr id="50" name="Rectangle 49"/>
          <p:cNvSpPr/>
          <p:nvPr/>
        </p:nvSpPr>
        <p:spPr>
          <a:xfrm>
            <a:off x="5551959" y="4459991"/>
            <a:ext cx="1420828" cy="246221"/>
          </a:xfrm>
          <a:prstGeom prst="rect">
            <a:avLst/>
          </a:prstGeom>
        </p:spPr>
        <p:txBody>
          <a:bodyPr wrap="square">
            <a:spAutoFit/>
          </a:bodyPr>
          <a:lstStyle/>
          <a:p>
            <a:r>
              <a:rPr lang="en-GB" sz="1000" i="1" dirty="0"/>
              <a:t>DEA (</a:t>
            </a:r>
            <a:r>
              <a:rPr lang="en-GB" sz="1000" i="1" dirty="0" smtClean="0"/>
              <a:t>EAP-Success)</a:t>
            </a:r>
            <a:endParaRPr lang="fr-FR" sz="1000" i="1" dirty="0"/>
          </a:p>
        </p:txBody>
      </p:sp>
      <p:cxnSp>
        <p:nvCxnSpPr>
          <p:cNvPr id="51" name="Connecteur droit 50"/>
          <p:cNvCxnSpPr/>
          <p:nvPr/>
        </p:nvCxnSpPr>
        <p:spPr>
          <a:xfrm flipH="1">
            <a:off x="5292079" y="4716938"/>
            <a:ext cx="1807084"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Connecteur droit 54"/>
          <p:cNvCxnSpPr/>
          <p:nvPr/>
        </p:nvCxnSpPr>
        <p:spPr>
          <a:xfrm>
            <a:off x="5299696" y="4398709"/>
            <a:ext cx="1799466"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7" name="Connecteur droit 56"/>
          <p:cNvCxnSpPr/>
          <p:nvPr/>
        </p:nvCxnSpPr>
        <p:spPr>
          <a:xfrm flipH="1">
            <a:off x="5299696" y="3266052"/>
            <a:ext cx="1799466"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3"/>
          <p:cNvSpPr>
            <a:spLocks noChangeArrowheads="1"/>
          </p:cNvSpPr>
          <p:nvPr/>
        </p:nvSpPr>
        <p:spPr bwMode="auto">
          <a:xfrm>
            <a:off x="5338340" y="4720678"/>
            <a:ext cx="173311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1000" b="0" i="0" u="none" strike="noStrike" cap="none" normalizeH="0" baseline="0" dirty="0" smtClean="0">
                <a:ln>
                  <a:noFill/>
                </a:ln>
                <a:solidFill>
                  <a:schemeClr val="tx1"/>
                </a:solidFill>
                <a:effectLst/>
                <a:latin typeface="Arial Unicode MS" pitchFamily="34" charset="-128"/>
                <a:cs typeface="Arial" pitchFamily="34" charset="0"/>
              </a:rPr>
              <a:t>[EAP-Master-Session-Key]</a:t>
            </a:r>
            <a:r>
              <a:rPr kumimoji="0" lang="fr-FR" altLang="fr-FR" sz="600" b="0" i="0" u="none" strike="noStrike" cap="none" normalizeH="0" baseline="0" dirty="0" smtClean="0">
                <a:ln>
                  <a:noFill/>
                </a:ln>
                <a:solidFill>
                  <a:schemeClr val="tx1"/>
                </a:solidFill>
                <a:effectLst/>
                <a:latin typeface="Arial" pitchFamily="34" charset="0"/>
                <a:cs typeface="Arial" pitchFamily="34" charset="0"/>
              </a:rPr>
              <a:t> </a:t>
            </a:r>
            <a:endParaRPr kumimoji="0" lang="fr-FR" alt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5" name="Rectangle 3"/>
          <p:cNvSpPr>
            <a:spLocks noChangeArrowheads="1"/>
          </p:cNvSpPr>
          <p:nvPr/>
        </p:nvSpPr>
        <p:spPr bwMode="auto">
          <a:xfrm>
            <a:off x="3271855" y="4788946"/>
            <a:ext cx="173311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1000" b="0" i="0" u="none" strike="noStrike" cap="none" normalizeH="0" baseline="0" dirty="0" smtClean="0">
                <a:ln>
                  <a:noFill/>
                </a:ln>
                <a:solidFill>
                  <a:schemeClr val="tx1"/>
                </a:solidFill>
                <a:effectLst/>
                <a:latin typeface="Arial Unicode MS" pitchFamily="34" charset="-128"/>
                <a:cs typeface="Arial" pitchFamily="34" charset="0"/>
              </a:rPr>
              <a:t>[EAP-Master-Session-Key]</a:t>
            </a:r>
            <a:r>
              <a:rPr kumimoji="0" lang="fr-FR" altLang="fr-FR" sz="600" b="0" i="0" u="none" strike="noStrike" cap="none" normalizeH="0" baseline="0" dirty="0" smtClean="0">
                <a:ln>
                  <a:noFill/>
                </a:ln>
                <a:solidFill>
                  <a:schemeClr val="tx1"/>
                </a:solidFill>
                <a:effectLst/>
                <a:latin typeface="Arial" pitchFamily="34" charset="0"/>
                <a:cs typeface="Arial" pitchFamily="34" charset="0"/>
              </a:rPr>
              <a:t> </a:t>
            </a:r>
            <a:endParaRPr kumimoji="0" lang="fr-FR" alt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Titre 2"/>
          <p:cNvSpPr>
            <a:spLocks noGrp="1"/>
          </p:cNvSpPr>
          <p:nvPr>
            <p:ph type="title"/>
          </p:nvPr>
        </p:nvSpPr>
        <p:spPr/>
        <p:txBody>
          <a:bodyPr/>
          <a:lstStyle/>
          <a:p>
            <a:pPr lvl="0"/>
            <a:r>
              <a:rPr lang="fr-FR" dirty="0"/>
              <a:t>EAP </a:t>
            </a:r>
            <a:r>
              <a:rPr lang="fr-FR" dirty="0" err="1" smtClean="0"/>
              <a:t>Authentication</a:t>
            </a:r>
            <a:r>
              <a:rPr lang="fr-FR" dirty="0" smtClean="0"/>
              <a:t> (</a:t>
            </a:r>
            <a:r>
              <a:rPr lang="fr-FR" dirty="0" err="1" smtClean="0"/>
              <a:t>Roaming</a:t>
            </a:r>
            <a:r>
              <a:rPr lang="fr-FR" dirty="0" smtClean="0"/>
              <a:t>)</a:t>
            </a:r>
            <a:endParaRPr lang="fr-FR" dirty="0"/>
          </a:p>
        </p:txBody>
      </p:sp>
    </p:spTree>
    <p:extLst>
      <p:ext uri="{BB962C8B-B14F-4D97-AF65-F5344CB8AC3E}">
        <p14:creationId xmlns:p14="http://schemas.microsoft.com/office/powerpoint/2010/main" val="10893630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a:stCxn id="10" idx="2"/>
          </p:cNvCxnSpPr>
          <p:nvPr/>
        </p:nvCxnSpPr>
        <p:spPr>
          <a:xfrm>
            <a:off x="986880" y="2141062"/>
            <a:ext cx="0" cy="4528298"/>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3131840" y="2141062"/>
            <a:ext cx="8186" cy="452829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cteur droit 8"/>
          <p:cNvCxnSpPr/>
          <p:nvPr/>
        </p:nvCxnSpPr>
        <p:spPr>
          <a:xfrm flipH="1">
            <a:off x="5287987" y="2141062"/>
            <a:ext cx="4094" cy="4528298"/>
          </a:xfrm>
          <a:prstGeom prst="line">
            <a:avLst/>
          </a:prstGeom>
        </p:spPr>
        <p:style>
          <a:lnRef idx="1">
            <a:schemeClr val="accent1"/>
          </a:lnRef>
          <a:fillRef idx="0">
            <a:schemeClr val="accent1"/>
          </a:fillRef>
          <a:effectRef idx="0">
            <a:schemeClr val="accent1"/>
          </a:effectRef>
          <a:fontRef idx="minor">
            <a:schemeClr val="tx1"/>
          </a:fontRef>
        </p:style>
      </p:cxnSp>
      <p:sp>
        <p:nvSpPr>
          <p:cNvPr id="10" name="ZoneTexte 9"/>
          <p:cNvSpPr txBox="1"/>
          <p:nvPr/>
        </p:nvSpPr>
        <p:spPr>
          <a:xfrm>
            <a:off x="658104" y="1771730"/>
            <a:ext cx="657552" cy="369332"/>
          </a:xfrm>
          <a:prstGeom prst="rect">
            <a:avLst/>
          </a:prstGeom>
          <a:noFill/>
        </p:spPr>
        <p:txBody>
          <a:bodyPr wrap="none" rtlCol="0">
            <a:spAutoFit/>
          </a:bodyPr>
          <a:lstStyle/>
          <a:p>
            <a:r>
              <a:rPr lang="fr-FR" dirty="0" smtClean="0"/>
              <a:t>Peer</a:t>
            </a:r>
            <a:endParaRPr lang="fr-FR" dirty="0"/>
          </a:p>
        </p:txBody>
      </p:sp>
      <p:sp>
        <p:nvSpPr>
          <p:cNvPr id="11" name="ZoneTexte 10"/>
          <p:cNvSpPr txBox="1"/>
          <p:nvPr/>
        </p:nvSpPr>
        <p:spPr>
          <a:xfrm>
            <a:off x="2918652" y="1765153"/>
            <a:ext cx="500458" cy="369332"/>
          </a:xfrm>
          <a:prstGeom prst="rect">
            <a:avLst/>
          </a:prstGeom>
          <a:noFill/>
        </p:spPr>
        <p:txBody>
          <a:bodyPr wrap="none" rtlCol="0">
            <a:spAutoFit/>
          </a:bodyPr>
          <a:lstStyle/>
          <a:p>
            <a:pPr algn="ctr"/>
            <a:r>
              <a:rPr lang="fr-FR" dirty="0" smtClean="0"/>
              <a:t>AN</a:t>
            </a:r>
            <a:endParaRPr lang="fr-FR" dirty="0"/>
          </a:p>
        </p:txBody>
      </p:sp>
      <p:sp>
        <p:nvSpPr>
          <p:cNvPr id="12" name="ZoneTexte 11"/>
          <p:cNvSpPr txBox="1"/>
          <p:nvPr/>
        </p:nvSpPr>
        <p:spPr>
          <a:xfrm>
            <a:off x="4609351" y="1484784"/>
            <a:ext cx="1286570" cy="646331"/>
          </a:xfrm>
          <a:prstGeom prst="rect">
            <a:avLst/>
          </a:prstGeom>
          <a:noFill/>
        </p:spPr>
        <p:txBody>
          <a:bodyPr wrap="none" rtlCol="0">
            <a:spAutoFit/>
          </a:bodyPr>
          <a:lstStyle/>
          <a:p>
            <a:pPr algn="ctr"/>
            <a:r>
              <a:rPr lang="fr-FR" dirty="0" smtClean="0"/>
              <a:t>AAA Proxy</a:t>
            </a:r>
          </a:p>
          <a:p>
            <a:pPr algn="ctr"/>
            <a:r>
              <a:rPr lang="fr-FR" dirty="0" smtClean="0"/>
              <a:t>ER server</a:t>
            </a:r>
            <a:endParaRPr lang="fr-FR" dirty="0"/>
          </a:p>
        </p:txBody>
      </p:sp>
      <p:cxnSp>
        <p:nvCxnSpPr>
          <p:cNvPr id="14" name="Connecteur droit avec flèche 13"/>
          <p:cNvCxnSpPr/>
          <p:nvPr/>
        </p:nvCxnSpPr>
        <p:spPr>
          <a:xfrm flipH="1">
            <a:off x="986880" y="2420888"/>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a:off x="986880" y="2852936"/>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p:nvPr/>
        </p:nvCxnSpPr>
        <p:spPr>
          <a:xfrm>
            <a:off x="3140026" y="2996952"/>
            <a:ext cx="2152053"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p:nvPr/>
        </p:nvCxnSpPr>
        <p:spPr>
          <a:xfrm flipH="1">
            <a:off x="959619" y="3789040"/>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ZoneTexte 32"/>
          <p:cNvSpPr txBox="1"/>
          <p:nvPr/>
        </p:nvSpPr>
        <p:spPr>
          <a:xfrm>
            <a:off x="1323668" y="2174667"/>
            <a:ext cx="1247457" cy="246221"/>
          </a:xfrm>
          <a:prstGeom prst="rect">
            <a:avLst/>
          </a:prstGeom>
          <a:noFill/>
        </p:spPr>
        <p:txBody>
          <a:bodyPr wrap="none" rtlCol="0">
            <a:spAutoFit/>
          </a:bodyPr>
          <a:lstStyle/>
          <a:p>
            <a:r>
              <a:rPr lang="fr-FR" sz="1000" i="1" dirty="0" smtClean="0"/>
              <a:t>EAP-REQ/</a:t>
            </a:r>
            <a:r>
              <a:rPr lang="fr-FR" sz="1000" i="1" dirty="0" err="1" smtClean="0"/>
              <a:t>Identity</a:t>
            </a:r>
            <a:endParaRPr lang="fr-FR" sz="1000" i="1" dirty="0"/>
          </a:p>
        </p:txBody>
      </p:sp>
      <p:sp>
        <p:nvSpPr>
          <p:cNvPr id="34" name="ZoneTexte 33"/>
          <p:cNvSpPr txBox="1"/>
          <p:nvPr/>
        </p:nvSpPr>
        <p:spPr>
          <a:xfrm>
            <a:off x="1315656" y="2606715"/>
            <a:ext cx="1197764" cy="246221"/>
          </a:xfrm>
          <a:prstGeom prst="rect">
            <a:avLst/>
          </a:prstGeom>
          <a:noFill/>
        </p:spPr>
        <p:txBody>
          <a:bodyPr wrap="none" rtlCol="0">
            <a:spAutoFit/>
          </a:bodyPr>
          <a:lstStyle/>
          <a:p>
            <a:r>
              <a:rPr lang="fr-FR" sz="1000" i="1" dirty="0" smtClean="0"/>
              <a:t>EAP-RSP/</a:t>
            </a:r>
            <a:r>
              <a:rPr lang="fr-FR" sz="1000" i="1" dirty="0" err="1" smtClean="0"/>
              <a:t>Identity</a:t>
            </a:r>
            <a:endParaRPr lang="fr-FR" sz="1000" i="1" dirty="0"/>
          </a:p>
        </p:txBody>
      </p:sp>
      <p:sp>
        <p:nvSpPr>
          <p:cNvPr id="35" name="ZoneTexte 34"/>
          <p:cNvSpPr txBox="1"/>
          <p:nvPr/>
        </p:nvSpPr>
        <p:spPr>
          <a:xfrm>
            <a:off x="3446530" y="2729825"/>
            <a:ext cx="1558440" cy="246221"/>
          </a:xfrm>
          <a:prstGeom prst="rect">
            <a:avLst/>
          </a:prstGeom>
          <a:noFill/>
        </p:spPr>
        <p:txBody>
          <a:bodyPr wrap="none" rtlCol="0">
            <a:spAutoFit/>
          </a:bodyPr>
          <a:lstStyle/>
          <a:p>
            <a:r>
              <a:rPr lang="en-GB" sz="1000" i="1" dirty="0"/>
              <a:t>DER (</a:t>
            </a:r>
            <a:r>
              <a:rPr lang="en-GB" sz="1000" i="1" dirty="0" smtClean="0"/>
              <a:t>EAP-RSP/Identity</a:t>
            </a:r>
            <a:r>
              <a:rPr lang="en-GB" sz="1000" i="1" dirty="0"/>
              <a:t>)</a:t>
            </a:r>
            <a:endParaRPr lang="fr-FR" sz="1000" i="1" dirty="0"/>
          </a:p>
        </p:txBody>
      </p:sp>
      <p:cxnSp>
        <p:nvCxnSpPr>
          <p:cNvPr id="39" name="Connecteur droit avec flèche 38"/>
          <p:cNvCxnSpPr/>
          <p:nvPr/>
        </p:nvCxnSpPr>
        <p:spPr>
          <a:xfrm>
            <a:off x="7099162" y="3212976"/>
            <a:ext cx="1577294" cy="0"/>
          </a:xfrm>
          <a:prstGeom prst="straightConnector1">
            <a:avLst/>
          </a:prstGeom>
          <a:ln>
            <a:solidFill>
              <a:schemeClr val="tx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ZoneTexte 39"/>
          <p:cNvSpPr txBox="1"/>
          <p:nvPr/>
        </p:nvSpPr>
        <p:spPr>
          <a:xfrm>
            <a:off x="7308304" y="2954050"/>
            <a:ext cx="881973" cy="246221"/>
          </a:xfrm>
          <a:prstGeom prst="rect">
            <a:avLst/>
          </a:prstGeom>
          <a:noFill/>
        </p:spPr>
        <p:txBody>
          <a:bodyPr wrap="none" rtlCol="0">
            <a:spAutoFit/>
          </a:bodyPr>
          <a:lstStyle/>
          <a:p>
            <a:r>
              <a:rPr lang="en-GB" sz="1000" i="1" dirty="0" smtClean="0"/>
              <a:t>AV Retrieval</a:t>
            </a:r>
            <a:endParaRPr lang="fr-FR" sz="1000" i="1" dirty="0"/>
          </a:p>
        </p:txBody>
      </p:sp>
      <p:sp>
        <p:nvSpPr>
          <p:cNvPr id="43" name="Rectangle 42"/>
          <p:cNvSpPr/>
          <p:nvPr/>
        </p:nvSpPr>
        <p:spPr>
          <a:xfrm>
            <a:off x="3206253" y="3470810"/>
            <a:ext cx="2085827" cy="246221"/>
          </a:xfrm>
          <a:prstGeom prst="rect">
            <a:avLst/>
          </a:prstGeom>
        </p:spPr>
        <p:txBody>
          <a:bodyPr wrap="none">
            <a:spAutoFit/>
          </a:bodyPr>
          <a:lstStyle/>
          <a:p>
            <a:r>
              <a:rPr lang="en-GB" sz="1000" i="1" dirty="0"/>
              <a:t>DEA (</a:t>
            </a:r>
            <a:r>
              <a:rPr lang="en-GB" sz="1000" i="1" dirty="0" smtClean="0"/>
              <a:t>EAP-REQ/AKA</a:t>
            </a:r>
            <a:r>
              <a:rPr lang="en-GB" sz="1000" i="1" dirty="0"/>
              <a:t>’-</a:t>
            </a:r>
            <a:r>
              <a:rPr lang="en-GB" sz="1000" i="1" dirty="0" smtClean="0"/>
              <a:t>Challenge)</a:t>
            </a:r>
            <a:endParaRPr lang="fr-FR" sz="1000" i="1" dirty="0"/>
          </a:p>
        </p:txBody>
      </p:sp>
      <p:sp>
        <p:nvSpPr>
          <p:cNvPr id="44" name="Rectangle 43"/>
          <p:cNvSpPr/>
          <p:nvPr/>
        </p:nvSpPr>
        <p:spPr>
          <a:xfrm>
            <a:off x="1077449" y="3507740"/>
            <a:ext cx="1909299" cy="246221"/>
          </a:xfrm>
          <a:prstGeom prst="rect">
            <a:avLst/>
          </a:prstGeom>
        </p:spPr>
        <p:txBody>
          <a:bodyPr wrap="square">
            <a:spAutoFit/>
          </a:bodyPr>
          <a:lstStyle/>
          <a:p>
            <a:r>
              <a:rPr lang="en-GB" sz="1000" i="1" dirty="0" smtClean="0"/>
              <a:t>EAP-REQ/AKA’-Challenge</a:t>
            </a:r>
            <a:endParaRPr lang="fr-FR" sz="1000" i="1" dirty="0"/>
          </a:p>
        </p:txBody>
      </p:sp>
      <p:sp>
        <p:nvSpPr>
          <p:cNvPr id="45" name="Rectangle 44"/>
          <p:cNvSpPr/>
          <p:nvPr/>
        </p:nvSpPr>
        <p:spPr>
          <a:xfrm>
            <a:off x="959619" y="3861048"/>
            <a:ext cx="2318381" cy="246221"/>
          </a:xfrm>
          <a:prstGeom prst="rect">
            <a:avLst/>
          </a:prstGeom>
        </p:spPr>
        <p:txBody>
          <a:bodyPr wrap="square">
            <a:spAutoFit/>
          </a:bodyPr>
          <a:lstStyle/>
          <a:p>
            <a:r>
              <a:rPr lang="en-GB" sz="1000" i="1" dirty="0" smtClean="0"/>
              <a:t>EAP-RSP/AKA</a:t>
            </a:r>
            <a:r>
              <a:rPr lang="en-GB" sz="1000" i="1" dirty="0"/>
              <a:t>’-Challenge</a:t>
            </a:r>
            <a:endParaRPr lang="fr-FR" sz="1000" i="1" dirty="0"/>
          </a:p>
        </p:txBody>
      </p:sp>
      <p:cxnSp>
        <p:nvCxnSpPr>
          <p:cNvPr id="47" name="Connecteur droit avec flèche 46"/>
          <p:cNvCxnSpPr/>
          <p:nvPr/>
        </p:nvCxnSpPr>
        <p:spPr>
          <a:xfrm>
            <a:off x="986880" y="4107269"/>
            <a:ext cx="2144960" cy="1513"/>
          </a:xfrm>
          <a:prstGeom prst="straightConnector1">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3167608" y="4365104"/>
            <a:ext cx="2116285" cy="246221"/>
          </a:xfrm>
          <a:prstGeom prst="rect">
            <a:avLst/>
          </a:prstGeom>
        </p:spPr>
        <p:txBody>
          <a:bodyPr wrap="none">
            <a:spAutoFit/>
          </a:bodyPr>
          <a:lstStyle/>
          <a:p>
            <a:r>
              <a:rPr lang="en-GB" sz="1000" i="1" dirty="0"/>
              <a:t>DER (</a:t>
            </a:r>
            <a:r>
              <a:rPr lang="en-GB" sz="1000" i="1" dirty="0" smtClean="0"/>
              <a:t>EAP-RSP/AKA</a:t>
            </a:r>
            <a:r>
              <a:rPr lang="en-GB" sz="1000" i="1" dirty="0"/>
              <a:t>’-Challenge)</a:t>
            </a:r>
            <a:endParaRPr lang="fr-FR" sz="1000" i="1" dirty="0"/>
          </a:p>
        </p:txBody>
      </p:sp>
      <p:cxnSp>
        <p:nvCxnSpPr>
          <p:cNvPr id="52" name="Connecteur droit 51"/>
          <p:cNvCxnSpPr/>
          <p:nvPr/>
        </p:nvCxnSpPr>
        <p:spPr>
          <a:xfrm>
            <a:off x="7099162" y="4909458"/>
            <a:ext cx="1577294" cy="0"/>
          </a:xfrm>
          <a:prstGeom prst="line">
            <a:avLst/>
          </a:prstGeom>
          <a:ln>
            <a:solidFill>
              <a:schemeClr val="tx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6948264" y="4509120"/>
            <a:ext cx="1853952" cy="400110"/>
          </a:xfrm>
          <a:prstGeom prst="rect">
            <a:avLst/>
          </a:prstGeom>
        </p:spPr>
        <p:txBody>
          <a:bodyPr wrap="square">
            <a:spAutoFit/>
          </a:bodyPr>
          <a:lstStyle/>
          <a:p>
            <a:pPr algn="ctr"/>
            <a:r>
              <a:rPr lang="en-GB" sz="1000" i="1" dirty="0"/>
              <a:t>Subscriber </a:t>
            </a:r>
            <a:r>
              <a:rPr lang="en-GB" sz="1000" i="1" dirty="0" smtClean="0"/>
              <a:t>Profile </a:t>
            </a:r>
            <a:r>
              <a:rPr lang="en-GB" sz="1000" i="1" dirty="0" smtClean="0">
                <a:solidFill>
                  <a:srgbClr val="FF0000"/>
                </a:solidFill>
              </a:rPr>
              <a:t>(*)</a:t>
            </a:r>
          </a:p>
          <a:p>
            <a:pPr algn="ctr"/>
            <a:r>
              <a:rPr lang="en-GB" sz="1000" i="1" dirty="0" smtClean="0"/>
              <a:t>Retrieval and </a:t>
            </a:r>
            <a:r>
              <a:rPr lang="en-GB" sz="1000" i="1" dirty="0"/>
              <a:t>Registration</a:t>
            </a:r>
            <a:endParaRPr lang="fr-FR" sz="1000" i="1" dirty="0"/>
          </a:p>
        </p:txBody>
      </p:sp>
      <p:sp>
        <p:nvSpPr>
          <p:cNvPr id="54" name="Rectangle 53"/>
          <p:cNvSpPr/>
          <p:nvPr/>
        </p:nvSpPr>
        <p:spPr>
          <a:xfrm>
            <a:off x="3419872" y="5599966"/>
            <a:ext cx="1420828" cy="246221"/>
          </a:xfrm>
          <a:prstGeom prst="rect">
            <a:avLst/>
          </a:prstGeom>
        </p:spPr>
        <p:txBody>
          <a:bodyPr wrap="square">
            <a:spAutoFit/>
          </a:bodyPr>
          <a:lstStyle/>
          <a:p>
            <a:r>
              <a:rPr lang="en-GB" sz="1000" i="1" dirty="0"/>
              <a:t>DEA (</a:t>
            </a:r>
            <a:r>
              <a:rPr lang="en-GB" sz="1000" i="1" dirty="0" smtClean="0"/>
              <a:t>EAP-Success)</a:t>
            </a:r>
            <a:endParaRPr lang="fr-FR" sz="1000" i="1" dirty="0"/>
          </a:p>
        </p:txBody>
      </p:sp>
      <p:cxnSp>
        <p:nvCxnSpPr>
          <p:cNvPr id="56" name="Connecteur droit 55"/>
          <p:cNvCxnSpPr/>
          <p:nvPr/>
        </p:nvCxnSpPr>
        <p:spPr>
          <a:xfrm flipH="1">
            <a:off x="3131840" y="5846187"/>
            <a:ext cx="2152055"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Connecteur droit 57"/>
          <p:cNvCxnSpPr/>
          <p:nvPr/>
        </p:nvCxnSpPr>
        <p:spPr>
          <a:xfrm>
            <a:off x="3140026" y="4611325"/>
            <a:ext cx="2143867"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9" name="ZoneTexte 58"/>
          <p:cNvSpPr txBox="1"/>
          <p:nvPr/>
        </p:nvSpPr>
        <p:spPr>
          <a:xfrm>
            <a:off x="8351687" y="1780543"/>
            <a:ext cx="649538" cy="369332"/>
          </a:xfrm>
          <a:prstGeom prst="rect">
            <a:avLst/>
          </a:prstGeom>
          <a:noFill/>
        </p:spPr>
        <p:txBody>
          <a:bodyPr wrap="none" rtlCol="0">
            <a:spAutoFit/>
          </a:bodyPr>
          <a:lstStyle/>
          <a:p>
            <a:pPr algn="ctr"/>
            <a:r>
              <a:rPr lang="fr-FR" dirty="0" smtClean="0"/>
              <a:t>HSS</a:t>
            </a:r>
            <a:endParaRPr lang="fr-FR" dirty="0"/>
          </a:p>
        </p:txBody>
      </p:sp>
      <p:cxnSp>
        <p:nvCxnSpPr>
          <p:cNvPr id="61" name="Connecteur droit 60"/>
          <p:cNvCxnSpPr/>
          <p:nvPr/>
        </p:nvCxnSpPr>
        <p:spPr>
          <a:xfrm flipH="1" flipV="1">
            <a:off x="3131840" y="3717031"/>
            <a:ext cx="2152053" cy="1"/>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1544885" y="5671974"/>
            <a:ext cx="968535" cy="246221"/>
          </a:xfrm>
          <a:prstGeom prst="rect">
            <a:avLst/>
          </a:prstGeom>
        </p:spPr>
        <p:txBody>
          <a:bodyPr wrap="none">
            <a:spAutoFit/>
          </a:bodyPr>
          <a:lstStyle/>
          <a:p>
            <a:r>
              <a:rPr lang="en-GB" sz="1000" i="1" dirty="0"/>
              <a:t>EAP-Success</a:t>
            </a:r>
            <a:endParaRPr lang="fr-FR" sz="1000" i="1" dirty="0"/>
          </a:p>
        </p:txBody>
      </p:sp>
      <p:cxnSp>
        <p:nvCxnSpPr>
          <p:cNvPr id="64" name="Connecteur droit 63"/>
          <p:cNvCxnSpPr/>
          <p:nvPr/>
        </p:nvCxnSpPr>
        <p:spPr>
          <a:xfrm flipH="1">
            <a:off x="986880" y="5918195"/>
            <a:ext cx="2144960"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Connecteur droit 35"/>
          <p:cNvCxnSpPr/>
          <p:nvPr/>
        </p:nvCxnSpPr>
        <p:spPr>
          <a:xfrm>
            <a:off x="7099162" y="2141062"/>
            <a:ext cx="1" cy="4528298"/>
          </a:xfrm>
          <a:prstGeom prst="line">
            <a:avLst/>
          </a:prstGeom>
        </p:spPr>
        <p:style>
          <a:lnRef idx="1">
            <a:schemeClr val="accent1"/>
          </a:lnRef>
          <a:fillRef idx="0">
            <a:schemeClr val="accent1"/>
          </a:fillRef>
          <a:effectRef idx="0">
            <a:schemeClr val="accent1"/>
          </a:effectRef>
          <a:fontRef idx="minor">
            <a:schemeClr val="tx1"/>
          </a:fontRef>
        </p:style>
      </p:cxnSp>
      <p:sp>
        <p:nvSpPr>
          <p:cNvPr id="38" name="ZoneTexte 37"/>
          <p:cNvSpPr txBox="1"/>
          <p:nvPr/>
        </p:nvSpPr>
        <p:spPr>
          <a:xfrm>
            <a:off x="6379082" y="1763524"/>
            <a:ext cx="1361270" cy="369332"/>
          </a:xfrm>
          <a:prstGeom prst="rect">
            <a:avLst/>
          </a:prstGeom>
          <a:noFill/>
        </p:spPr>
        <p:txBody>
          <a:bodyPr wrap="none" rtlCol="0">
            <a:spAutoFit/>
          </a:bodyPr>
          <a:lstStyle/>
          <a:p>
            <a:pPr algn="ctr"/>
            <a:r>
              <a:rPr lang="fr-FR" dirty="0" smtClean="0"/>
              <a:t>AAA Server</a:t>
            </a:r>
            <a:endParaRPr lang="fr-FR" dirty="0"/>
          </a:p>
        </p:txBody>
      </p:sp>
      <p:cxnSp>
        <p:nvCxnSpPr>
          <p:cNvPr id="41" name="Connecteur droit avec flèche 40"/>
          <p:cNvCxnSpPr/>
          <p:nvPr/>
        </p:nvCxnSpPr>
        <p:spPr>
          <a:xfrm>
            <a:off x="5292080" y="3058234"/>
            <a:ext cx="1807083"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ZoneTexte 41"/>
          <p:cNvSpPr txBox="1"/>
          <p:nvPr/>
        </p:nvSpPr>
        <p:spPr>
          <a:xfrm>
            <a:off x="5578617" y="2791107"/>
            <a:ext cx="1558440" cy="246221"/>
          </a:xfrm>
          <a:prstGeom prst="rect">
            <a:avLst/>
          </a:prstGeom>
          <a:noFill/>
        </p:spPr>
        <p:txBody>
          <a:bodyPr wrap="none" rtlCol="0">
            <a:spAutoFit/>
          </a:bodyPr>
          <a:lstStyle/>
          <a:p>
            <a:r>
              <a:rPr lang="en-GB" sz="1000" i="1" dirty="0"/>
              <a:t>DER (</a:t>
            </a:r>
            <a:r>
              <a:rPr lang="en-GB" sz="1000" i="1" dirty="0" smtClean="0"/>
              <a:t>EAP-RSP/Identity</a:t>
            </a:r>
            <a:r>
              <a:rPr lang="en-GB" sz="1000" i="1" dirty="0"/>
              <a:t>)</a:t>
            </a:r>
            <a:endParaRPr lang="fr-FR" sz="1000" i="1" dirty="0"/>
          </a:p>
        </p:txBody>
      </p:sp>
      <p:sp>
        <p:nvSpPr>
          <p:cNvPr id="46" name="Rectangle 45"/>
          <p:cNvSpPr/>
          <p:nvPr/>
        </p:nvSpPr>
        <p:spPr>
          <a:xfrm>
            <a:off x="5338340" y="3316068"/>
            <a:ext cx="2085827" cy="246221"/>
          </a:xfrm>
          <a:prstGeom prst="rect">
            <a:avLst/>
          </a:prstGeom>
        </p:spPr>
        <p:txBody>
          <a:bodyPr wrap="none">
            <a:spAutoFit/>
          </a:bodyPr>
          <a:lstStyle/>
          <a:p>
            <a:r>
              <a:rPr lang="en-GB" sz="1000" i="1" dirty="0"/>
              <a:t>DEA (</a:t>
            </a:r>
            <a:r>
              <a:rPr lang="en-GB" sz="1000" i="1" dirty="0" smtClean="0"/>
              <a:t>EAP-REQ/AKA</a:t>
            </a:r>
            <a:r>
              <a:rPr lang="en-GB" sz="1000" i="1" dirty="0"/>
              <a:t>’-</a:t>
            </a:r>
            <a:r>
              <a:rPr lang="en-GB" sz="1000" i="1" dirty="0" smtClean="0"/>
              <a:t>Challenge)</a:t>
            </a:r>
            <a:endParaRPr lang="fr-FR" sz="1000" i="1" dirty="0"/>
          </a:p>
        </p:txBody>
      </p:sp>
      <p:sp>
        <p:nvSpPr>
          <p:cNvPr id="49" name="Rectangle 48"/>
          <p:cNvSpPr/>
          <p:nvPr/>
        </p:nvSpPr>
        <p:spPr>
          <a:xfrm>
            <a:off x="5299695" y="4426386"/>
            <a:ext cx="2116285" cy="246221"/>
          </a:xfrm>
          <a:prstGeom prst="rect">
            <a:avLst/>
          </a:prstGeom>
        </p:spPr>
        <p:txBody>
          <a:bodyPr wrap="none">
            <a:spAutoFit/>
          </a:bodyPr>
          <a:lstStyle/>
          <a:p>
            <a:r>
              <a:rPr lang="en-GB" sz="1000" i="1" dirty="0"/>
              <a:t>DER (</a:t>
            </a:r>
            <a:r>
              <a:rPr lang="en-GB" sz="1000" i="1" dirty="0" smtClean="0"/>
              <a:t>EAP-RSP/AKA</a:t>
            </a:r>
            <a:r>
              <a:rPr lang="en-GB" sz="1000" i="1" dirty="0"/>
              <a:t>’-Challenge)</a:t>
            </a:r>
            <a:endParaRPr lang="fr-FR" sz="1000" i="1" dirty="0"/>
          </a:p>
        </p:txBody>
      </p:sp>
      <p:sp>
        <p:nvSpPr>
          <p:cNvPr id="50" name="Rectangle 49"/>
          <p:cNvSpPr/>
          <p:nvPr/>
        </p:nvSpPr>
        <p:spPr>
          <a:xfrm>
            <a:off x="5551959" y="5517232"/>
            <a:ext cx="1420828" cy="246221"/>
          </a:xfrm>
          <a:prstGeom prst="rect">
            <a:avLst/>
          </a:prstGeom>
        </p:spPr>
        <p:txBody>
          <a:bodyPr wrap="square">
            <a:spAutoFit/>
          </a:bodyPr>
          <a:lstStyle/>
          <a:p>
            <a:r>
              <a:rPr lang="en-GB" sz="1000" i="1" dirty="0"/>
              <a:t>DEA (</a:t>
            </a:r>
            <a:r>
              <a:rPr lang="en-GB" sz="1000" i="1" dirty="0" smtClean="0"/>
              <a:t>EAP-Success)</a:t>
            </a:r>
            <a:endParaRPr lang="fr-FR" sz="1000" i="1" dirty="0"/>
          </a:p>
        </p:txBody>
      </p:sp>
      <p:cxnSp>
        <p:nvCxnSpPr>
          <p:cNvPr id="51" name="Connecteur droit 50"/>
          <p:cNvCxnSpPr/>
          <p:nvPr/>
        </p:nvCxnSpPr>
        <p:spPr>
          <a:xfrm flipH="1">
            <a:off x="5292079" y="5774179"/>
            <a:ext cx="1807084"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Connecteur droit 54"/>
          <p:cNvCxnSpPr/>
          <p:nvPr/>
        </p:nvCxnSpPr>
        <p:spPr>
          <a:xfrm>
            <a:off x="5299696" y="4694947"/>
            <a:ext cx="1799466"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7" name="Connecteur droit 56"/>
          <p:cNvCxnSpPr/>
          <p:nvPr/>
        </p:nvCxnSpPr>
        <p:spPr>
          <a:xfrm flipH="1">
            <a:off x="5299696" y="3562290"/>
            <a:ext cx="1799466"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3"/>
          <p:cNvSpPr>
            <a:spLocks noChangeArrowheads="1"/>
          </p:cNvSpPr>
          <p:nvPr/>
        </p:nvSpPr>
        <p:spPr bwMode="auto">
          <a:xfrm>
            <a:off x="5338340" y="5777919"/>
            <a:ext cx="173311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1000" b="0" i="0" u="none" strike="noStrike" cap="none" normalizeH="0" baseline="0" dirty="0" smtClean="0">
                <a:ln>
                  <a:noFill/>
                </a:ln>
                <a:solidFill>
                  <a:schemeClr val="tx1"/>
                </a:solidFill>
                <a:effectLst/>
                <a:latin typeface="Arial Unicode MS" pitchFamily="34" charset="-128"/>
                <a:cs typeface="Arial" pitchFamily="34" charset="0"/>
              </a:rPr>
              <a:t>[EAP-Master-Session-Key]</a:t>
            </a:r>
            <a:r>
              <a:rPr kumimoji="0" lang="fr-FR" altLang="fr-FR" sz="600" b="0" i="0" u="none" strike="noStrike" cap="none" normalizeH="0" baseline="0" dirty="0" smtClean="0">
                <a:ln>
                  <a:noFill/>
                </a:ln>
                <a:solidFill>
                  <a:schemeClr val="tx1"/>
                </a:solidFill>
                <a:effectLst/>
                <a:latin typeface="Arial" pitchFamily="34" charset="0"/>
                <a:cs typeface="Arial" pitchFamily="34" charset="0"/>
              </a:rPr>
              <a:t> </a:t>
            </a:r>
            <a:endParaRPr kumimoji="0" lang="fr-FR" alt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5" name="Rectangle 3"/>
          <p:cNvSpPr>
            <a:spLocks noChangeArrowheads="1"/>
          </p:cNvSpPr>
          <p:nvPr/>
        </p:nvSpPr>
        <p:spPr bwMode="auto">
          <a:xfrm>
            <a:off x="3271855" y="5846187"/>
            <a:ext cx="173311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1000" b="0" i="0" u="none" strike="noStrike" cap="none" normalizeH="0" baseline="0" dirty="0" smtClean="0">
                <a:ln>
                  <a:noFill/>
                </a:ln>
                <a:solidFill>
                  <a:schemeClr val="tx1"/>
                </a:solidFill>
                <a:effectLst/>
                <a:latin typeface="Arial Unicode MS" pitchFamily="34" charset="-128"/>
                <a:cs typeface="Arial" pitchFamily="34" charset="0"/>
              </a:rPr>
              <a:t>[EAP-Master-Session-Key]</a:t>
            </a:r>
            <a:r>
              <a:rPr kumimoji="0" lang="fr-FR" altLang="fr-FR" sz="600" b="0" i="0" u="none" strike="noStrike" cap="none" normalizeH="0" baseline="0" dirty="0" smtClean="0">
                <a:ln>
                  <a:noFill/>
                </a:ln>
                <a:solidFill>
                  <a:schemeClr val="tx1"/>
                </a:solidFill>
                <a:effectLst/>
                <a:latin typeface="Arial" pitchFamily="34" charset="0"/>
                <a:cs typeface="Arial" pitchFamily="34" charset="0"/>
              </a:rPr>
              <a:t> </a:t>
            </a:r>
            <a:endParaRPr kumimoji="0" lang="fr-FR" altLang="fr-FR"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60" name="Connecteur droit 59"/>
          <p:cNvCxnSpPr/>
          <p:nvPr/>
        </p:nvCxnSpPr>
        <p:spPr>
          <a:xfrm>
            <a:off x="8676456" y="2126233"/>
            <a:ext cx="0" cy="4543127"/>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
          <p:cNvSpPr>
            <a:spLocks noChangeArrowheads="1"/>
          </p:cNvSpPr>
          <p:nvPr/>
        </p:nvSpPr>
        <p:spPr bwMode="auto">
          <a:xfrm>
            <a:off x="5550922" y="4694947"/>
            <a:ext cx="128939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fr-FR" altLang="fr-FR" sz="1000" dirty="0" smtClean="0">
                <a:solidFill>
                  <a:srgbClr val="FF0000"/>
                </a:solidFill>
                <a:latin typeface="Arial Unicode MS" pitchFamily="34" charset="-128"/>
                <a:cs typeface="Arial" pitchFamily="34" charset="0"/>
              </a:rPr>
              <a:t>[ERP-</a:t>
            </a:r>
            <a:r>
              <a:rPr lang="fr-FR" altLang="fr-FR" sz="1000" dirty="0" err="1" smtClean="0">
                <a:solidFill>
                  <a:srgbClr val="FF0000"/>
                </a:solidFill>
                <a:latin typeface="Arial Unicode MS" pitchFamily="34" charset="-128"/>
                <a:cs typeface="Arial" pitchFamily="34" charset="0"/>
              </a:rPr>
              <a:t>Realm</a:t>
            </a:r>
            <a:r>
              <a:rPr lang="fr-FR" altLang="fr-FR" sz="1000" dirty="0" smtClean="0">
                <a:solidFill>
                  <a:srgbClr val="FF0000"/>
                </a:solidFill>
                <a:latin typeface="Arial Unicode MS" pitchFamily="34" charset="-128"/>
                <a:cs typeface="Arial" pitchFamily="34" charset="0"/>
              </a:rPr>
              <a:t>]</a:t>
            </a:r>
            <a:endParaRPr lang="fr-FR" altLang="fr-FR" dirty="0">
              <a:solidFill>
                <a:srgbClr val="FF0000"/>
              </a:solidFill>
              <a:latin typeface="Arial" pitchFamily="34" charset="0"/>
              <a:cs typeface="Arial" pitchFamily="34" charset="0"/>
            </a:endParaRPr>
          </a:p>
        </p:txBody>
      </p:sp>
      <p:sp>
        <p:nvSpPr>
          <p:cNvPr id="67" name="Rectangle 1"/>
          <p:cNvSpPr>
            <a:spLocks noChangeArrowheads="1"/>
          </p:cNvSpPr>
          <p:nvPr/>
        </p:nvSpPr>
        <p:spPr bwMode="auto">
          <a:xfrm>
            <a:off x="5807704" y="5969297"/>
            <a:ext cx="50405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fr-FR" altLang="fr-FR" sz="1000" dirty="0" smtClean="0">
                <a:solidFill>
                  <a:srgbClr val="FF0000"/>
                </a:solidFill>
                <a:latin typeface="Arial Unicode MS" pitchFamily="34" charset="-128"/>
                <a:cs typeface="Arial" pitchFamily="34" charset="0"/>
              </a:rPr>
              <a:t>[</a:t>
            </a:r>
            <a:r>
              <a:rPr lang="fr-FR" sz="1000" dirty="0" err="1" smtClean="0">
                <a:solidFill>
                  <a:srgbClr val="FF0000"/>
                </a:solidFill>
              </a:rPr>
              <a:t>rRK</a:t>
            </a:r>
            <a:r>
              <a:rPr lang="fr-FR" altLang="fr-FR" sz="1000" dirty="0" smtClean="0">
                <a:solidFill>
                  <a:srgbClr val="FF0000"/>
                </a:solidFill>
                <a:latin typeface="Arial Unicode MS" pitchFamily="34" charset="-128"/>
                <a:cs typeface="Arial" pitchFamily="34" charset="0"/>
              </a:rPr>
              <a:t>]</a:t>
            </a:r>
            <a:endParaRPr lang="fr-FR" altLang="fr-FR" dirty="0">
              <a:solidFill>
                <a:srgbClr val="FF0000"/>
              </a:solidFill>
              <a:latin typeface="Arial" pitchFamily="34" charset="0"/>
              <a:cs typeface="Arial" pitchFamily="34" charset="0"/>
            </a:endParaRPr>
          </a:p>
        </p:txBody>
      </p:sp>
      <p:sp>
        <p:nvSpPr>
          <p:cNvPr id="68" name="Rectangle 1"/>
          <p:cNvSpPr>
            <a:spLocks noChangeArrowheads="1"/>
          </p:cNvSpPr>
          <p:nvPr/>
        </p:nvSpPr>
        <p:spPr bwMode="auto">
          <a:xfrm>
            <a:off x="3419872" y="6020400"/>
            <a:ext cx="100811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fr-FR" altLang="fr-FR" sz="1000" dirty="0" smtClean="0">
                <a:solidFill>
                  <a:srgbClr val="FF0000"/>
                </a:solidFill>
                <a:latin typeface="Arial Unicode MS" pitchFamily="34" charset="-128"/>
                <a:cs typeface="Arial" pitchFamily="34" charset="0"/>
              </a:rPr>
              <a:t>[ERP-</a:t>
            </a:r>
            <a:r>
              <a:rPr lang="fr-FR" altLang="fr-FR" sz="1000" dirty="0" err="1" smtClean="0">
                <a:solidFill>
                  <a:srgbClr val="FF0000"/>
                </a:solidFill>
                <a:latin typeface="Arial Unicode MS" pitchFamily="34" charset="-128"/>
                <a:cs typeface="Arial" pitchFamily="34" charset="0"/>
              </a:rPr>
              <a:t>Realm</a:t>
            </a:r>
            <a:r>
              <a:rPr lang="fr-FR" altLang="fr-FR" sz="1000" dirty="0" smtClean="0">
                <a:solidFill>
                  <a:srgbClr val="FF0000"/>
                </a:solidFill>
                <a:latin typeface="Arial Unicode MS" pitchFamily="34" charset="-128"/>
                <a:cs typeface="Arial" pitchFamily="34" charset="0"/>
              </a:rPr>
              <a:t>]</a:t>
            </a:r>
            <a:endParaRPr lang="fr-FR" altLang="fr-FR" dirty="0">
              <a:solidFill>
                <a:srgbClr val="FF0000"/>
              </a:solidFill>
              <a:latin typeface="Arial" pitchFamily="34" charset="0"/>
              <a:cs typeface="Arial" pitchFamily="34" charset="0"/>
            </a:endParaRPr>
          </a:p>
        </p:txBody>
      </p:sp>
      <p:sp>
        <p:nvSpPr>
          <p:cNvPr id="69" name="Rectangle 1"/>
          <p:cNvSpPr>
            <a:spLocks noChangeArrowheads="1"/>
          </p:cNvSpPr>
          <p:nvPr/>
        </p:nvSpPr>
        <p:spPr bwMode="auto">
          <a:xfrm>
            <a:off x="1443340" y="5922470"/>
            <a:ext cx="100811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fr-FR" altLang="fr-FR" sz="1000" dirty="0" smtClean="0">
                <a:solidFill>
                  <a:srgbClr val="FF0000"/>
                </a:solidFill>
                <a:latin typeface="Arial Unicode MS" pitchFamily="34" charset="-128"/>
                <a:cs typeface="Arial" pitchFamily="34" charset="0"/>
              </a:rPr>
              <a:t>[ERP-</a:t>
            </a:r>
            <a:r>
              <a:rPr lang="fr-FR" altLang="fr-FR" sz="1000" dirty="0" err="1" smtClean="0">
                <a:solidFill>
                  <a:srgbClr val="FF0000"/>
                </a:solidFill>
                <a:latin typeface="Arial Unicode MS" pitchFamily="34" charset="-128"/>
                <a:cs typeface="Arial" pitchFamily="34" charset="0"/>
              </a:rPr>
              <a:t>Realm</a:t>
            </a:r>
            <a:r>
              <a:rPr lang="fr-FR" altLang="fr-FR" sz="1000" dirty="0" smtClean="0">
                <a:solidFill>
                  <a:srgbClr val="FF0000"/>
                </a:solidFill>
                <a:latin typeface="Arial Unicode MS" pitchFamily="34" charset="-128"/>
                <a:cs typeface="Arial" pitchFamily="34" charset="0"/>
              </a:rPr>
              <a:t>]</a:t>
            </a:r>
            <a:endParaRPr lang="fr-FR" altLang="fr-FR" dirty="0">
              <a:solidFill>
                <a:srgbClr val="FF0000"/>
              </a:solidFill>
              <a:latin typeface="Arial" pitchFamily="34" charset="0"/>
              <a:cs typeface="Arial" pitchFamily="34" charset="0"/>
            </a:endParaRPr>
          </a:p>
        </p:txBody>
      </p:sp>
      <p:sp>
        <p:nvSpPr>
          <p:cNvPr id="2" name="Titre 1"/>
          <p:cNvSpPr>
            <a:spLocks noGrp="1"/>
          </p:cNvSpPr>
          <p:nvPr>
            <p:ph type="title"/>
          </p:nvPr>
        </p:nvSpPr>
        <p:spPr/>
        <p:txBody>
          <a:bodyPr/>
          <a:lstStyle/>
          <a:p>
            <a:r>
              <a:rPr lang="en-US" dirty="0"/>
              <a:t>ERP Bootstrapping during Full EAP </a:t>
            </a:r>
            <a:r>
              <a:rPr lang="en-US" dirty="0" smtClean="0"/>
              <a:t>Authentication: </a:t>
            </a:r>
            <a:r>
              <a:rPr lang="fr-FR" dirty="0" smtClean="0"/>
              <a:t>ER server in AAA proxy (</a:t>
            </a:r>
            <a:r>
              <a:rPr lang="fr-FR" dirty="0" err="1" smtClean="0"/>
              <a:t>Roaming</a:t>
            </a:r>
            <a:r>
              <a:rPr lang="fr-FR" dirty="0" smtClean="0"/>
              <a:t>) </a:t>
            </a:r>
            <a:r>
              <a:rPr lang="fr-FR" dirty="0"/>
              <a:t/>
            </a:r>
            <a:br>
              <a:rPr lang="fr-FR" dirty="0"/>
            </a:br>
            <a:endParaRPr lang="fr-FR" dirty="0"/>
          </a:p>
        </p:txBody>
      </p:sp>
      <p:sp>
        <p:nvSpPr>
          <p:cNvPr id="3" name="ZoneTexte 2"/>
          <p:cNvSpPr txBox="1"/>
          <p:nvPr/>
        </p:nvSpPr>
        <p:spPr>
          <a:xfrm>
            <a:off x="6516216" y="5013176"/>
            <a:ext cx="1127605" cy="430887"/>
          </a:xfrm>
          <a:prstGeom prst="rect">
            <a:avLst/>
          </a:prstGeom>
          <a:solidFill>
            <a:schemeClr val="bg1"/>
          </a:solidFill>
          <a:ln>
            <a:solidFill>
              <a:schemeClr val="tx1"/>
            </a:solidFill>
          </a:ln>
        </p:spPr>
        <p:txBody>
          <a:bodyPr wrap="square" rtlCol="0">
            <a:spAutoFit/>
          </a:bodyPr>
          <a:lstStyle/>
          <a:p>
            <a:r>
              <a:rPr lang="fr-FR" sz="1100" dirty="0" err="1" smtClean="0">
                <a:solidFill>
                  <a:srgbClr val="FF0000"/>
                </a:solidFill>
              </a:rPr>
              <a:t>Re-auth</a:t>
            </a:r>
            <a:endParaRPr lang="fr-FR" sz="1100" dirty="0" smtClean="0">
              <a:solidFill>
                <a:srgbClr val="FF0000"/>
              </a:solidFill>
            </a:endParaRPr>
          </a:p>
          <a:p>
            <a:r>
              <a:rPr lang="fr-FR" sz="1100" dirty="0" smtClean="0">
                <a:solidFill>
                  <a:srgbClr val="FF0000"/>
                </a:solidFill>
              </a:rPr>
              <a:t>Key </a:t>
            </a:r>
            <a:r>
              <a:rPr lang="fr-FR" sz="1100" dirty="0" err="1">
                <a:solidFill>
                  <a:srgbClr val="FF0000"/>
                </a:solidFill>
              </a:rPr>
              <a:t>Derivation</a:t>
            </a:r>
            <a:endParaRPr lang="fr-FR" sz="1100" dirty="0">
              <a:solidFill>
                <a:srgbClr val="FF0000"/>
              </a:solidFill>
            </a:endParaRPr>
          </a:p>
        </p:txBody>
      </p:sp>
    </p:spTree>
    <p:extLst>
      <p:ext uri="{BB962C8B-B14F-4D97-AF65-F5344CB8AC3E}">
        <p14:creationId xmlns:p14="http://schemas.microsoft.com/office/powerpoint/2010/main" val="36012108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a:stCxn id="10" idx="2"/>
          </p:cNvCxnSpPr>
          <p:nvPr/>
        </p:nvCxnSpPr>
        <p:spPr>
          <a:xfrm>
            <a:off x="220256" y="2141062"/>
            <a:ext cx="0" cy="4528298"/>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2365216" y="2141062"/>
            <a:ext cx="8186" cy="4528298"/>
          </a:xfrm>
          <a:prstGeom prst="line">
            <a:avLst/>
          </a:prstGeom>
        </p:spPr>
        <p:style>
          <a:lnRef idx="1">
            <a:schemeClr val="accent1"/>
          </a:lnRef>
          <a:fillRef idx="0">
            <a:schemeClr val="accent1"/>
          </a:fillRef>
          <a:effectRef idx="0">
            <a:schemeClr val="accent1"/>
          </a:effectRef>
          <a:fontRef idx="minor">
            <a:schemeClr val="tx1"/>
          </a:fontRef>
        </p:style>
      </p:cxnSp>
      <p:sp>
        <p:nvSpPr>
          <p:cNvPr id="10" name="ZoneTexte 9"/>
          <p:cNvSpPr txBox="1"/>
          <p:nvPr/>
        </p:nvSpPr>
        <p:spPr>
          <a:xfrm>
            <a:off x="-108520" y="1771730"/>
            <a:ext cx="657552" cy="369332"/>
          </a:xfrm>
          <a:prstGeom prst="rect">
            <a:avLst/>
          </a:prstGeom>
          <a:noFill/>
        </p:spPr>
        <p:txBody>
          <a:bodyPr wrap="none" rtlCol="0">
            <a:spAutoFit/>
          </a:bodyPr>
          <a:lstStyle/>
          <a:p>
            <a:r>
              <a:rPr lang="fr-FR" dirty="0" smtClean="0"/>
              <a:t>Peer</a:t>
            </a:r>
            <a:endParaRPr lang="fr-FR" dirty="0"/>
          </a:p>
        </p:txBody>
      </p:sp>
      <p:sp>
        <p:nvSpPr>
          <p:cNvPr id="11" name="ZoneTexte 10"/>
          <p:cNvSpPr txBox="1"/>
          <p:nvPr/>
        </p:nvSpPr>
        <p:spPr>
          <a:xfrm>
            <a:off x="2220547" y="1484784"/>
            <a:ext cx="1896673" cy="646331"/>
          </a:xfrm>
          <a:prstGeom prst="rect">
            <a:avLst/>
          </a:prstGeom>
          <a:noFill/>
          <a:ln>
            <a:solidFill>
              <a:schemeClr val="tx1"/>
            </a:solidFill>
          </a:ln>
        </p:spPr>
        <p:txBody>
          <a:bodyPr wrap="none" rtlCol="0">
            <a:spAutoFit/>
          </a:bodyPr>
          <a:lstStyle/>
          <a:p>
            <a:pPr algn="ctr"/>
            <a:r>
              <a:rPr lang="fr-FR" dirty="0" smtClean="0"/>
              <a:t>AN</a:t>
            </a:r>
          </a:p>
          <a:p>
            <a:pPr algn="ctr"/>
            <a:r>
              <a:rPr lang="fr-FR" dirty="0" smtClean="0"/>
              <a:t>AP      ER Server</a:t>
            </a:r>
            <a:endParaRPr lang="fr-FR" dirty="0"/>
          </a:p>
        </p:txBody>
      </p:sp>
      <p:cxnSp>
        <p:nvCxnSpPr>
          <p:cNvPr id="14" name="Connecteur droit avec flèche 13"/>
          <p:cNvCxnSpPr/>
          <p:nvPr/>
        </p:nvCxnSpPr>
        <p:spPr>
          <a:xfrm flipH="1">
            <a:off x="220256" y="2420888"/>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a:off x="220256" y="2852936"/>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p:nvPr/>
        </p:nvCxnSpPr>
        <p:spPr>
          <a:xfrm>
            <a:off x="3131840" y="2996952"/>
            <a:ext cx="3948178"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p:nvPr/>
        </p:nvCxnSpPr>
        <p:spPr>
          <a:xfrm flipH="1">
            <a:off x="192995" y="3789040"/>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ZoneTexte 32"/>
          <p:cNvSpPr txBox="1"/>
          <p:nvPr/>
        </p:nvSpPr>
        <p:spPr>
          <a:xfrm>
            <a:off x="557044" y="2174667"/>
            <a:ext cx="1247457" cy="246221"/>
          </a:xfrm>
          <a:prstGeom prst="rect">
            <a:avLst/>
          </a:prstGeom>
          <a:noFill/>
        </p:spPr>
        <p:txBody>
          <a:bodyPr wrap="none" rtlCol="0">
            <a:spAutoFit/>
          </a:bodyPr>
          <a:lstStyle/>
          <a:p>
            <a:r>
              <a:rPr lang="fr-FR" sz="1000" i="1" dirty="0" smtClean="0"/>
              <a:t>EAP-REQ/</a:t>
            </a:r>
            <a:r>
              <a:rPr lang="fr-FR" sz="1000" i="1" dirty="0" err="1" smtClean="0"/>
              <a:t>Identity</a:t>
            </a:r>
            <a:endParaRPr lang="fr-FR" sz="1000" i="1" dirty="0"/>
          </a:p>
        </p:txBody>
      </p:sp>
      <p:sp>
        <p:nvSpPr>
          <p:cNvPr id="34" name="ZoneTexte 33"/>
          <p:cNvSpPr txBox="1"/>
          <p:nvPr/>
        </p:nvSpPr>
        <p:spPr>
          <a:xfrm>
            <a:off x="549032" y="2606715"/>
            <a:ext cx="1197764" cy="246221"/>
          </a:xfrm>
          <a:prstGeom prst="rect">
            <a:avLst/>
          </a:prstGeom>
          <a:noFill/>
        </p:spPr>
        <p:txBody>
          <a:bodyPr wrap="none" rtlCol="0">
            <a:spAutoFit/>
          </a:bodyPr>
          <a:lstStyle/>
          <a:p>
            <a:r>
              <a:rPr lang="fr-FR" sz="1000" i="1" dirty="0" smtClean="0"/>
              <a:t>EAP-RSP/</a:t>
            </a:r>
            <a:r>
              <a:rPr lang="fr-FR" sz="1000" i="1" dirty="0" err="1" smtClean="0"/>
              <a:t>Identity</a:t>
            </a:r>
            <a:endParaRPr lang="fr-FR" sz="1000" i="1" dirty="0"/>
          </a:p>
        </p:txBody>
      </p:sp>
      <p:sp>
        <p:nvSpPr>
          <p:cNvPr id="35" name="ZoneTexte 34"/>
          <p:cNvSpPr txBox="1"/>
          <p:nvPr/>
        </p:nvSpPr>
        <p:spPr>
          <a:xfrm>
            <a:off x="3446530" y="2729825"/>
            <a:ext cx="1558440" cy="246221"/>
          </a:xfrm>
          <a:prstGeom prst="rect">
            <a:avLst/>
          </a:prstGeom>
          <a:noFill/>
        </p:spPr>
        <p:txBody>
          <a:bodyPr wrap="none" rtlCol="0">
            <a:spAutoFit/>
          </a:bodyPr>
          <a:lstStyle/>
          <a:p>
            <a:r>
              <a:rPr lang="en-GB" sz="1000" i="1" dirty="0"/>
              <a:t>DER (</a:t>
            </a:r>
            <a:r>
              <a:rPr lang="en-GB" sz="1000" i="1" dirty="0" smtClean="0"/>
              <a:t>EAP-RSP/Identity</a:t>
            </a:r>
            <a:r>
              <a:rPr lang="en-GB" sz="1000" i="1" dirty="0"/>
              <a:t>)</a:t>
            </a:r>
            <a:endParaRPr lang="fr-FR" sz="1000" i="1" dirty="0"/>
          </a:p>
        </p:txBody>
      </p:sp>
      <p:cxnSp>
        <p:nvCxnSpPr>
          <p:cNvPr id="39" name="Connecteur droit avec flèche 38"/>
          <p:cNvCxnSpPr/>
          <p:nvPr/>
        </p:nvCxnSpPr>
        <p:spPr>
          <a:xfrm>
            <a:off x="7099162" y="3212976"/>
            <a:ext cx="1577294" cy="0"/>
          </a:xfrm>
          <a:prstGeom prst="straightConnector1">
            <a:avLst/>
          </a:prstGeom>
          <a:ln>
            <a:solidFill>
              <a:schemeClr val="tx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ZoneTexte 39"/>
          <p:cNvSpPr txBox="1"/>
          <p:nvPr/>
        </p:nvSpPr>
        <p:spPr>
          <a:xfrm>
            <a:off x="7308304" y="2954050"/>
            <a:ext cx="881973" cy="246221"/>
          </a:xfrm>
          <a:prstGeom prst="rect">
            <a:avLst/>
          </a:prstGeom>
          <a:noFill/>
        </p:spPr>
        <p:txBody>
          <a:bodyPr wrap="none" rtlCol="0">
            <a:spAutoFit/>
          </a:bodyPr>
          <a:lstStyle/>
          <a:p>
            <a:r>
              <a:rPr lang="en-GB" sz="1000" i="1" dirty="0" smtClean="0"/>
              <a:t>AV Retrieval</a:t>
            </a:r>
            <a:endParaRPr lang="fr-FR" sz="1000" i="1" dirty="0"/>
          </a:p>
        </p:txBody>
      </p:sp>
      <p:sp>
        <p:nvSpPr>
          <p:cNvPr id="43" name="Rectangle 42"/>
          <p:cNvSpPr/>
          <p:nvPr/>
        </p:nvSpPr>
        <p:spPr>
          <a:xfrm>
            <a:off x="3206253" y="3470810"/>
            <a:ext cx="2085827" cy="246221"/>
          </a:xfrm>
          <a:prstGeom prst="rect">
            <a:avLst/>
          </a:prstGeom>
        </p:spPr>
        <p:txBody>
          <a:bodyPr wrap="none">
            <a:spAutoFit/>
          </a:bodyPr>
          <a:lstStyle/>
          <a:p>
            <a:r>
              <a:rPr lang="en-GB" sz="1000" i="1" dirty="0"/>
              <a:t>DEA (</a:t>
            </a:r>
            <a:r>
              <a:rPr lang="en-GB" sz="1000" i="1" dirty="0" smtClean="0"/>
              <a:t>EAP-REQ/AKA</a:t>
            </a:r>
            <a:r>
              <a:rPr lang="en-GB" sz="1000" i="1" dirty="0"/>
              <a:t>’-</a:t>
            </a:r>
            <a:r>
              <a:rPr lang="en-GB" sz="1000" i="1" dirty="0" smtClean="0"/>
              <a:t>Challenge)</a:t>
            </a:r>
            <a:endParaRPr lang="fr-FR" sz="1000" i="1" dirty="0"/>
          </a:p>
        </p:txBody>
      </p:sp>
      <p:sp>
        <p:nvSpPr>
          <p:cNvPr id="44" name="Rectangle 43"/>
          <p:cNvSpPr/>
          <p:nvPr/>
        </p:nvSpPr>
        <p:spPr>
          <a:xfrm>
            <a:off x="310825" y="3507740"/>
            <a:ext cx="1909299" cy="246221"/>
          </a:xfrm>
          <a:prstGeom prst="rect">
            <a:avLst/>
          </a:prstGeom>
        </p:spPr>
        <p:txBody>
          <a:bodyPr wrap="square">
            <a:spAutoFit/>
          </a:bodyPr>
          <a:lstStyle/>
          <a:p>
            <a:r>
              <a:rPr lang="en-GB" sz="1000" i="1" dirty="0" smtClean="0"/>
              <a:t>EAP-REQ/AKA’-Challenge</a:t>
            </a:r>
            <a:endParaRPr lang="fr-FR" sz="1000" i="1" dirty="0"/>
          </a:p>
        </p:txBody>
      </p:sp>
      <p:sp>
        <p:nvSpPr>
          <p:cNvPr id="45" name="Rectangle 44"/>
          <p:cNvSpPr/>
          <p:nvPr/>
        </p:nvSpPr>
        <p:spPr>
          <a:xfrm>
            <a:off x="192995" y="3861048"/>
            <a:ext cx="2318381" cy="246221"/>
          </a:xfrm>
          <a:prstGeom prst="rect">
            <a:avLst/>
          </a:prstGeom>
        </p:spPr>
        <p:txBody>
          <a:bodyPr wrap="square">
            <a:spAutoFit/>
          </a:bodyPr>
          <a:lstStyle/>
          <a:p>
            <a:r>
              <a:rPr lang="en-GB" sz="1000" i="1" dirty="0" smtClean="0"/>
              <a:t>EAP-RSP/AKA</a:t>
            </a:r>
            <a:r>
              <a:rPr lang="en-GB" sz="1000" i="1" dirty="0"/>
              <a:t>’-Challenge</a:t>
            </a:r>
            <a:endParaRPr lang="fr-FR" sz="1000" i="1" dirty="0"/>
          </a:p>
        </p:txBody>
      </p:sp>
      <p:cxnSp>
        <p:nvCxnSpPr>
          <p:cNvPr id="47" name="Connecteur droit avec flèche 46"/>
          <p:cNvCxnSpPr/>
          <p:nvPr/>
        </p:nvCxnSpPr>
        <p:spPr>
          <a:xfrm>
            <a:off x="220256" y="4107269"/>
            <a:ext cx="2144960" cy="1513"/>
          </a:xfrm>
          <a:prstGeom prst="straightConnector1">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3167608" y="4365104"/>
            <a:ext cx="2116285" cy="246221"/>
          </a:xfrm>
          <a:prstGeom prst="rect">
            <a:avLst/>
          </a:prstGeom>
        </p:spPr>
        <p:txBody>
          <a:bodyPr wrap="none">
            <a:spAutoFit/>
          </a:bodyPr>
          <a:lstStyle/>
          <a:p>
            <a:r>
              <a:rPr lang="en-GB" sz="1000" i="1" dirty="0"/>
              <a:t>DER (</a:t>
            </a:r>
            <a:r>
              <a:rPr lang="en-GB" sz="1000" i="1" dirty="0" smtClean="0"/>
              <a:t>EAP-RSP/AKA</a:t>
            </a:r>
            <a:r>
              <a:rPr lang="en-GB" sz="1000" i="1" dirty="0"/>
              <a:t>’-Challenge)</a:t>
            </a:r>
            <a:endParaRPr lang="fr-FR" sz="1000" i="1" dirty="0"/>
          </a:p>
        </p:txBody>
      </p:sp>
      <p:cxnSp>
        <p:nvCxnSpPr>
          <p:cNvPr id="52" name="Connecteur droit 51"/>
          <p:cNvCxnSpPr/>
          <p:nvPr/>
        </p:nvCxnSpPr>
        <p:spPr>
          <a:xfrm>
            <a:off x="7099162" y="4909458"/>
            <a:ext cx="1577294" cy="0"/>
          </a:xfrm>
          <a:prstGeom prst="line">
            <a:avLst/>
          </a:prstGeom>
          <a:ln>
            <a:solidFill>
              <a:schemeClr val="tx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6948264" y="4509120"/>
            <a:ext cx="1853952" cy="400110"/>
          </a:xfrm>
          <a:prstGeom prst="rect">
            <a:avLst/>
          </a:prstGeom>
        </p:spPr>
        <p:txBody>
          <a:bodyPr wrap="square">
            <a:spAutoFit/>
          </a:bodyPr>
          <a:lstStyle/>
          <a:p>
            <a:pPr algn="ctr"/>
            <a:r>
              <a:rPr lang="en-GB" sz="1000" i="1" dirty="0"/>
              <a:t>Subscriber </a:t>
            </a:r>
            <a:r>
              <a:rPr lang="en-GB" sz="1000" i="1" dirty="0" smtClean="0"/>
              <a:t>Profile </a:t>
            </a:r>
            <a:r>
              <a:rPr lang="en-GB" sz="1000" i="1" dirty="0" smtClean="0">
                <a:solidFill>
                  <a:srgbClr val="FF0000"/>
                </a:solidFill>
              </a:rPr>
              <a:t>(*)</a:t>
            </a:r>
          </a:p>
          <a:p>
            <a:pPr algn="ctr"/>
            <a:r>
              <a:rPr lang="en-GB" sz="1000" i="1" dirty="0" smtClean="0"/>
              <a:t>Retrieval and </a:t>
            </a:r>
            <a:r>
              <a:rPr lang="en-GB" sz="1000" i="1" dirty="0"/>
              <a:t>Registration</a:t>
            </a:r>
            <a:endParaRPr lang="fr-FR" sz="1000" i="1" dirty="0"/>
          </a:p>
        </p:txBody>
      </p:sp>
      <p:sp>
        <p:nvSpPr>
          <p:cNvPr id="54" name="Rectangle 53"/>
          <p:cNvSpPr/>
          <p:nvPr/>
        </p:nvSpPr>
        <p:spPr>
          <a:xfrm>
            <a:off x="3419872" y="5599966"/>
            <a:ext cx="1420828" cy="246221"/>
          </a:xfrm>
          <a:prstGeom prst="rect">
            <a:avLst/>
          </a:prstGeom>
        </p:spPr>
        <p:txBody>
          <a:bodyPr wrap="square">
            <a:spAutoFit/>
          </a:bodyPr>
          <a:lstStyle/>
          <a:p>
            <a:r>
              <a:rPr lang="en-GB" sz="1000" i="1" dirty="0"/>
              <a:t>DEA (</a:t>
            </a:r>
            <a:r>
              <a:rPr lang="en-GB" sz="1000" i="1" dirty="0" smtClean="0"/>
              <a:t>EAP-Success)</a:t>
            </a:r>
            <a:endParaRPr lang="fr-FR" sz="1000" i="1" dirty="0"/>
          </a:p>
        </p:txBody>
      </p:sp>
      <p:cxnSp>
        <p:nvCxnSpPr>
          <p:cNvPr id="56" name="Connecteur droit 55"/>
          <p:cNvCxnSpPr/>
          <p:nvPr/>
        </p:nvCxnSpPr>
        <p:spPr>
          <a:xfrm flipH="1" flipV="1">
            <a:off x="3131841" y="5846187"/>
            <a:ext cx="3967321" cy="3176"/>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Connecteur droit 57"/>
          <p:cNvCxnSpPr/>
          <p:nvPr/>
        </p:nvCxnSpPr>
        <p:spPr>
          <a:xfrm>
            <a:off x="3140026" y="4611325"/>
            <a:ext cx="3959137"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9" name="ZoneTexte 58"/>
          <p:cNvSpPr txBox="1"/>
          <p:nvPr/>
        </p:nvSpPr>
        <p:spPr>
          <a:xfrm>
            <a:off x="8351687" y="1780543"/>
            <a:ext cx="649538" cy="369332"/>
          </a:xfrm>
          <a:prstGeom prst="rect">
            <a:avLst/>
          </a:prstGeom>
          <a:noFill/>
        </p:spPr>
        <p:txBody>
          <a:bodyPr wrap="none" rtlCol="0">
            <a:spAutoFit/>
          </a:bodyPr>
          <a:lstStyle/>
          <a:p>
            <a:pPr algn="ctr"/>
            <a:r>
              <a:rPr lang="fr-FR" dirty="0" smtClean="0"/>
              <a:t>HSS</a:t>
            </a:r>
            <a:endParaRPr lang="fr-FR" dirty="0"/>
          </a:p>
        </p:txBody>
      </p:sp>
      <p:cxnSp>
        <p:nvCxnSpPr>
          <p:cNvPr id="61" name="Connecteur droit 60"/>
          <p:cNvCxnSpPr/>
          <p:nvPr/>
        </p:nvCxnSpPr>
        <p:spPr>
          <a:xfrm flipH="1">
            <a:off x="3131841" y="3717031"/>
            <a:ext cx="3967321" cy="1"/>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778261" y="5671974"/>
            <a:ext cx="968535" cy="246221"/>
          </a:xfrm>
          <a:prstGeom prst="rect">
            <a:avLst/>
          </a:prstGeom>
        </p:spPr>
        <p:txBody>
          <a:bodyPr wrap="none">
            <a:spAutoFit/>
          </a:bodyPr>
          <a:lstStyle/>
          <a:p>
            <a:r>
              <a:rPr lang="en-GB" sz="1000" i="1" dirty="0"/>
              <a:t>EAP-Success</a:t>
            </a:r>
            <a:endParaRPr lang="fr-FR" sz="1000" i="1" dirty="0"/>
          </a:p>
        </p:txBody>
      </p:sp>
      <p:cxnSp>
        <p:nvCxnSpPr>
          <p:cNvPr id="64" name="Connecteur droit 63"/>
          <p:cNvCxnSpPr/>
          <p:nvPr/>
        </p:nvCxnSpPr>
        <p:spPr>
          <a:xfrm flipH="1">
            <a:off x="220256" y="5918195"/>
            <a:ext cx="2144960"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Connecteur droit 35"/>
          <p:cNvCxnSpPr/>
          <p:nvPr/>
        </p:nvCxnSpPr>
        <p:spPr>
          <a:xfrm>
            <a:off x="7099162" y="2141062"/>
            <a:ext cx="1" cy="4528298"/>
          </a:xfrm>
          <a:prstGeom prst="line">
            <a:avLst/>
          </a:prstGeom>
        </p:spPr>
        <p:style>
          <a:lnRef idx="1">
            <a:schemeClr val="accent1"/>
          </a:lnRef>
          <a:fillRef idx="0">
            <a:schemeClr val="accent1"/>
          </a:fillRef>
          <a:effectRef idx="0">
            <a:schemeClr val="accent1"/>
          </a:effectRef>
          <a:fontRef idx="minor">
            <a:schemeClr val="tx1"/>
          </a:fontRef>
        </p:style>
      </p:cxnSp>
      <p:sp>
        <p:nvSpPr>
          <p:cNvPr id="38" name="ZoneTexte 37"/>
          <p:cNvSpPr txBox="1"/>
          <p:nvPr/>
        </p:nvSpPr>
        <p:spPr>
          <a:xfrm>
            <a:off x="6379082" y="1763524"/>
            <a:ext cx="1361270" cy="369332"/>
          </a:xfrm>
          <a:prstGeom prst="rect">
            <a:avLst/>
          </a:prstGeom>
          <a:noFill/>
        </p:spPr>
        <p:txBody>
          <a:bodyPr wrap="none" rtlCol="0">
            <a:spAutoFit/>
          </a:bodyPr>
          <a:lstStyle/>
          <a:p>
            <a:pPr algn="ctr"/>
            <a:r>
              <a:rPr lang="fr-FR" dirty="0" smtClean="0"/>
              <a:t>AAA Server</a:t>
            </a:r>
            <a:endParaRPr lang="fr-FR" dirty="0"/>
          </a:p>
        </p:txBody>
      </p:sp>
      <p:sp>
        <p:nvSpPr>
          <p:cNvPr id="65" name="Rectangle 3"/>
          <p:cNvSpPr>
            <a:spLocks noChangeArrowheads="1"/>
          </p:cNvSpPr>
          <p:nvPr/>
        </p:nvSpPr>
        <p:spPr bwMode="auto">
          <a:xfrm>
            <a:off x="3271855" y="5846187"/>
            <a:ext cx="173311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1000" b="0" i="0" u="none" strike="noStrike" cap="none" normalizeH="0" baseline="0" dirty="0" smtClean="0">
                <a:ln>
                  <a:noFill/>
                </a:ln>
                <a:solidFill>
                  <a:schemeClr val="tx1"/>
                </a:solidFill>
                <a:effectLst/>
                <a:latin typeface="Arial Unicode MS" pitchFamily="34" charset="-128"/>
                <a:cs typeface="Arial" pitchFamily="34" charset="0"/>
              </a:rPr>
              <a:t>[EAP-Master-Session-Key]</a:t>
            </a:r>
            <a:r>
              <a:rPr kumimoji="0" lang="fr-FR" altLang="fr-FR" sz="600" b="0" i="0" u="none" strike="noStrike" cap="none" normalizeH="0" baseline="0" dirty="0" smtClean="0">
                <a:ln>
                  <a:noFill/>
                </a:ln>
                <a:solidFill>
                  <a:schemeClr val="tx1"/>
                </a:solidFill>
                <a:effectLst/>
                <a:latin typeface="Arial" pitchFamily="34" charset="0"/>
                <a:cs typeface="Arial" pitchFamily="34" charset="0"/>
              </a:rPr>
              <a:t> </a:t>
            </a:r>
            <a:endParaRPr kumimoji="0" lang="fr-FR" altLang="fr-FR"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60" name="Connecteur droit 59"/>
          <p:cNvCxnSpPr/>
          <p:nvPr/>
        </p:nvCxnSpPr>
        <p:spPr>
          <a:xfrm>
            <a:off x="8676456" y="2126233"/>
            <a:ext cx="0" cy="4543127"/>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p:txBody>
          <a:bodyPr/>
          <a:lstStyle/>
          <a:p>
            <a:r>
              <a:rPr lang="en-US" dirty="0"/>
              <a:t>ERP Bootstrapping during Full EAP </a:t>
            </a:r>
            <a:r>
              <a:rPr lang="en-US" dirty="0" smtClean="0"/>
              <a:t>Authentication: </a:t>
            </a:r>
            <a:r>
              <a:rPr lang="fr-FR" dirty="0" smtClean="0"/>
              <a:t>ER </a:t>
            </a:r>
            <a:r>
              <a:rPr lang="fr-FR" dirty="0"/>
              <a:t>server in </a:t>
            </a:r>
            <a:r>
              <a:rPr lang="fr-FR" dirty="0" smtClean="0"/>
              <a:t>AN (non-</a:t>
            </a:r>
            <a:r>
              <a:rPr lang="fr-FR" dirty="0" err="1" smtClean="0"/>
              <a:t>roaming</a:t>
            </a:r>
            <a:r>
              <a:rPr lang="fr-FR" dirty="0" smtClean="0"/>
              <a:t>) </a:t>
            </a:r>
            <a:r>
              <a:rPr lang="fr-FR" dirty="0"/>
              <a:t/>
            </a:r>
            <a:br>
              <a:rPr lang="fr-FR" dirty="0"/>
            </a:br>
            <a:endParaRPr lang="fr-FR" dirty="0"/>
          </a:p>
        </p:txBody>
      </p:sp>
      <p:sp>
        <p:nvSpPr>
          <p:cNvPr id="3" name="ZoneTexte 2"/>
          <p:cNvSpPr txBox="1"/>
          <p:nvPr/>
        </p:nvSpPr>
        <p:spPr>
          <a:xfrm>
            <a:off x="6516216" y="5013176"/>
            <a:ext cx="1127605" cy="430887"/>
          </a:xfrm>
          <a:prstGeom prst="rect">
            <a:avLst/>
          </a:prstGeom>
          <a:solidFill>
            <a:schemeClr val="bg1"/>
          </a:solidFill>
          <a:ln>
            <a:solidFill>
              <a:schemeClr val="tx1"/>
            </a:solidFill>
          </a:ln>
        </p:spPr>
        <p:txBody>
          <a:bodyPr wrap="square" rtlCol="0">
            <a:spAutoFit/>
          </a:bodyPr>
          <a:lstStyle/>
          <a:p>
            <a:r>
              <a:rPr lang="fr-FR" sz="1100" dirty="0" err="1" smtClean="0">
                <a:solidFill>
                  <a:srgbClr val="FF0000"/>
                </a:solidFill>
              </a:rPr>
              <a:t>Re-auth</a:t>
            </a:r>
            <a:endParaRPr lang="fr-FR" sz="1100" dirty="0" smtClean="0">
              <a:solidFill>
                <a:srgbClr val="FF0000"/>
              </a:solidFill>
            </a:endParaRPr>
          </a:p>
          <a:p>
            <a:r>
              <a:rPr lang="fr-FR" sz="1100" dirty="0" smtClean="0">
                <a:solidFill>
                  <a:srgbClr val="FF0000"/>
                </a:solidFill>
              </a:rPr>
              <a:t>Key </a:t>
            </a:r>
            <a:r>
              <a:rPr lang="fr-FR" sz="1100" dirty="0" err="1">
                <a:solidFill>
                  <a:srgbClr val="FF0000"/>
                </a:solidFill>
              </a:rPr>
              <a:t>Derivation</a:t>
            </a:r>
            <a:endParaRPr lang="fr-FR" sz="1100" dirty="0">
              <a:solidFill>
                <a:srgbClr val="FF0000"/>
              </a:solidFill>
            </a:endParaRPr>
          </a:p>
        </p:txBody>
      </p:sp>
      <p:sp>
        <p:nvSpPr>
          <p:cNvPr id="66" name="Rectangle 1"/>
          <p:cNvSpPr>
            <a:spLocks noChangeArrowheads="1"/>
          </p:cNvSpPr>
          <p:nvPr/>
        </p:nvSpPr>
        <p:spPr bwMode="auto">
          <a:xfrm>
            <a:off x="3581051" y="4672607"/>
            <a:ext cx="128939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fr-FR" altLang="fr-FR" sz="1000" dirty="0" smtClean="0">
                <a:solidFill>
                  <a:srgbClr val="FF0000"/>
                </a:solidFill>
                <a:latin typeface="Arial Unicode MS" pitchFamily="34" charset="-128"/>
                <a:cs typeface="Arial" pitchFamily="34" charset="0"/>
              </a:rPr>
              <a:t>[ERP-</a:t>
            </a:r>
            <a:r>
              <a:rPr lang="fr-FR" altLang="fr-FR" sz="1000" dirty="0" err="1" smtClean="0">
                <a:solidFill>
                  <a:srgbClr val="FF0000"/>
                </a:solidFill>
                <a:latin typeface="Arial Unicode MS" pitchFamily="34" charset="-128"/>
                <a:cs typeface="Arial" pitchFamily="34" charset="0"/>
              </a:rPr>
              <a:t>Realm</a:t>
            </a:r>
            <a:r>
              <a:rPr lang="fr-FR" altLang="fr-FR" sz="1000" dirty="0" smtClean="0">
                <a:solidFill>
                  <a:srgbClr val="FF0000"/>
                </a:solidFill>
                <a:latin typeface="Arial Unicode MS" pitchFamily="34" charset="-128"/>
                <a:cs typeface="Arial" pitchFamily="34" charset="0"/>
              </a:rPr>
              <a:t>]</a:t>
            </a:r>
            <a:endParaRPr lang="fr-FR" altLang="fr-FR" dirty="0">
              <a:solidFill>
                <a:srgbClr val="FF0000"/>
              </a:solidFill>
              <a:latin typeface="Arial" pitchFamily="34" charset="0"/>
              <a:cs typeface="Arial" pitchFamily="34" charset="0"/>
            </a:endParaRPr>
          </a:p>
        </p:txBody>
      </p:sp>
      <p:sp>
        <p:nvSpPr>
          <p:cNvPr id="70" name="Rectangle 1"/>
          <p:cNvSpPr>
            <a:spLocks noChangeArrowheads="1"/>
          </p:cNvSpPr>
          <p:nvPr/>
        </p:nvSpPr>
        <p:spPr bwMode="auto">
          <a:xfrm>
            <a:off x="3878258" y="6059525"/>
            <a:ext cx="76575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fr-FR" altLang="fr-FR" sz="1000" dirty="0" smtClean="0">
                <a:solidFill>
                  <a:srgbClr val="FF0000"/>
                </a:solidFill>
                <a:latin typeface="Arial Unicode MS" pitchFamily="34" charset="-128"/>
                <a:cs typeface="Arial" pitchFamily="34" charset="0"/>
              </a:rPr>
              <a:t>[</a:t>
            </a:r>
            <a:r>
              <a:rPr lang="fr-FR" altLang="fr-FR" sz="1000" dirty="0" err="1" smtClean="0">
                <a:solidFill>
                  <a:srgbClr val="FF0000"/>
                </a:solidFill>
                <a:latin typeface="Arial Unicode MS" pitchFamily="34" charset="-128"/>
                <a:cs typeface="Arial" pitchFamily="34" charset="0"/>
              </a:rPr>
              <a:t>Key:</a:t>
            </a:r>
            <a:r>
              <a:rPr lang="fr-FR" sz="1000" dirty="0" err="1" smtClean="0">
                <a:solidFill>
                  <a:srgbClr val="FF0000"/>
                </a:solidFill>
              </a:rPr>
              <a:t>rRK</a:t>
            </a:r>
            <a:r>
              <a:rPr lang="fr-FR" altLang="fr-FR" sz="1000" dirty="0" smtClean="0">
                <a:solidFill>
                  <a:srgbClr val="FF0000"/>
                </a:solidFill>
                <a:latin typeface="Arial Unicode MS" pitchFamily="34" charset="-128"/>
                <a:cs typeface="Arial" pitchFamily="34" charset="0"/>
              </a:rPr>
              <a:t>]</a:t>
            </a:r>
            <a:endParaRPr lang="fr-FR" altLang="fr-FR" dirty="0">
              <a:solidFill>
                <a:srgbClr val="FF0000"/>
              </a:solidFill>
              <a:latin typeface="Arial" pitchFamily="34" charset="0"/>
              <a:cs typeface="Arial" pitchFamily="34" charset="0"/>
            </a:endParaRPr>
          </a:p>
        </p:txBody>
      </p:sp>
      <p:cxnSp>
        <p:nvCxnSpPr>
          <p:cNvPr id="71" name="Connecteur droit 70"/>
          <p:cNvCxnSpPr/>
          <p:nvPr/>
        </p:nvCxnSpPr>
        <p:spPr>
          <a:xfrm flipH="1">
            <a:off x="3114402" y="2141062"/>
            <a:ext cx="4094" cy="4528298"/>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Connecteur droit avec flèche 72"/>
          <p:cNvCxnSpPr/>
          <p:nvPr/>
        </p:nvCxnSpPr>
        <p:spPr>
          <a:xfrm>
            <a:off x="2365216" y="2996952"/>
            <a:ext cx="75328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4" name="Connecteur droit 73"/>
          <p:cNvCxnSpPr/>
          <p:nvPr/>
        </p:nvCxnSpPr>
        <p:spPr>
          <a:xfrm flipH="1">
            <a:off x="2373403" y="3717031"/>
            <a:ext cx="740999" cy="1"/>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Connecteur droit 74"/>
          <p:cNvCxnSpPr/>
          <p:nvPr/>
        </p:nvCxnSpPr>
        <p:spPr>
          <a:xfrm flipH="1">
            <a:off x="2369310" y="5849362"/>
            <a:ext cx="762530" cy="1"/>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6" name="Connecteur droit 75"/>
          <p:cNvCxnSpPr/>
          <p:nvPr/>
        </p:nvCxnSpPr>
        <p:spPr>
          <a:xfrm>
            <a:off x="2369309" y="4611325"/>
            <a:ext cx="762531"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9672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a:stCxn id="10" idx="2"/>
          </p:cNvCxnSpPr>
          <p:nvPr/>
        </p:nvCxnSpPr>
        <p:spPr>
          <a:xfrm>
            <a:off x="220256" y="2141062"/>
            <a:ext cx="0" cy="4528298"/>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2365216" y="2141062"/>
            <a:ext cx="8186" cy="452829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cteur droit 8"/>
          <p:cNvCxnSpPr/>
          <p:nvPr/>
        </p:nvCxnSpPr>
        <p:spPr>
          <a:xfrm flipH="1">
            <a:off x="5287987" y="2141062"/>
            <a:ext cx="4094" cy="4528298"/>
          </a:xfrm>
          <a:prstGeom prst="line">
            <a:avLst/>
          </a:prstGeom>
        </p:spPr>
        <p:style>
          <a:lnRef idx="1">
            <a:schemeClr val="accent1"/>
          </a:lnRef>
          <a:fillRef idx="0">
            <a:schemeClr val="accent1"/>
          </a:fillRef>
          <a:effectRef idx="0">
            <a:schemeClr val="accent1"/>
          </a:effectRef>
          <a:fontRef idx="minor">
            <a:schemeClr val="tx1"/>
          </a:fontRef>
        </p:style>
      </p:cxnSp>
      <p:sp>
        <p:nvSpPr>
          <p:cNvPr id="10" name="ZoneTexte 9"/>
          <p:cNvSpPr txBox="1"/>
          <p:nvPr/>
        </p:nvSpPr>
        <p:spPr>
          <a:xfrm>
            <a:off x="-108520" y="1771730"/>
            <a:ext cx="657552" cy="369332"/>
          </a:xfrm>
          <a:prstGeom prst="rect">
            <a:avLst/>
          </a:prstGeom>
          <a:noFill/>
        </p:spPr>
        <p:txBody>
          <a:bodyPr wrap="none" rtlCol="0">
            <a:spAutoFit/>
          </a:bodyPr>
          <a:lstStyle/>
          <a:p>
            <a:r>
              <a:rPr lang="fr-FR" dirty="0" smtClean="0"/>
              <a:t>Peer</a:t>
            </a:r>
            <a:endParaRPr lang="fr-FR" dirty="0"/>
          </a:p>
        </p:txBody>
      </p:sp>
      <p:sp>
        <p:nvSpPr>
          <p:cNvPr id="11" name="ZoneTexte 10"/>
          <p:cNvSpPr txBox="1"/>
          <p:nvPr/>
        </p:nvSpPr>
        <p:spPr>
          <a:xfrm>
            <a:off x="2220547" y="1484784"/>
            <a:ext cx="1896673" cy="646331"/>
          </a:xfrm>
          <a:prstGeom prst="rect">
            <a:avLst/>
          </a:prstGeom>
          <a:noFill/>
          <a:ln>
            <a:solidFill>
              <a:schemeClr val="tx1"/>
            </a:solidFill>
          </a:ln>
        </p:spPr>
        <p:txBody>
          <a:bodyPr wrap="none" rtlCol="0">
            <a:spAutoFit/>
          </a:bodyPr>
          <a:lstStyle/>
          <a:p>
            <a:pPr algn="ctr"/>
            <a:r>
              <a:rPr lang="fr-FR" dirty="0" smtClean="0"/>
              <a:t>AN</a:t>
            </a:r>
          </a:p>
          <a:p>
            <a:pPr algn="ctr"/>
            <a:r>
              <a:rPr lang="fr-FR" dirty="0" smtClean="0"/>
              <a:t>AP      ER Server</a:t>
            </a:r>
            <a:endParaRPr lang="fr-FR" dirty="0"/>
          </a:p>
        </p:txBody>
      </p:sp>
      <p:sp>
        <p:nvSpPr>
          <p:cNvPr id="12" name="ZoneTexte 11"/>
          <p:cNvSpPr txBox="1"/>
          <p:nvPr/>
        </p:nvSpPr>
        <p:spPr>
          <a:xfrm>
            <a:off x="4609351" y="1763524"/>
            <a:ext cx="1286570" cy="369332"/>
          </a:xfrm>
          <a:prstGeom prst="rect">
            <a:avLst/>
          </a:prstGeom>
          <a:noFill/>
        </p:spPr>
        <p:txBody>
          <a:bodyPr wrap="none" rtlCol="0">
            <a:spAutoFit/>
          </a:bodyPr>
          <a:lstStyle/>
          <a:p>
            <a:pPr algn="ctr"/>
            <a:r>
              <a:rPr lang="fr-FR" dirty="0" smtClean="0"/>
              <a:t>AAA Proxy</a:t>
            </a:r>
          </a:p>
        </p:txBody>
      </p:sp>
      <p:cxnSp>
        <p:nvCxnSpPr>
          <p:cNvPr id="14" name="Connecteur droit avec flèche 13"/>
          <p:cNvCxnSpPr/>
          <p:nvPr/>
        </p:nvCxnSpPr>
        <p:spPr>
          <a:xfrm flipH="1">
            <a:off x="220256" y="2420888"/>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a:off x="220256" y="2852936"/>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p:nvPr/>
        </p:nvCxnSpPr>
        <p:spPr>
          <a:xfrm>
            <a:off x="3131840" y="2996952"/>
            <a:ext cx="2160239"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p:nvPr/>
        </p:nvCxnSpPr>
        <p:spPr>
          <a:xfrm flipH="1">
            <a:off x="192995" y="3789040"/>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ZoneTexte 32"/>
          <p:cNvSpPr txBox="1"/>
          <p:nvPr/>
        </p:nvSpPr>
        <p:spPr>
          <a:xfrm>
            <a:off x="557044" y="2174667"/>
            <a:ext cx="1247457" cy="246221"/>
          </a:xfrm>
          <a:prstGeom prst="rect">
            <a:avLst/>
          </a:prstGeom>
          <a:noFill/>
        </p:spPr>
        <p:txBody>
          <a:bodyPr wrap="none" rtlCol="0">
            <a:spAutoFit/>
          </a:bodyPr>
          <a:lstStyle/>
          <a:p>
            <a:r>
              <a:rPr lang="fr-FR" sz="1000" i="1" dirty="0" smtClean="0"/>
              <a:t>EAP-REQ/</a:t>
            </a:r>
            <a:r>
              <a:rPr lang="fr-FR" sz="1000" i="1" dirty="0" err="1" smtClean="0"/>
              <a:t>Identity</a:t>
            </a:r>
            <a:endParaRPr lang="fr-FR" sz="1000" i="1" dirty="0"/>
          </a:p>
        </p:txBody>
      </p:sp>
      <p:sp>
        <p:nvSpPr>
          <p:cNvPr id="34" name="ZoneTexte 33"/>
          <p:cNvSpPr txBox="1"/>
          <p:nvPr/>
        </p:nvSpPr>
        <p:spPr>
          <a:xfrm>
            <a:off x="549032" y="2606715"/>
            <a:ext cx="1197764" cy="246221"/>
          </a:xfrm>
          <a:prstGeom prst="rect">
            <a:avLst/>
          </a:prstGeom>
          <a:noFill/>
        </p:spPr>
        <p:txBody>
          <a:bodyPr wrap="none" rtlCol="0">
            <a:spAutoFit/>
          </a:bodyPr>
          <a:lstStyle/>
          <a:p>
            <a:r>
              <a:rPr lang="fr-FR" sz="1000" i="1" dirty="0" smtClean="0"/>
              <a:t>EAP-RSP/</a:t>
            </a:r>
            <a:r>
              <a:rPr lang="fr-FR" sz="1000" i="1" dirty="0" err="1" smtClean="0"/>
              <a:t>Identity</a:t>
            </a:r>
            <a:endParaRPr lang="fr-FR" sz="1000" i="1" dirty="0"/>
          </a:p>
        </p:txBody>
      </p:sp>
      <p:sp>
        <p:nvSpPr>
          <p:cNvPr id="35" name="ZoneTexte 34"/>
          <p:cNvSpPr txBox="1"/>
          <p:nvPr/>
        </p:nvSpPr>
        <p:spPr>
          <a:xfrm>
            <a:off x="3446530" y="2729825"/>
            <a:ext cx="1558440" cy="246221"/>
          </a:xfrm>
          <a:prstGeom prst="rect">
            <a:avLst/>
          </a:prstGeom>
          <a:noFill/>
        </p:spPr>
        <p:txBody>
          <a:bodyPr wrap="none" rtlCol="0">
            <a:spAutoFit/>
          </a:bodyPr>
          <a:lstStyle/>
          <a:p>
            <a:r>
              <a:rPr lang="en-GB" sz="1000" i="1" dirty="0"/>
              <a:t>DER (</a:t>
            </a:r>
            <a:r>
              <a:rPr lang="en-GB" sz="1000" i="1" dirty="0" smtClean="0"/>
              <a:t>EAP-RSP/Identity</a:t>
            </a:r>
            <a:r>
              <a:rPr lang="en-GB" sz="1000" i="1" dirty="0"/>
              <a:t>)</a:t>
            </a:r>
            <a:endParaRPr lang="fr-FR" sz="1000" i="1" dirty="0"/>
          </a:p>
        </p:txBody>
      </p:sp>
      <p:cxnSp>
        <p:nvCxnSpPr>
          <p:cNvPr id="39" name="Connecteur droit avec flèche 38"/>
          <p:cNvCxnSpPr/>
          <p:nvPr/>
        </p:nvCxnSpPr>
        <p:spPr>
          <a:xfrm>
            <a:off x="7099162" y="3212976"/>
            <a:ext cx="1577294" cy="0"/>
          </a:xfrm>
          <a:prstGeom prst="straightConnector1">
            <a:avLst/>
          </a:prstGeom>
          <a:ln>
            <a:solidFill>
              <a:schemeClr val="tx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ZoneTexte 39"/>
          <p:cNvSpPr txBox="1"/>
          <p:nvPr/>
        </p:nvSpPr>
        <p:spPr>
          <a:xfrm>
            <a:off x="7308304" y="2954050"/>
            <a:ext cx="881973" cy="246221"/>
          </a:xfrm>
          <a:prstGeom prst="rect">
            <a:avLst/>
          </a:prstGeom>
          <a:noFill/>
        </p:spPr>
        <p:txBody>
          <a:bodyPr wrap="none" rtlCol="0">
            <a:spAutoFit/>
          </a:bodyPr>
          <a:lstStyle/>
          <a:p>
            <a:r>
              <a:rPr lang="en-GB" sz="1000" i="1" dirty="0" smtClean="0"/>
              <a:t>AV Retrieval</a:t>
            </a:r>
            <a:endParaRPr lang="fr-FR" sz="1000" i="1" dirty="0"/>
          </a:p>
        </p:txBody>
      </p:sp>
      <p:sp>
        <p:nvSpPr>
          <p:cNvPr id="43" name="Rectangle 42"/>
          <p:cNvSpPr/>
          <p:nvPr/>
        </p:nvSpPr>
        <p:spPr>
          <a:xfrm>
            <a:off x="3206253" y="3470810"/>
            <a:ext cx="2085827" cy="246221"/>
          </a:xfrm>
          <a:prstGeom prst="rect">
            <a:avLst/>
          </a:prstGeom>
        </p:spPr>
        <p:txBody>
          <a:bodyPr wrap="none">
            <a:spAutoFit/>
          </a:bodyPr>
          <a:lstStyle/>
          <a:p>
            <a:r>
              <a:rPr lang="en-GB" sz="1000" i="1" dirty="0"/>
              <a:t>DEA (</a:t>
            </a:r>
            <a:r>
              <a:rPr lang="en-GB" sz="1000" i="1" dirty="0" smtClean="0"/>
              <a:t>EAP-REQ/AKA</a:t>
            </a:r>
            <a:r>
              <a:rPr lang="en-GB" sz="1000" i="1" dirty="0"/>
              <a:t>’-</a:t>
            </a:r>
            <a:r>
              <a:rPr lang="en-GB" sz="1000" i="1" dirty="0" smtClean="0"/>
              <a:t>Challenge)</a:t>
            </a:r>
            <a:endParaRPr lang="fr-FR" sz="1000" i="1" dirty="0"/>
          </a:p>
        </p:txBody>
      </p:sp>
      <p:sp>
        <p:nvSpPr>
          <p:cNvPr id="44" name="Rectangle 43"/>
          <p:cNvSpPr/>
          <p:nvPr/>
        </p:nvSpPr>
        <p:spPr>
          <a:xfrm>
            <a:off x="310825" y="3507740"/>
            <a:ext cx="1909299" cy="246221"/>
          </a:xfrm>
          <a:prstGeom prst="rect">
            <a:avLst/>
          </a:prstGeom>
        </p:spPr>
        <p:txBody>
          <a:bodyPr wrap="square">
            <a:spAutoFit/>
          </a:bodyPr>
          <a:lstStyle/>
          <a:p>
            <a:r>
              <a:rPr lang="en-GB" sz="1000" i="1" dirty="0" smtClean="0"/>
              <a:t>EAP-REQ/AKA’-Challenge</a:t>
            </a:r>
            <a:endParaRPr lang="fr-FR" sz="1000" i="1" dirty="0"/>
          </a:p>
        </p:txBody>
      </p:sp>
      <p:sp>
        <p:nvSpPr>
          <p:cNvPr id="45" name="Rectangle 44"/>
          <p:cNvSpPr/>
          <p:nvPr/>
        </p:nvSpPr>
        <p:spPr>
          <a:xfrm>
            <a:off x="192995" y="3861048"/>
            <a:ext cx="2318381" cy="246221"/>
          </a:xfrm>
          <a:prstGeom prst="rect">
            <a:avLst/>
          </a:prstGeom>
        </p:spPr>
        <p:txBody>
          <a:bodyPr wrap="square">
            <a:spAutoFit/>
          </a:bodyPr>
          <a:lstStyle/>
          <a:p>
            <a:r>
              <a:rPr lang="en-GB" sz="1000" i="1" dirty="0" smtClean="0"/>
              <a:t>EAP-RSP/AKA</a:t>
            </a:r>
            <a:r>
              <a:rPr lang="en-GB" sz="1000" i="1" dirty="0"/>
              <a:t>’-Challenge</a:t>
            </a:r>
            <a:endParaRPr lang="fr-FR" sz="1000" i="1" dirty="0"/>
          </a:p>
        </p:txBody>
      </p:sp>
      <p:cxnSp>
        <p:nvCxnSpPr>
          <p:cNvPr id="47" name="Connecteur droit avec flèche 46"/>
          <p:cNvCxnSpPr/>
          <p:nvPr/>
        </p:nvCxnSpPr>
        <p:spPr>
          <a:xfrm>
            <a:off x="220256" y="4107269"/>
            <a:ext cx="2144960" cy="1513"/>
          </a:xfrm>
          <a:prstGeom prst="straightConnector1">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3167608" y="4365104"/>
            <a:ext cx="2116285" cy="246221"/>
          </a:xfrm>
          <a:prstGeom prst="rect">
            <a:avLst/>
          </a:prstGeom>
        </p:spPr>
        <p:txBody>
          <a:bodyPr wrap="none">
            <a:spAutoFit/>
          </a:bodyPr>
          <a:lstStyle/>
          <a:p>
            <a:r>
              <a:rPr lang="en-GB" sz="1000" i="1" dirty="0"/>
              <a:t>DER (</a:t>
            </a:r>
            <a:r>
              <a:rPr lang="en-GB" sz="1000" i="1" dirty="0" smtClean="0"/>
              <a:t>EAP-RSP/AKA</a:t>
            </a:r>
            <a:r>
              <a:rPr lang="en-GB" sz="1000" i="1" dirty="0"/>
              <a:t>’-Challenge)</a:t>
            </a:r>
            <a:endParaRPr lang="fr-FR" sz="1000" i="1" dirty="0"/>
          </a:p>
        </p:txBody>
      </p:sp>
      <p:cxnSp>
        <p:nvCxnSpPr>
          <p:cNvPr id="52" name="Connecteur droit 51"/>
          <p:cNvCxnSpPr/>
          <p:nvPr/>
        </p:nvCxnSpPr>
        <p:spPr>
          <a:xfrm>
            <a:off x="7099162" y="4909458"/>
            <a:ext cx="1577294" cy="0"/>
          </a:xfrm>
          <a:prstGeom prst="line">
            <a:avLst/>
          </a:prstGeom>
          <a:ln>
            <a:solidFill>
              <a:schemeClr val="tx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6948264" y="4509120"/>
            <a:ext cx="1853952" cy="400110"/>
          </a:xfrm>
          <a:prstGeom prst="rect">
            <a:avLst/>
          </a:prstGeom>
        </p:spPr>
        <p:txBody>
          <a:bodyPr wrap="square">
            <a:spAutoFit/>
          </a:bodyPr>
          <a:lstStyle/>
          <a:p>
            <a:pPr algn="ctr"/>
            <a:r>
              <a:rPr lang="en-GB" sz="1000" i="1" dirty="0"/>
              <a:t>Subscriber </a:t>
            </a:r>
            <a:r>
              <a:rPr lang="en-GB" sz="1000" i="1" dirty="0" smtClean="0"/>
              <a:t>Profile </a:t>
            </a:r>
            <a:r>
              <a:rPr lang="en-GB" sz="1000" i="1" dirty="0" smtClean="0">
                <a:solidFill>
                  <a:srgbClr val="FF0000"/>
                </a:solidFill>
              </a:rPr>
              <a:t>(*)</a:t>
            </a:r>
          </a:p>
          <a:p>
            <a:pPr algn="ctr"/>
            <a:r>
              <a:rPr lang="en-GB" sz="1000" i="1" dirty="0" smtClean="0"/>
              <a:t>Retrieval and </a:t>
            </a:r>
            <a:r>
              <a:rPr lang="en-GB" sz="1000" i="1" dirty="0"/>
              <a:t>Registration</a:t>
            </a:r>
            <a:endParaRPr lang="fr-FR" sz="1000" i="1" dirty="0"/>
          </a:p>
        </p:txBody>
      </p:sp>
      <p:sp>
        <p:nvSpPr>
          <p:cNvPr id="54" name="Rectangle 53"/>
          <p:cNvSpPr/>
          <p:nvPr/>
        </p:nvSpPr>
        <p:spPr>
          <a:xfrm>
            <a:off x="3419872" y="5599966"/>
            <a:ext cx="1420828" cy="246221"/>
          </a:xfrm>
          <a:prstGeom prst="rect">
            <a:avLst/>
          </a:prstGeom>
        </p:spPr>
        <p:txBody>
          <a:bodyPr wrap="square">
            <a:spAutoFit/>
          </a:bodyPr>
          <a:lstStyle/>
          <a:p>
            <a:r>
              <a:rPr lang="en-GB" sz="1000" i="1" dirty="0"/>
              <a:t>DEA (</a:t>
            </a:r>
            <a:r>
              <a:rPr lang="en-GB" sz="1000" i="1" dirty="0" smtClean="0"/>
              <a:t>EAP-Success)</a:t>
            </a:r>
            <a:endParaRPr lang="fr-FR" sz="1000" i="1" dirty="0"/>
          </a:p>
        </p:txBody>
      </p:sp>
      <p:cxnSp>
        <p:nvCxnSpPr>
          <p:cNvPr id="56" name="Connecteur droit 55"/>
          <p:cNvCxnSpPr/>
          <p:nvPr/>
        </p:nvCxnSpPr>
        <p:spPr>
          <a:xfrm flipH="1">
            <a:off x="3131840" y="5846187"/>
            <a:ext cx="2152055"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Connecteur droit 57"/>
          <p:cNvCxnSpPr/>
          <p:nvPr/>
        </p:nvCxnSpPr>
        <p:spPr>
          <a:xfrm>
            <a:off x="3140026" y="4611325"/>
            <a:ext cx="2143867"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9" name="ZoneTexte 58"/>
          <p:cNvSpPr txBox="1"/>
          <p:nvPr/>
        </p:nvSpPr>
        <p:spPr>
          <a:xfrm>
            <a:off x="8351687" y="1780543"/>
            <a:ext cx="649538" cy="369332"/>
          </a:xfrm>
          <a:prstGeom prst="rect">
            <a:avLst/>
          </a:prstGeom>
          <a:noFill/>
        </p:spPr>
        <p:txBody>
          <a:bodyPr wrap="none" rtlCol="0">
            <a:spAutoFit/>
          </a:bodyPr>
          <a:lstStyle/>
          <a:p>
            <a:pPr algn="ctr"/>
            <a:r>
              <a:rPr lang="fr-FR" dirty="0" smtClean="0"/>
              <a:t>HSS</a:t>
            </a:r>
            <a:endParaRPr lang="fr-FR" dirty="0"/>
          </a:p>
        </p:txBody>
      </p:sp>
      <p:cxnSp>
        <p:nvCxnSpPr>
          <p:cNvPr id="61" name="Connecteur droit 60"/>
          <p:cNvCxnSpPr/>
          <p:nvPr/>
        </p:nvCxnSpPr>
        <p:spPr>
          <a:xfrm flipH="1" flipV="1">
            <a:off x="3131840" y="3717031"/>
            <a:ext cx="2152053" cy="1"/>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778261" y="5671974"/>
            <a:ext cx="968535" cy="246221"/>
          </a:xfrm>
          <a:prstGeom prst="rect">
            <a:avLst/>
          </a:prstGeom>
        </p:spPr>
        <p:txBody>
          <a:bodyPr wrap="none">
            <a:spAutoFit/>
          </a:bodyPr>
          <a:lstStyle/>
          <a:p>
            <a:r>
              <a:rPr lang="en-GB" sz="1000" i="1" dirty="0"/>
              <a:t>EAP-Success</a:t>
            </a:r>
            <a:endParaRPr lang="fr-FR" sz="1000" i="1" dirty="0"/>
          </a:p>
        </p:txBody>
      </p:sp>
      <p:cxnSp>
        <p:nvCxnSpPr>
          <p:cNvPr id="64" name="Connecteur droit 63"/>
          <p:cNvCxnSpPr/>
          <p:nvPr/>
        </p:nvCxnSpPr>
        <p:spPr>
          <a:xfrm flipH="1">
            <a:off x="220256" y="5918195"/>
            <a:ext cx="2144960"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Connecteur droit 35"/>
          <p:cNvCxnSpPr/>
          <p:nvPr/>
        </p:nvCxnSpPr>
        <p:spPr>
          <a:xfrm>
            <a:off x="7099162" y="2141062"/>
            <a:ext cx="1" cy="4528298"/>
          </a:xfrm>
          <a:prstGeom prst="line">
            <a:avLst/>
          </a:prstGeom>
        </p:spPr>
        <p:style>
          <a:lnRef idx="1">
            <a:schemeClr val="accent1"/>
          </a:lnRef>
          <a:fillRef idx="0">
            <a:schemeClr val="accent1"/>
          </a:fillRef>
          <a:effectRef idx="0">
            <a:schemeClr val="accent1"/>
          </a:effectRef>
          <a:fontRef idx="minor">
            <a:schemeClr val="tx1"/>
          </a:fontRef>
        </p:style>
      </p:cxnSp>
      <p:sp>
        <p:nvSpPr>
          <p:cNvPr id="38" name="ZoneTexte 37"/>
          <p:cNvSpPr txBox="1"/>
          <p:nvPr/>
        </p:nvSpPr>
        <p:spPr>
          <a:xfrm>
            <a:off x="6379082" y="1763524"/>
            <a:ext cx="1361270" cy="369332"/>
          </a:xfrm>
          <a:prstGeom prst="rect">
            <a:avLst/>
          </a:prstGeom>
          <a:noFill/>
        </p:spPr>
        <p:txBody>
          <a:bodyPr wrap="none" rtlCol="0">
            <a:spAutoFit/>
          </a:bodyPr>
          <a:lstStyle/>
          <a:p>
            <a:pPr algn="ctr"/>
            <a:r>
              <a:rPr lang="fr-FR" dirty="0" smtClean="0"/>
              <a:t>AAA Server</a:t>
            </a:r>
            <a:endParaRPr lang="fr-FR" dirty="0"/>
          </a:p>
        </p:txBody>
      </p:sp>
      <p:cxnSp>
        <p:nvCxnSpPr>
          <p:cNvPr id="41" name="Connecteur droit avec flèche 40"/>
          <p:cNvCxnSpPr/>
          <p:nvPr/>
        </p:nvCxnSpPr>
        <p:spPr>
          <a:xfrm>
            <a:off x="5292080" y="3058234"/>
            <a:ext cx="1807083"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ZoneTexte 41"/>
          <p:cNvSpPr txBox="1"/>
          <p:nvPr/>
        </p:nvSpPr>
        <p:spPr>
          <a:xfrm>
            <a:off x="5578617" y="2791107"/>
            <a:ext cx="1558440" cy="246221"/>
          </a:xfrm>
          <a:prstGeom prst="rect">
            <a:avLst/>
          </a:prstGeom>
          <a:noFill/>
        </p:spPr>
        <p:txBody>
          <a:bodyPr wrap="none" rtlCol="0">
            <a:spAutoFit/>
          </a:bodyPr>
          <a:lstStyle/>
          <a:p>
            <a:r>
              <a:rPr lang="en-GB" sz="1000" i="1" dirty="0"/>
              <a:t>DER (</a:t>
            </a:r>
            <a:r>
              <a:rPr lang="en-GB" sz="1000" i="1" dirty="0" smtClean="0"/>
              <a:t>EAP-RSP/Identity</a:t>
            </a:r>
            <a:r>
              <a:rPr lang="en-GB" sz="1000" i="1" dirty="0"/>
              <a:t>)</a:t>
            </a:r>
            <a:endParaRPr lang="fr-FR" sz="1000" i="1" dirty="0"/>
          </a:p>
        </p:txBody>
      </p:sp>
      <p:sp>
        <p:nvSpPr>
          <p:cNvPr id="46" name="Rectangle 45"/>
          <p:cNvSpPr/>
          <p:nvPr/>
        </p:nvSpPr>
        <p:spPr>
          <a:xfrm>
            <a:off x="5338340" y="3316068"/>
            <a:ext cx="2085827" cy="246221"/>
          </a:xfrm>
          <a:prstGeom prst="rect">
            <a:avLst/>
          </a:prstGeom>
        </p:spPr>
        <p:txBody>
          <a:bodyPr wrap="none">
            <a:spAutoFit/>
          </a:bodyPr>
          <a:lstStyle/>
          <a:p>
            <a:r>
              <a:rPr lang="en-GB" sz="1000" i="1" dirty="0"/>
              <a:t>DEA (</a:t>
            </a:r>
            <a:r>
              <a:rPr lang="en-GB" sz="1000" i="1" dirty="0" smtClean="0"/>
              <a:t>EAP-REQ/AKA</a:t>
            </a:r>
            <a:r>
              <a:rPr lang="en-GB" sz="1000" i="1" dirty="0"/>
              <a:t>’-</a:t>
            </a:r>
            <a:r>
              <a:rPr lang="en-GB" sz="1000" i="1" dirty="0" smtClean="0"/>
              <a:t>Challenge)</a:t>
            </a:r>
            <a:endParaRPr lang="fr-FR" sz="1000" i="1" dirty="0"/>
          </a:p>
        </p:txBody>
      </p:sp>
      <p:sp>
        <p:nvSpPr>
          <p:cNvPr id="49" name="Rectangle 48"/>
          <p:cNvSpPr/>
          <p:nvPr/>
        </p:nvSpPr>
        <p:spPr>
          <a:xfrm>
            <a:off x="5299695" y="4426386"/>
            <a:ext cx="2116285" cy="246221"/>
          </a:xfrm>
          <a:prstGeom prst="rect">
            <a:avLst/>
          </a:prstGeom>
        </p:spPr>
        <p:txBody>
          <a:bodyPr wrap="none">
            <a:spAutoFit/>
          </a:bodyPr>
          <a:lstStyle/>
          <a:p>
            <a:r>
              <a:rPr lang="en-GB" sz="1000" i="1" dirty="0"/>
              <a:t>DER (</a:t>
            </a:r>
            <a:r>
              <a:rPr lang="en-GB" sz="1000" i="1" dirty="0" smtClean="0"/>
              <a:t>EAP-RSP/AKA</a:t>
            </a:r>
            <a:r>
              <a:rPr lang="en-GB" sz="1000" i="1" dirty="0"/>
              <a:t>’-Challenge)</a:t>
            </a:r>
            <a:endParaRPr lang="fr-FR" sz="1000" i="1" dirty="0"/>
          </a:p>
        </p:txBody>
      </p:sp>
      <p:sp>
        <p:nvSpPr>
          <p:cNvPr id="50" name="Rectangle 49"/>
          <p:cNvSpPr/>
          <p:nvPr/>
        </p:nvSpPr>
        <p:spPr>
          <a:xfrm>
            <a:off x="5551959" y="5517232"/>
            <a:ext cx="1420828" cy="246221"/>
          </a:xfrm>
          <a:prstGeom prst="rect">
            <a:avLst/>
          </a:prstGeom>
        </p:spPr>
        <p:txBody>
          <a:bodyPr wrap="square">
            <a:spAutoFit/>
          </a:bodyPr>
          <a:lstStyle/>
          <a:p>
            <a:r>
              <a:rPr lang="en-GB" sz="1000" i="1" dirty="0"/>
              <a:t>DEA (</a:t>
            </a:r>
            <a:r>
              <a:rPr lang="en-GB" sz="1000" i="1" dirty="0" smtClean="0"/>
              <a:t>EAP-Success)</a:t>
            </a:r>
            <a:endParaRPr lang="fr-FR" sz="1000" i="1" dirty="0"/>
          </a:p>
        </p:txBody>
      </p:sp>
      <p:cxnSp>
        <p:nvCxnSpPr>
          <p:cNvPr id="51" name="Connecteur droit 50"/>
          <p:cNvCxnSpPr/>
          <p:nvPr/>
        </p:nvCxnSpPr>
        <p:spPr>
          <a:xfrm flipH="1">
            <a:off x="5292079" y="5774179"/>
            <a:ext cx="1807084"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Connecteur droit 54"/>
          <p:cNvCxnSpPr/>
          <p:nvPr/>
        </p:nvCxnSpPr>
        <p:spPr>
          <a:xfrm>
            <a:off x="5299696" y="4694947"/>
            <a:ext cx="1799466"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7" name="Connecteur droit 56"/>
          <p:cNvCxnSpPr/>
          <p:nvPr/>
        </p:nvCxnSpPr>
        <p:spPr>
          <a:xfrm flipH="1">
            <a:off x="5299696" y="3562290"/>
            <a:ext cx="1799466"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3"/>
          <p:cNvSpPr>
            <a:spLocks noChangeArrowheads="1"/>
          </p:cNvSpPr>
          <p:nvPr/>
        </p:nvSpPr>
        <p:spPr bwMode="auto">
          <a:xfrm>
            <a:off x="5338340" y="5777919"/>
            <a:ext cx="173311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1000" b="0" i="0" u="none" strike="noStrike" cap="none" normalizeH="0" baseline="0" dirty="0" smtClean="0">
                <a:ln>
                  <a:noFill/>
                </a:ln>
                <a:solidFill>
                  <a:schemeClr val="tx1"/>
                </a:solidFill>
                <a:effectLst/>
                <a:latin typeface="Arial Unicode MS" pitchFamily="34" charset="-128"/>
                <a:cs typeface="Arial" pitchFamily="34" charset="0"/>
              </a:rPr>
              <a:t>[EAP-Master-Session-Key]</a:t>
            </a:r>
            <a:r>
              <a:rPr kumimoji="0" lang="fr-FR" altLang="fr-FR" sz="600" b="0" i="0" u="none" strike="noStrike" cap="none" normalizeH="0" baseline="0" dirty="0" smtClean="0">
                <a:ln>
                  <a:noFill/>
                </a:ln>
                <a:solidFill>
                  <a:schemeClr val="tx1"/>
                </a:solidFill>
                <a:effectLst/>
                <a:latin typeface="Arial" pitchFamily="34" charset="0"/>
                <a:cs typeface="Arial" pitchFamily="34" charset="0"/>
              </a:rPr>
              <a:t> </a:t>
            </a:r>
            <a:endParaRPr kumimoji="0" lang="fr-FR" alt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5" name="Rectangle 3"/>
          <p:cNvSpPr>
            <a:spLocks noChangeArrowheads="1"/>
          </p:cNvSpPr>
          <p:nvPr/>
        </p:nvSpPr>
        <p:spPr bwMode="auto">
          <a:xfrm>
            <a:off x="3271855" y="5846187"/>
            <a:ext cx="173311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1000" b="0" i="0" u="none" strike="noStrike" cap="none" normalizeH="0" baseline="0" dirty="0" smtClean="0">
                <a:ln>
                  <a:noFill/>
                </a:ln>
                <a:solidFill>
                  <a:schemeClr val="tx1"/>
                </a:solidFill>
                <a:effectLst/>
                <a:latin typeface="Arial Unicode MS" pitchFamily="34" charset="-128"/>
                <a:cs typeface="Arial" pitchFamily="34" charset="0"/>
              </a:rPr>
              <a:t>[EAP-Master-Session-Key]</a:t>
            </a:r>
            <a:r>
              <a:rPr kumimoji="0" lang="fr-FR" altLang="fr-FR" sz="600" b="0" i="0" u="none" strike="noStrike" cap="none" normalizeH="0" baseline="0" dirty="0" smtClean="0">
                <a:ln>
                  <a:noFill/>
                </a:ln>
                <a:solidFill>
                  <a:schemeClr val="tx1"/>
                </a:solidFill>
                <a:effectLst/>
                <a:latin typeface="Arial" pitchFamily="34" charset="0"/>
                <a:cs typeface="Arial" pitchFamily="34" charset="0"/>
              </a:rPr>
              <a:t> </a:t>
            </a:r>
            <a:endParaRPr kumimoji="0" lang="fr-FR" altLang="fr-FR"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60" name="Connecteur droit 59"/>
          <p:cNvCxnSpPr/>
          <p:nvPr/>
        </p:nvCxnSpPr>
        <p:spPr>
          <a:xfrm>
            <a:off x="8676456" y="2126233"/>
            <a:ext cx="0" cy="4543127"/>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
          <p:cNvSpPr>
            <a:spLocks noChangeArrowheads="1"/>
          </p:cNvSpPr>
          <p:nvPr/>
        </p:nvSpPr>
        <p:spPr bwMode="auto">
          <a:xfrm>
            <a:off x="5550922" y="4694947"/>
            <a:ext cx="128939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fr-FR" altLang="fr-FR" sz="1000" dirty="0" smtClean="0">
                <a:solidFill>
                  <a:srgbClr val="FF0000"/>
                </a:solidFill>
                <a:latin typeface="Arial Unicode MS" pitchFamily="34" charset="-128"/>
                <a:cs typeface="Arial" pitchFamily="34" charset="0"/>
              </a:rPr>
              <a:t>[ERP-</a:t>
            </a:r>
            <a:r>
              <a:rPr lang="fr-FR" altLang="fr-FR" sz="1000" dirty="0" err="1" smtClean="0">
                <a:solidFill>
                  <a:srgbClr val="FF0000"/>
                </a:solidFill>
                <a:latin typeface="Arial Unicode MS" pitchFamily="34" charset="-128"/>
                <a:cs typeface="Arial" pitchFamily="34" charset="0"/>
              </a:rPr>
              <a:t>Realm</a:t>
            </a:r>
            <a:r>
              <a:rPr lang="fr-FR" altLang="fr-FR" sz="1000" dirty="0" smtClean="0">
                <a:solidFill>
                  <a:srgbClr val="FF0000"/>
                </a:solidFill>
                <a:latin typeface="Arial Unicode MS" pitchFamily="34" charset="-128"/>
                <a:cs typeface="Arial" pitchFamily="34" charset="0"/>
              </a:rPr>
              <a:t>]</a:t>
            </a:r>
            <a:endParaRPr lang="fr-FR" altLang="fr-FR" dirty="0">
              <a:solidFill>
                <a:srgbClr val="FF0000"/>
              </a:solidFill>
              <a:latin typeface="Arial" pitchFamily="34" charset="0"/>
              <a:cs typeface="Arial" pitchFamily="34" charset="0"/>
            </a:endParaRPr>
          </a:p>
        </p:txBody>
      </p:sp>
      <p:sp>
        <p:nvSpPr>
          <p:cNvPr id="67" name="Rectangle 1"/>
          <p:cNvSpPr>
            <a:spLocks noChangeArrowheads="1"/>
          </p:cNvSpPr>
          <p:nvPr/>
        </p:nvSpPr>
        <p:spPr bwMode="auto">
          <a:xfrm>
            <a:off x="5807704" y="5969297"/>
            <a:ext cx="103261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fr-FR" altLang="fr-FR" sz="1000" dirty="0" smtClean="0">
                <a:solidFill>
                  <a:srgbClr val="FF0000"/>
                </a:solidFill>
                <a:latin typeface="Arial Unicode MS" pitchFamily="34" charset="-128"/>
                <a:cs typeface="Arial" pitchFamily="34" charset="0"/>
              </a:rPr>
              <a:t>[Key: </a:t>
            </a:r>
            <a:r>
              <a:rPr lang="fr-FR" sz="1000" dirty="0" err="1" smtClean="0">
                <a:solidFill>
                  <a:srgbClr val="FF0000"/>
                </a:solidFill>
              </a:rPr>
              <a:t>rRK</a:t>
            </a:r>
            <a:r>
              <a:rPr lang="fr-FR" altLang="fr-FR" sz="1000" dirty="0" smtClean="0">
                <a:solidFill>
                  <a:srgbClr val="FF0000"/>
                </a:solidFill>
                <a:latin typeface="Arial Unicode MS" pitchFamily="34" charset="-128"/>
                <a:cs typeface="Arial" pitchFamily="34" charset="0"/>
              </a:rPr>
              <a:t>]</a:t>
            </a:r>
            <a:endParaRPr lang="fr-FR" altLang="fr-FR" dirty="0">
              <a:solidFill>
                <a:srgbClr val="FF0000"/>
              </a:solidFill>
              <a:latin typeface="Arial" pitchFamily="34" charset="0"/>
              <a:cs typeface="Arial" pitchFamily="34" charset="0"/>
            </a:endParaRPr>
          </a:p>
        </p:txBody>
      </p:sp>
      <p:sp>
        <p:nvSpPr>
          <p:cNvPr id="2" name="Titre 1"/>
          <p:cNvSpPr>
            <a:spLocks noGrp="1"/>
          </p:cNvSpPr>
          <p:nvPr>
            <p:ph type="title"/>
          </p:nvPr>
        </p:nvSpPr>
        <p:spPr/>
        <p:txBody>
          <a:bodyPr/>
          <a:lstStyle/>
          <a:p>
            <a:r>
              <a:rPr lang="en-US" dirty="0"/>
              <a:t>ERP Bootstrapping during Full EAP </a:t>
            </a:r>
            <a:r>
              <a:rPr lang="en-US" dirty="0" smtClean="0"/>
              <a:t>Authentication: </a:t>
            </a:r>
            <a:r>
              <a:rPr lang="fr-FR" dirty="0" smtClean="0"/>
              <a:t>ER </a:t>
            </a:r>
            <a:r>
              <a:rPr lang="fr-FR" dirty="0"/>
              <a:t>server in </a:t>
            </a:r>
            <a:r>
              <a:rPr lang="fr-FR" dirty="0" smtClean="0"/>
              <a:t>AN (</a:t>
            </a:r>
            <a:r>
              <a:rPr lang="fr-FR" dirty="0" err="1" smtClean="0"/>
              <a:t>Roaming</a:t>
            </a:r>
            <a:r>
              <a:rPr lang="fr-FR" dirty="0" smtClean="0"/>
              <a:t>)</a:t>
            </a:r>
            <a:r>
              <a:rPr lang="fr-FR" dirty="0"/>
              <a:t/>
            </a:r>
            <a:br>
              <a:rPr lang="fr-FR" dirty="0"/>
            </a:br>
            <a:endParaRPr lang="fr-FR" dirty="0"/>
          </a:p>
        </p:txBody>
      </p:sp>
      <p:sp>
        <p:nvSpPr>
          <p:cNvPr id="3" name="ZoneTexte 2"/>
          <p:cNvSpPr txBox="1"/>
          <p:nvPr/>
        </p:nvSpPr>
        <p:spPr>
          <a:xfrm>
            <a:off x="6516216" y="5013176"/>
            <a:ext cx="1127605" cy="430887"/>
          </a:xfrm>
          <a:prstGeom prst="rect">
            <a:avLst/>
          </a:prstGeom>
          <a:solidFill>
            <a:schemeClr val="bg1"/>
          </a:solidFill>
          <a:ln>
            <a:solidFill>
              <a:schemeClr val="tx1"/>
            </a:solidFill>
          </a:ln>
        </p:spPr>
        <p:txBody>
          <a:bodyPr wrap="square" rtlCol="0">
            <a:spAutoFit/>
          </a:bodyPr>
          <a:lstStyle/>
          <a:p>
            <a:r>
              <a:rPr lang="fr-FR" sz="1100" dirty="0" err="1" smtClean="0">
                <a:solidFill>
                  <a:srgbClr val="FF0000"/>
                </a:solidFill>
              </a:rPr>
              <a:t>Re-auth</a:t>
            </a:r>
            <a:endParaRPr lang="fr-FR" sz="1100" dirty="0" smtClean="0">
              <a:solidFill>
                <a:srgbClr val="FF0000"/>
              </a:solidFill>
            </a:endParaRPr>
          </a:p>
          <a:p>
            <a:r>
              <a:rPr lang="fr-FR" sz="1100" dirty="0" smtClean="0">
                <a:solidFill>
                  <a:srgbClr val="FF0000"/>
                </a:solidFill>
              </a:rPr>
              <a:t>Key </a:t>
            </a:r>
            <a:r>
              <a:rPr lang="fr-FR" sz="1100" dirty="0" err="1">
                <a:solidFill>
                  <a:srgbClr val="FF0000"/>
                </a:solidFill>
              </a:rPr>
              <a:t>Derivation</a:t>
            </a:r>
            <a:endParaRPr lang="fr-FR" sz="1100" dirty="0">
              <a:solidFill>
                <a:srgbClr val="FF0000"/>
              </a:solidFill>
            </a:endParaRPr>
          </a:p>
        </p:txBody>
      </p:sp>
      <p:sp>
        <p:nvSpPr>
          <p:cNvPr id="66" name="Rectangle 1"/>
          <p:cNvSpPr>
            <a:spLocks noChangeArrowheads="1"/>
          </p:cNvSpPr>
          <p:nvPr/>
        </p:nvSpPr>
        <p:spPr bwMode="auto">
          <a:xfrm>
            <a:off x="3581051" y="4672607"/>
            <a:ext cx="128939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fr-FR" altLang="fr-FR" sz="1000" dirty="0" smtClean="0">
                <a:solidFill>
                  <a:srgbClr val="FF0000"/>
                </a:solidFill>
                <a:latin typeface="Arial Unicode MS" pitchFamily="34" charset="-128"/>
                <a:cs typeface="Arial" pitchFamily="34" charset="0"/>
              </a:rPr>
              <a:t>[ERP-</a:t>
            </a:r>
            <a:r>
              <a:rPr lang="fr-FR" altLang="fr-FR" sz="1000" dirty="0" err="1" smtClean="0">
                <a:solidFill>
                  <a:srgbClr val="FF0000"/>
                </a:solidFill>
                <a:latin typeface="Arial Unicode MS" pitchFamily="34" charset="-128"/>
                <a:cs typeface="Arial" pitchFamily="34" charset="0"/>
              </a:rPr>
              <a:t>Realm</a:t>
            </a:r>
            <a:r>
              <a:rPr lang="fr-FR" altLang="fr-FR" sz="1000" dirty="0" smtClean="0">
                <a:solidFill>
                  <a:srgbClr val="FF0000"/>
                </a:solidFill>
                <a:latin typeface="Arial Unicode MS" pitchFamily="34" charset="-128"/>
                <a:cs typeface="Arial" pitchFamily="34" charset="0"/>
              </a:rPr>
              <a:t>]</a:t>
            </a:r>
            <a:endParaRPr lang="fr-FR" altLang="fr-FR" dirty="0">
              <a:solidFill>
                <a:srgbClr val="FF0000"/>
              </a:solidFill>
              <a:latin typeface="Arial" pitchFamily="34" charset="0"/>
              <a:cs typeface="Arial" pitchFamily="34" charset="0"/>
            </a:endParaRPr>
          </a:p>
        </p:txBody>
      </p:sp>
      <p:sp>
        <p:nvSpPr>
          <p:cNvPr id="70" name="Rectangle 1"/>
          <p:cNvSpPr>
            <a:spLocks noChangeArrowheads="1"/>
          </p:cNvSpPr>
          <p:nvPr/>
        </p:nvSpPr>
        <p:spPr bwMode="auto">
          <a:xfrm>
            <a:off x="3878258" y="6059525"/>
            <a:ext cx="76575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fr-FR" altLang="fr-FR" sz="1000" dirty="0" smtClean="0">
                <a:solidFill>
                  <a:srgbClr val="FF0000"/>
                </a:solidFill>
                <a:latin typeface="Arial Unicode MS" pitchFamily="34" charset="-128"/>
                <a:cs typeface="Arial" pitchFamily="34" charset="0"/>
              </a:rPr>
              <a:t>[</a:t>
            </a:r>
            <a:r>
              <a:rPr lang="fr-FR" altLang="fr-FR" sz="1000" dirty="0" err="1" smtClean="0">
                <a:solidFill>
                  <a:srgbClr val="FF0000"/>
                </a:solidFill>
                <a:latin typeface="Arial Unicode MS" pitchFamily="34" charset="-128"/>
                <a:cs typeface="Arial" pitchFamily="34" charset="0"/>
              </a:rPr>
              <a:t>Key:</a:t>
            </a:r>
            <a:r>
              <a:rPr lang="fr-FR" sz="1000" dirty="0" err="1" smtClean="0">
                <a:solidFill>
                  <a:srgbClr val="FF0000"/>
                </a:solidFill>
              </a:rPr>
              <a:t>rRK</a:t>
            </a:r>
            <a:r>
              <a:rPr lang="fr-FR" altLang="fr-FR" sz="1000" dirty="0" smtClean="0">
                <a:solidFill>
                  <a:srgbClr val="FF0000"/>
                </a:solidFill>
                <a:latin typeface="Arial Unicode MS" pitchFamily="34" charset="-128"/>
                <a:cs typeface="Arial" pitchFamily="34" charset="0"/>
              </a:rPr>
              <a:t>]</a:t>
            </a:r>
            <a:endParaRPr lang="fr-FR" altLang="fr-FR" dirty="0">
              <a:solidFill>
                <a:srgbClr val="FF0000"/>
              </a:solidFill>
              <a:latin typeface="Arial" pitchFamily="34" charset="0"/>
              <a:cs typeface="Arial" pitchFamily="34" charset="0"/>
            </a:endParaRPr>
          </a:p>
        </p:txBody>
      </p:sp>
      <p:cxnSp>
        <p:nvCxnSpPr>
          <p:cNvPr id="71" name="Connecteur droit 70"/>
          <p:cNvCxnSpPr/>
          <p:nvPr/>
        </p:nvCxnSpPr>
        <p:spPr>
          <a:xfrm flipH="1">
            <a:off x="3114402" y="2141062"/>
            <a:ext cx="4094" cy="4528298"/>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Connecteur droit avec flèche 72"/>
          <p:cNvCxnSpPr/>
          <p:nvPr/>
        </p:nvCxnSpPr>
        <p:spPr>
          <a:xfrm>
            <a:off x="2365216" y="2996952"/>
            <a:ext cx="75328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4" name="Connecteur droit 73"/>
          <p:cNvCxnSpPr/>
          <p:nvPr/>
        </p:nvCxnSpPr>
        <p:spPr>
          <a:xfrm flipH="1">
            <a:off x="2373403" y="3717031"/>
            <a:ext cx="740999" cy="1"/>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Connecteur droit 74"/>
          <p:cNvCxnSpPr/>
          <p:nvPr/>
        </p:nvCxnSpPr>
        <p:spPr>
          <a:xfrm flipH="1">
            <a:off x="2369310" y="5849362"/>
            <a:ext cx="762530" cy="1"/>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6" name="Connecteur droit 75"/>
          <p:cNvCxnSpPr/>
          <p:nvPr/>
        </p:nvCxnSpPr>
        <p:spPr>
          <a:xfrm>
            <a:off x="2369309" y="4611325"/>
            <a:ext cx="762531" cy="0"/>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14481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a:stCxn id="10" idx="2"/>
          </p:cNvCxnSpPr>
          <p:nvPr/>
        </p:nvCxnSpPr>
        <p:spPr>
          <a:xfrm>
            <a:off x="986880" y="2141062"/>
            <a:ext cx="0" cy="4528298"/>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3131840" y="2141062"/>
            <a:ext cx="8186" cy="452829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cteur droit 8"/>
          <p:cNvCxnSpPr/>
          <p:nvPr/>
        </p:nvCxnSpPr>
        <p:spPr>
          <a:xfrm flipH="1">
            <a:off x="5287987" y="2141062"/>
            <a:ext cx="4094" cy="4528298"/>
          </a:xfrm>
          <a:prstGeom prst="line">
            <a:avLst/>
          </a:prstGeom>
        </p:spPr>
        <p:style>
          <a:lnRef idx="1">
            <a:schemeClr val="accent1"/>
          </a:lnRef>
          <a:fillRef idx="0">
            <a:schemeClr val="accent1"/>
          </a:fillRef>
          <a:effectRef idx="0">
            <a:schemeClr val="accent1"/>
          </a:effectRef>
          <a:fontRef idx="minor">
            <a:schemeClr val="tx1"/>
          </a:fontRef>
        </p:style>
      </p:cxnSp>
      <p:sp>
        <p:nvSpPr>
          <p:cNvPr id="10" name="ZoneTexte 9"/>
          <p:cNvSpPr txBox="1"/>
          <p:nvPr/>
        </p:nvSpPr>
        <p:spPr>
          <a:xfrm>
            <a:off x="658104" y="1771730"/>
            <a:ext cx="657552" cy="369332"/>
          </a:xfrm>
          <a:prstGeom prst="rect">
            <a:avLst/>
          </a:prstGeom>
          <a:noFill/>
        </p:spPr>
        <p:txBody>
          <a:bodyPr wrap="none" rtlCol="0">
            <a:spAutoFit/>
          </a:bodyPr>
          <a:lstStyle/>
          <a:p>
            <a:r>
              <a:rPr lang="fr-FR" dirty="0" smtClean="0"/>
              <a:t>Peer</a:t>
            </a:r>
            <a:endParaRPr lang="fr-FR" dirty="0"/>
          </a:p>
        </p:txBody>
      </p:sp>
      <p:sp>
        <p:nvSpPr>
          <p:cNvPr id="11" name="ZoneTexte 10"/>
          <p:cNvSpPr txBox="1"/>
          <p:nvPr/>
        </p:nvSpPr>
        <p:spPr>
          <a:xfrm>
            <a:off x="2918652" y="1765153"/>
            <a:ext cx="500458" cy="369332"/>
          </a:xfrm>
          <a:prstGeom prst="rect">
            <a:avLst/>
          </a:prstGeom>
          <a:noFill/>
        </p:spPr>
        <p:txBody>
          <a:bodyPr wrap="none" rtlCol="0">
            <a:spAutoFit/>
          </a:bodyPr>
          <a:lstStyle/>
          <a:p>
            <a:pPr algn="ctr"/>
            <a:r>
              <a:rPr lang="fr-FR" dirty="0" smtClean="0"/>
              <a:t>AN</a:t>
            </a:r>
            <a:endParaRPr lang="fr-FR" dirty="0"/>
          </a:p>
        </p:txBody>
      </p:sp>
      <p:sp>
        <p:nvSpPr>
          <p:cNvPr id="12" name="ZoneTexte 11"/>
          <p:cNvSpPr txBox="1"/>
          <p:nvPr/>
        </p:nvSpPr>
        <p:spPr>
          <a:xfrm>
            <a:off x="4609351" y="1484784"/>
            <a:ext cx="1286570" cy="646331"/>
          </a:xfrm>
          <a:prstGeom prst="rect">
            <a:avLst/>
          </a:prstGeom>
          <a:noFill/>
        </p:spPr>
        <p:txBody>
          <a:bodyPr wrap="none" rtlCol="0">
            <a:spAutoFit/>
          </a:bodyPr>
          <a:lstStyle/>
          <a:p>
            <a:pPr algn="ctr"/>
            <a:r>
              <a:rPr lang="fr-FR" dirty="0" smtClean="0"/>
              <a:t>AAA Proxy</a:t>
            </a:r>
          </a:p>
          <a:p>
            <a:pPr algn="ctr"/>
            <a:r>
              <a:rPr lang="fr-FR" dirty="0" smtClean="0"/>
              <a:t>ER server</a:t>
            </a:r>
            <a:endParaRPr lang="fr-FR" dirty="0"/>
          </a:p>
        </p:txBody>
      </p:sp>
      <p:cxnSp>
        <p:nvCxnSpPr>
          <p:cNvPr id="14" name="Connecteur droit avec flèche 13"/>
          <p:cNvCxnSpPr/>
          <p:nvPr/>
        </p:nvCxnSpPr>
        <p:spPr>
          <a:xfrm flipH="1">
            <a:off x="986880" y="2420888"/>
            <a:ext cx="2144960" cy="0"/>
          </a:xfrm>
          <a:prstGeom prst="straightConnector1">
            <a:avLst/>
          </a:prstGeom>
          <a:ln>
            <a:solidFill>
              <a:schemeClr val="tx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a:off x="986880" y="2852936"/>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p:nvPr/>
        </p:nvCxnSpPr>
        <p:spPr>
          <a:xfrm>
            <a:off x="3140026" y="2996952"/>
            <a:ext cx="2152053"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p:nvPr/>
        </p:nvCxnSpPr>
        <p:spPr>
          <a:xfrm flipH="1">
            <a:off x="959619" y="3789040"/>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ZoneTexte 32"/>
          <p:cNvSpPr txBox="1"/>
          <p:nvPr/>
        </p:nvSpPr>
        <p:spPr>
          <a:xfrm>
            <a:off x="1323668" y="2174667"/>
            <a:ext cx="1685077" cy="246221"/>
          </a:xfrm>
          <a:prstGeom prst="rect">
            <a:avLst/>
          </a:prstGeom>
          <a:noFill/>
        </p:spPr>
        <p:txBody>
          <a:bodyPr wrap="none" rtlCol="0">
            <a:spAutoFit/>
          </a:bodyPr>
          <a:lstStyle/>
          <a:p>
            <a:r>
              <a:rPr lang="fr-FR" sz="1000" i="1" dirty="0" smtClean="0"/>
              <a:t>EAP-</a:t>
            </a:r>
            <a:r>
              <a:rPr lang="fr-FR" sz="1000" i="1" dirty="0" err="1" smtClean="0"/>
              <a:t>Initiate</a:t>
            </a:r>
            <a:r>
              <a:rPr lang="fr-FR" sz="1000" i="1" dirty="0" smtClean="0"/>
              <a:t>/</a:t>
            </a:r>
            <a:r>
              <a:rPr lang="fr-FR" sz="1000" dirty="0" err="1"/>
              <a:t>Re</a:t>
            </a:r>
            <a:r>
              <a:rPr lang="fr-FR" sz="1000" dirty="0"/>
              <a:t>-</a:t>
            </a:r>
            <a:r>
              <a:rPr lang="fr-FR" sz="1000" dirty="0" err="1"/>
              <a:t>auth</a:t>
            </a:r>
            <a:r>
              <a:rPr lang="fr-FR" sz="1000" dirty="0"/>
              <a:t>-Start</a:t>
            </a:r>
            <a:endParaRPr lang="fr-FR" sz="1000" i="1" dirty="0"/>
          </a:p>
        </p:txBody>
      </p:sp>
      <p:sp>
        <p:nvSpPr>
          <p:cNvPr id="34" name="ZoneTexte 33"/>
          <p:cNvSpPr txBox="1"/>
          <p:nvPr/>
        </p:nvSpPr>
        <p:spPr>
          <a:xfrm>
            <a:off x="1315656" y="2606715"/>
            <a:ext cx="1358064" cy="246221"/>
          </a:xfrm>
          <a:prstGeom prst="rect">
            <a:avLst/>
          </a:prstGeom>
          <a:noFill/>
        </p:spPr>
        <p:txBody>
          <a:bodyPr wrap="none" rtlCol="0">
            <a:spAutoFit/>
          </a:bodyPr>
          <a:lstStyle/>
          <a:p>
            <a:r>
              <a:rPr lang="fr-FR" sz="1000" i="1" dirty="0" smtClean="0"/>
              <a:t>EAP-</a:t>
            </a:r>
            <a:r>
              <a:rPr lang="fr-FR" sz="1000" i="1" dirty="0" err="1" smtClean="0"/>
              <a:t>Initiate</a:t>
            </a:r>
            <a:r>
              <a:rPr lang="fr-FR" sz="1000" i="1" dirty="0" smtClean="0"/>
              <a:t>/</a:t>
            </a:r>
            <a:r>
              <a:rPr lang="fr-FR" sz="1000" i="1" dirty="0" err="1" smtClean="0"/>
              <a:t>Re-auth</a:t>
            </a:r>
            <a:endParaRPr lang="fr-FR" sz="1000" i="1" dirty="0"/>
          </a:p>
        </p:txBody>
      </p:sp>
      <p:sp>
        <p:nvSpPr>
          <p:cNvPr id="35" name="ZoneTexte 34"/>
          <p:cNvSpPr txBox="1"/>
          <p:nvPr/>
        </p:nvSpPr>
        <p:spPr>
          <a:xfrm>
            <a:off x="3446530" y="2729825"/>
            <a:ext cx="1717137" cy="246221"/>
          </a:xfrm>
          <a:prstGeom prst="rect">
            <a:avLst/>
          </a:prstGeom>
          <a:noFill/>
        </p:spPr>
        <p:txBody>
          <a:bodyPr wrap="none" rtlCol="0">
            <a:spAutoFit/>
          </a:bodyPr>
          <a:lstStyle/>
          <a:p>
            <a:r>
              <a:rPr lang="en-GB" sz="1000" i="1" dirty="0"/>
              <a:t>DER </a:t>
            </a:r>
            <a:r>
              <a:rPr lang="en-GB" sz="1000" i="1" dirty="0" smtClean="0"/>
              <a:t>(</a:t>
            </a:r>
            <a:r>
              <a:rPr lang="fr-FR" sz="1000" i="1" dirty="0" smtClean="0"/>
              <a:t>EAP-</a:t>
            </a:r>
            <a:r>
              <a:rPr lang="fr-FR" sz="1000" i="1" dirty="0" err="1" smtClean="0"/>
              <a:t>Initiate</a:t>
            </a:r>
            <a:r>
              <a:rPr lang="fr-FR" sz="1000" i="1" dirty="0" smtClean="0"/>
              <a:t>/</a:t>
            </a:r>
            <a:r>
              <a:rPr lang="fr-FR" sz="1000" i="1" dirty="0" err="1" smtClean="0"/>
              <a:t>Re-auth</a:t>
            </a:r>
            <a:r>
              <a:rPr lang="en-GB" sz="1000" i="1" dirty="0" smtClean="0"/>
              <a:t>)</a:t>
            </a:r>
            <a:endParaRPr lang="fr-FR" sz="1000" i="1" dirty="0"/>
          </a:p>
        </p:txBody>
      </p:sp>
      <p:sp>
        <p:nvSpPr>
          <p:cNvPr id="43" name="Rectangle 42"/>
          <p:cNvSpPr/>
          <p:nvPr/>
        </p:nvSpPr>
        <p:spPr>
          <a:xfrm>
            <a:off x="3206253" y="3470810"/>
            <a:ext cx="1672253" cy="246221"/>
          </a:xfrm>
          <a:prstGeom prst="rect">
            <a:avLst/>
          </a:prstGeom>
        </p:spPr>
        <p:txBody>
          <a:bodyPr wrap="none">
            <a:spAutoFit/>
          </a:bodyPr>
          <a:lstStyle/>
          <a:p>
            <a:r>
              <a:rPr lang="en-GB" sz="1000" i="1" dirty="0"/>
              <a:t>DEA </a:t>
            </a:r>
            <a:r>
              <a:rPr lang="en-GB" sz="1000" i="1" dirty="0" smtClean="0"/>
              <a:t>(</a:t>
            </a:r>
            <a:r>
              <a:rPr lang="fr-FR" sz="1000" dirty="0"/>
              <a:t>EAP-Finish/</a:t>
            </a:r>
            <a:r>
              <a:rPr lang="fr-FR" sz="1000" dirty="0" err="1"/>
              <a:t>Re-auth</a:t>
            </a:r>
            <a:r>
              <a:rPr lang="en-GB" sz="1000" i="1" dirty="0" smtClean="0"/>
              <a:t>)</a:t>
            </a:r>
            <a:endParaRPr lang="fr-FR" sz="1000" i="1" dirty="0"/>
          </a:p>
        </p:txBody>
      </p:sp>
      <p:sp>
        <p:nvSpPr>
          <p:cNvPr id="44" name="Rectangle 43"/>
          <p:cNvSpPr/>
          <p:nvPr/>
        </p:nvSpPr>
        <p:spPr>
          <a:xfrm>
            <a:off x="1077449" y="3507740"/>
            <a:ext cx="1909299" cy="246221"/>
          </a:xfrm>
          <a:prstGeom prst="rect">
            <a:avLst/>
          </a:prstGeom>
        </p:spPr>
        <p:txBody>
          <a:bodyPr wrap="square">
            <a:spAutoFit/>
          </a:bodyPr>
          <a:lstStyle/>
          <a:p>
            <a:r>
              <a:rPr lang="fr-FR" sz="1000" dirty="0"/>
              <a:t>EAP-Finish/</a:t>
            </a:r>
            <a:r>
              <a:rPr lang="fr-FR" sz="1000" dirty="0" err="1"/>
              <a:t>Re-auth</a:t>
            </a:r>
            <a:endParaRPr lang="fr-FR" sz="1000" i="1" dirty="0"/>
          </a:p>
        </p:txBody>
      </p:sp>
      <p:cxnSp>
        <p:nvCxnSpPr>
          <p:cNvPr id="61" name="Connecteur droit 60"/>
          <p:cNvCxnSpPr/>
          <p:nvPr/>
        </p:nvCxnSpPr>
        <p:spPr>
          <a:xfrm flipH="1" flipV="1">
            <a:off x="3131840" y="3717031"/>
            <a:ext cx="2152053" cy="1"/>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p:txBody>
          <a:bodyPr/>
          <a:lstStyle/>
          <a:p>
            <a:r>
              <a:rPr lang="fr-FR" dirty="0" err="1"/>
              <a:t>Diameter</a:t>
            </a:r>
            <a:r>
              <a:rPr lang="fr-FR" dirty="0"/>
              <a:t> ERP </a:t>
            </a:r>
            <a:r>
              <a:rPr lang="fr-FR" dirty="0" err="1"/>
              <a:t>Re-authentication</a:t>
            </a:r>
            <a:r>
              <a:rPr lang="fr-FR" dirty="0"/>
              <a:t> Exchange</a:t>
            </a:r>
            <a:r>
              <a:rPr lang="en-US" dirty="0" smtClean="0"/>
              <a:t>: </a:t>
            </a:r>
            <a:r>
              <a:rPr lang="fr-FR" dirty="0" smtClean="0"/>
              <a:t>ER server in AAA proxy (</a:t>
            </a:r>
            <a:r>
              <a:rPr lang="fr-FR" dirty="0" err="1" smtClean="0"/>
              <a:t>Roaming</a:t>
            </a:r>
            <a:r>
              <a:rPr lang="fr-FR" smtClean="0"/>
              <a:t> case) </a:t>
            </a:r>
            <a:r>
              <a:rPr lang="fr-FR" dirty="0"/>
              <a:t/>
            </a:r>
            <a:br>
              <a:rPr lang="fr-FR" dirty="0"/>
            </a:br>
            <a:endParaRPr lang="fr-FR" dirty="0"/>
          </a:p>
        </p:txBody>
      </p:sp>
      <p:sp>
        <p:nvSpPr>
          <p:cNvPr id="66" name="Rectangle 1"/>
          <p:cNvSpPr>
            <a:spLocks noChangeArrowheads="1"/>
          </p:cNvSpPr>
          <p:nvPr/>
        </p:nvSpPr>
        <p:spPr bwMode="auto">
          <a:xfrm>
            <a:off x="3604466" y="3036877"/>
            <a:ext cx="175962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fr-FR" altLang="fr-FR" sz="1000" dirty="0" smtClean="0">
                <a:solidFill>
                  <a:srgbClr val="FF0000"/>
                </a:solidFill>
                <a:latin typeface="Arial Unicode MS" pitchFamily="34" charset="-128"/>
                <a:cs typeface="Arial" pitchFamily="34" charset="0"/>
              </a:rPr>
              <a:t>[user-</a:t>
            </a:r>
            <a:r>
              <a:rPr lang="fr-FR" altLang="fr-FR" sz="1000" dirty="0" err="1" smtClean="0">
                <a:solidFill>
                  <a:srgbClr val="FF0000"/>
                </a:solidFill>
                <a:latin typeface="Arial Unicode MS" pitchFamily="34" charset="-128"/>
                <a:cs typeface="Arial" pitchFamily="34" charset="0"/>
              </a:rPr>
              <a:t>name</a:t>
            </a:r>
            <a:r>
              <a:rPr lang="fr-FR" altLang="fr-FR" sz="1000" dirty="0" smtClean="0">
                <a:solidFill>
                  <a:srgbClr val="FF0000"/>
                </a:solidFill>
                <a:latin typeface="Arial Unicode MS" pitchFamily="34" charset="-128"/>
                <a:cs typeface="Arial" pitchFamily="34" charset="0"/>
              </a:rPr>
              <a:t>: </a:t>
            </a:r>
            <a:r>
              <a:rPr lang="fr-FR" altLang="fr-FR" sz="1000" dirty="0" err="1" smtClean="0">
                <a:solidFill>
                  <a:srgbClr val="FF0000"/>
                </a:solidFill>
                <a:latin typeface="Arial Unicode MS" pitchFamily="34" charset="-128"/>
                <a:cs typeface="Arial" pitchFamily="34" charset="0"/>
              </a:rPr>
              <a:t>keyName</a:t>
            </a:r>
            <a:r>
              <a:rPr lang="fr-FR" altLang="fr-FR" sz="1000" dirty="0" smtClean="0">
                <a:solidFill>
                  <a:srgbClr val="FF0000"/>
                </a:solidFill>
                <a:latin typeface="Arial Unicode MS" pitchFamily="34" charset="-128"/>
                <a:cs typeface="Arial" pitchFamily="34" charset="0"/>
              </a:rPr>
              <a:t>-NAI]</a:t>
            </a:r>
            <a:endParaRPr lang="fr-FR" altLang="fr-FR" dirty="0">
              <a:solidFill>
                <a:srgbClr val="FF0000"/>
              </a:solidFill>
              <a:latin typeface="Arial" pitchFamily="34" charset="0"/>
              <a:cs typeface="Arial" pitchFamily="34" charset="0"/>
            </a:endParaRPr>
          </a:p>
        </p:txBody>
      </p:sp>
      <p:sp>
        <p:nvSpPr>
          <p:cNvPr id="70" name="Rectangle 1"/>
          <p:cNvSpPr>
            <a:spLocks noChangeArrowheads="1"/>
          </p:cNvSpPr>
          <p:nvPr/>
        </p:nvSpPr>
        <p:spPr bwMode="auto">
          <a:xfrm>
            <a:off x="3886383" y="3717031"/>
            <a:ext cx="90164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fr-FR" altLang="fr-FR" sz="1000" dirty="0" smtClean="0">
                <a:solidFill>
                  <a:srgbClr val="FF0000"/>
                </a:solidFill>
                <a:latin typeface="Arial Unicode MS" pitchFamily="34" charset="-128"/>
                <a:cs typeface="Arial" pitchFamily="34" charset="0"/>
              </a:rPr>
              <a:t>[Key: </a:t>
            </a:r>
            <a:r>
              <a:rPr lang="fr-FR" sz="1000" dirty="0" err="1" smtClean="0">
                <a:solidFill>
                  <a:srgbClr val="FF0000"/>
                </a:solidFill>
              </a:rPr>
              <a:t>rMSK</a:t>
            </a:r>
            <a:r>
              <a:rPr lang="fr-FR" altLang="fr-FR" sz="1000" dirty="0" smtClean="0">
                <a:solidFill>
                  <a:srgbClr val="FF0000"/>
                </a:solidFill>
                <a:latin typeface="Arial Unicode MS" pitchFamily="34" charset="-128"/>
                <a:cs typeface="Arial" pitchFamily="34" charset="0"/>
              </a:rPr>
              <a:t>]</a:t>
            </a:r>
            <a:endParaRPr lang="fr-FR" altLang="fr-FR" dirty="0">
              <a:solidFill>
                <a:srgbClr val="FF0000"/>
              </a:solidFill>
              <a:latin typeface="Arial" pitchFamily="34" charset="0"/>
              <a:cs typeface="Arial" pitchFamily="34" charset="0"/>
            </a:endParaRPr>
          </a:p>
        </p:txBody>
      </p:sp>
      <p:sp>
        <p:nvSpPr>
          <p:cNvPr id="21" name="Rectangle 1"/>
          <p:cNvSpPr>
            <a:spLocks noChangeArrowheads="1"/>
          </p:cNvSpPr>
          <p:nvPr/>
        </p:nvSpPr>
        <p:spPr bwMode="auto">
          <a:xfrm>
            <a:off x="1490632" y="2348880"/>
            <a:ext cx="100811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fr-FR" altLang="fr-FR" sz="1000" dirty="0" smtClean="0">
                <a:solidFill>
                  <a:srgbClr val="FF0000"/>
                </a:solidFill>
                <a:latin typeface="Arial Unicode MS" pitchFamily="34" charset="-128"/>
                <a:cs typeface="Arial" pitchFamily="34" charset="0"/>
              </a:rPr>
              <a:t>(ERP-</a:t>
            </a:r>
            <a:r>
              <a:rPr lang="fr-FR" altLang="fr-FR" sz="1000" dirty="0" err="1" smtClean="0">
                <a:solidFill>
                  <a:srgbClr val="FF0000"/>
                </a:solidFill>
                <a:latin typeface="Arial Unicode MS" pitchFamily="34" charset="-128"/>
                <a:cs typeface="Arial" pitchFamily="34" charset="0"/>
              </a:rPr>
              <a:t>Realm</a:t>
            </a:r>
            <a:r>
              <a:rPr lang="fr-FR" altLang="fr-FR" sz="1000" dirty="0" smtClean="0">
                <a:solidFill>
                  <a:srgbClr val="FF0000"/>
                </a:solidFill>
                <a:latin typeface="Arial Unicode MS" pitchFamily="34" charset="-128"/>
                <a:cs typeface="Arial" pitchFamily="34" charset="0"/>
              </a:rPr>
              <a:t>)</a:t>
            </a:r>
            <a:endParaRPr lang="fr-FR" altLang="fr-FR"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1613443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a:stCxn id="10" idx="2"/>
          </p:cNvCxnSpPr>
          <p:nvPr/>
        </p:nvCxnSpPr>
        <p:spPr>
          <a:xfrm>
            <a:off x="986880" y="2141062"/>
            <a:ext cx="0" cy="4528298"/>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3131840" y="2141062"/>
            <a:ext cx="8186" cy="452829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cteur droit 8"/>
          <p:cNvCxnSpPr/>
          <p:nvPr/>
        </p:nvCxnSpPr>
        <p:spPr>
          <a:xfrm flipH="1">
            <a:off x="5287987" y="2141062"/>
            <a:ext cx="4094" cy="4528298"/>
          </a:xfrm>
          <a:prstGeom prst="line">
            <a:avLst/>
          </a:prstGeom>
        </p:spPr>
        <p:style>
          <a:lnRef idx="1">
            <a:schemeClr val="accent1"/>
          </a:lnRef>
          <a:fillRef idx="0">
            <a:schemeClr val="accent1"/>
          </a:fillRef>
          <a:effectRef idx="0">
            <a:schemeClr val="accent1"/>
          </a:effectRef>
          <a:fontRef idx="minor">
            <a:schemeClr val="tx1"/>
          </a:fontRef>
        </p:style>
      </p:cxnSp>
      <p:sp>
        <p:nvSpPr>
          <p:cNvPr id="10" name="ZoneTexte 9"/>
          <p:cNvSpPr txBox="1"/>
          <p:nvPr/>
        </p:nvSpPr>
        <p:spPr>
          <a:xfrm>
            <a:off x="658104" y="1771730"/>
            <a:ext cx="657552" cy="369332"/>
          </a:xfrm>
          <a:prstGeom prst="rect">
            <a:avLst/>
          </a:prstGeom>
          <a:noFill/>
        </p:spPr>
        <p:txBody>
          <a:bodyPr wrap="none" rtlCol="0">
            <a:spAutoFit/>
          </a:bodyPr>
          <a:lstStyle/>
          <a:p>
            <a:r>
              <a:rPr lang="fr-FR" dirty="0" smtClean="0"/>
              <a:t>Peer</a:t>
            </a:r>
            <a:endParaRPr lang="fr-FR" dirty="0"/>
          </a:p>
        </p:txBody>
      </p:sp>
      <p:sp>
        <p:nvSpPr>
          <p:cNvPr id="11" name="ZoneTexte 10"/>
          <p:cNvSpPr txBox="1"/>
          <p:nvPr/>
        </p:nvSpPr>
        <p:spPr>
          <a:xfrm>
            <a:off x="2927468" y="1765153"/>
            <a:ext cx="482825" cy="369332"/>
          </a:xfrm>
          <a:prstGeom prst="rect">
            <a:avLst/>
          </a:prstGeom>
          <a:noFill/>
        </p:spPr>
        <p:txBody>
          <a:bodyPr wrap="none" rtlCol="0">
            <a:spAutoFit/>
          </a:bodyPr>
          <a:lstStyle/>
          <a:p>
            <a:pPr algn="ctr"/>
            <a:r>
              <a:rPr lang="fr-FR" dirty="0" smtClean="0"/>
              <a:t>AP</a:t>
            </a:r>
            <a:endParaRPr lang="fr-FR" dirty="0"/>
          </a:p>
        </p:txBody>
      </p:sp>
      <p:sp>
        <p:nvSpPr>
          <p:cNvPr id="12" name="ZoneTexte 11"/>
          <p:cNvSpPr txBox="1"/>
          <p:nvPr/>
        </p:nvSpPr>
        <p:spPr>
          <a:xfrm>
            <a:off x="4684275" y="1739896"/>
            <a:ext cx="1180130" cy="369332"/>
          </a:xfrm>
          <a:prstGeom prst="rect">
            <a:avLst/>
          </a:prstGeom>
          <a:noFill/>
        </p:spPr>
        <p:txBody>
          <a:bodyPr wrap="none" rtlCol="0">
            <a:spAutoFit/>
          </a:bodyPr>
          <a:lstStyle/>
          <a:p>
            <a:pPr algn="ctr"/>
            <a:r>
              <a:rPr lang="fr-FR" dirty="0" smtClean="0"/>
              <a:t>ER server</a:t>
            </a:r>
            <a:endParaRPr lang="fr-FR" dirty="0"/>
          </a:p>
        </p:txBody>
      </p:sp>
      <p:cxnSp>
        <p:nvCxnSpPr>
          <p:cNvPr id="14" name="Connecteur droit avec flèche 13"/>
          <p:cNvCxnSpPr/>
          <p:nvPr/>
        </p:nvCxnSpPr>
        <p:spPr>
          <a:xfrm flipH="1">
            <a:off x="986880" y="2420888"/>
            <a:ext cx="2144960" cy="0"/>
          </a:xfrm>
          <a:prstGeom prst="straightConnector1">
            <a:avLst/>
          </a:prstGeom>
          <a:ln>
            <a:solidFill>
              <a:schemeClr val="tx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a:off x="986880" y="2852936"/>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p:nvPr/>
        </p:nvCxnSpPr>
        <p:spPr>
          <a:xfrm>
            <a:off x="3140026" y="2996952"/>
            <a:ext cx="2152053"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p:nvPr/>
        </p:nvCxnSpPr>
        <p:spPr>
          <a:xfrm flipH="1">
            <a:off x="959619" y="3789040"/>
            <a:ext cx="214496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ZoneTexte 32"/>
          <p:cNvSpPr txBox="1"/>
          <p:nvPr/>
        </p:nvSpPr>
        <p:spPr>
          <a:xfrm>
            <a:off x="1323668" y="2174667"/>
            <a:ext cx="1685077" cy="246221"/>
          </a:xfrm>
          <a:prstGeom prst="rect">
            <a:avLst/>
          </a:prstGeom>
          <a:noFill/>
        </p:spPr>
        <p:txBody>
          <a:bodyPr wrap="none" rtlCol="0">
            <a:spAutoFit/>
          </a:bodyPr>
          <a:lstStyle/>
          <a:p>
            <a:r>
              <a:rPr lang="fr-FR" sz="1000" i="1" dirty="0" smtClean="0"/>
              <a:t>EAP-</a:t>
            </a:r>
            <a:r>
              <a:rPr lang="fr-FR" sz="1000" i="1" dirty="0" err="1" smtClean="0"/>
              <a:t>Initiate</a:t>
            </a:r>
            <a:r>
              <a:rPr lang="fr-FR" sz="1000" i="1" dirty="0" smtClean="0"/>
              <a:t>/</a:t>
            </a:r>
            <a:r>
              <a:rPr lang="fr-FR" sz="1000" dirty="0" err="1"/>
              <a:t>Re</a:t>
            </a:r>
            <a:r>
              <a:rPr lang="fr-FR" sz="1000" dirty="0"/>
              <a:t>-</a:t>
            </a:r>
            <a:r>
              <a:rPr lang="fr-FR" sz="1000" dirty="0" err="1"/>
              <a:t>auth</a:t>
            </a:r>
            <a:r>
              <a:rPr lang="fr-FR" sz="1000" dirty="0"/>
              <a:t>-Start</a:t>
            </a:r>
            <a:endParaRPr lang="fr-FR" sz="1000" i="1" dirty="0"/>
          </a:p>
        </p:txBody>
      </p:sp>
      <p:sp>
        <p:nvSpPr>
          <p:cNvPr id="34" name="ZoneTexte 33"/>
          <p:cNvSpPr txBox="1"/>
          <p:nvPr/>
        </p:nvSpPr>
        <p:spPr>
          <a:xfrm>
            <a:off x="1315656" y="2606715"/>
            <a:ext cx="1358064" cy="246221"/>
          </a:xfrm>
          <a:prstGeom prst="rect">
            <a:avLst/>
          </a:prstGeom>
          <a:noFill/>
        </p:spPr>
        <p:txBody>
          <a:bodyPr wrap="none" rtlCol="0">
            <a:spAutoFit/>
          </a:bodyPr>
          <a:lstStyle/>
          <a:p>
            <a:r>
              <a:rPr lang="fr-FR" sz="1000" i="1" dirty="0" smtClean="0"/>
              <a:t>EAP-</a:t>
            </a:r>
            <a:r>
              <a:rPr lang="fr-FR" sz="1000" i="1" dirty="0" err="1" smtClean="0"/>
              <a:t>Initiate</a:t>
            </a:r>
            <a:r>
              <a:rPr lang="fr-FR" sz="1000" i="1" dirty="0" smtClean="0"/>
              <a:t>/</a:t>
            </a:r>
            <a:r>
              <a:rPr lang="fr-FR" sz="1000" i="1" dirty="0" err="1" smtClean="0"/>
              <a:t>Re-auth</a:t>
            </a:r>
            <a:endParaRPr lang="fr-FR" sz="1000" i="1" dirty="0"/>
          </a:p>
        </p:txBody>
      </p:sp>
      <p:sp>
        <p:nvSpPr>
          <p:cNvPr id="35" name="ZoneTexte 34"/>
          <p:cNvSpPr txBox="1"/>
          <p:nvPr/>
        </p:nvSpPr>
        <p:spPr>
          <a:xfrm>
            <a:off x="3446530" y="2729825"/>
            <a:ext cx="1717137" cy="246221"/>
          </a:xfrm>
          <a:prstGeom prst="rect">
            <a:avLst/>
          </a:prstGeom>
          <a:noFill/>
        </p:spPr>
        <p:txBody>
          <a:bodyPr wrap="none" rtlCol="0">
            <a:spAutoFit/>
          </a:bodyPr>
          <a:lstStyle/>
          <a:p>
            <a:r>
              <a:rPr lang="en-GB" sz="1000" i="1" dirty="0"/>
              <a:t>DER </a:t>
            </a:r>
            <a:r>
              <a:rPr lang="en-GB" sz="1000" i="1" dirty="0" smtClean="0"/>
              <a:t>(</a:t>
            </a:r>
            <a:r>
              <a:rPr lang="fr-FR" sz="1000" i="1" dirty="0" smtClean="0"/>
              <a:t>EAP-</a:t>
            </a:r>
            <a:r>
              <a:rPr lang="fr-FR" sz="1000" i="1" dirty="0" err="1" smtClean="0"/>
              <a:t>Initiate</a:t>
            </a:r>
            <a:r>
              <a:rPr lang="fr-FR" sz="1000" i="1" dirty="0" smtClean="0"/>
              <a:t>/</a:t>
            </a:r>
            <a:r>
              <a:rPr lang="fr-FR" sz="1000" i="1" dirty="0" err="1" smtClean="0"/>
              <a:t>Re-auth</a:t>
            </a:r>
            <a:r>
              <a:rPr lang="en-GB" sz="1000" i="1" dirty="0" smtClean="0"/>
              <a:t>)</a:t>
            </a:r>
            <a:endParaRPr lang="fr-FR" sz="1000" i="1" dirty="0"/>
          </a:p>
        </p:txBody>
      </p:sp>
      <p:sp>
        <p:nvSpPr>
          <p:cNvPr id="43" name="Rectangle 42"/>
          <p:cNvSpPr/>
          <p:nvPr/>
        </p:nvSpPr>
        <p:spPr>
          <a:xfrm>
            <a:off x="3206253" y="3470810"/>
            <a:ext cx="1672253" cy="246221"/>
          </a:xfrm>
          <a:prstGeom prst="rect">
            <a:avLst/>
          </a:prstGeom>
        </p:spPr>
        <p:txBody>
          <a:bodyPr wrap="none">
            <a:spAutoFit/>
          </a:bodyPr>
          <a:lstStyle/>
          <a:p>
            <a:r>
              <a:rPr lang="en-GB" sz="1000" i="1" dirty="0"/>
              <a:t>DEA </a:t>
            </a:r>
            <a:r>
              <a:rPr lang="en-GB" sz="1000" i="1" dirty="0" smtClean="0"/>
              <a:t>(</a:t>
            </a:r>
            <a:r>
              <a:rPr lang="fr-FR" sz="1000" dirty="0"/>
              <a:t>EAP-Finish/</a:t>
            </a:r>
            <a:r>
              <a:rPr lang="fr-FR" sz="1000" dirty="0" err="1"/>
              <a:t>Re-auth</a:t>
            </a:r>
            <a:r>
              <a:rPr lang="en-GB" sz="1000" i="1" dirty="0" smtClean="0"/>
              <a:t>)</a:t>
            </a:r>
            <a:endParaRPr lang="fr-FR" sz="1000" i="1" dirty="0"/>
          </a:p>
        </p:txBody>
      </p:sp>
      <p:sp>
        <p:nvSpPr>
          <p:cNvPr id="44" name="Rectangle 43"/>
          <p:cNvSpPr/>
          <p:nvPr/>
        </p:nvSpPr>
        <p:spPr>
          <a:xfrm>
            <a:off x="1077449" y="3507740"/>
            <a:ext cx="1909299" cy="246221"/>
          </a:xfrm>
          <a:prstGeom prst="rect">
            <a:avLst/>
          </a:prstGeom>
        </p:spPr>
        <p:txBody>
          <a:bodyPr wrap="square">
            <a:spAutoFit/>
          </a:bodyPr>
          <a:lstStyle/>
          <a:p>
            <a:r>
              <a:rPr lang="fr-FR" sz="1000" dirty="0"/>
              <a:t>EAP-Finish/</a:t>
            </a:r>
            <a:r>
              <a:rPr lang="fr-FR" sz="1000" dirty="0" err="1"/>
              <a:t>Re-auth</a:t>
            </a:r>
            <a:endParaRPr lang="fr-FR" sz="1000" i="1" dirty="0"/>
          </a:p>
        </p:txBody>
      </p:sp>
      <p:cxnSp>
        <p:nvCxnSpPr>
          <p:cNvPr id="61" name="Connecteur droit 60"/>
          <p:cNvCxnSpPr/>
          <p:nvPr/>
        </p:nvCxnSpPr>
        <p:spPr>
          <a:xfrm flipH="1" flipV="1">
            <a:off x="3131840" y="3717031"/>
            <a:ext cx="2152053" cy="1"/>
          </a:xfrm>
          <a:prstGeom prst="line">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p:txBody>
          <a:bodyPr/>
          <a:lstStyle/>
          <a:p>
            <a:r>
              <a:rPr lang="fr-FR" dirty="0" err="1"/>
              <a:t>Diameter</a:t>
            </a:r>
            <a:r>
              <a:rPr lang="fr-FR" dirty="0"/>
              <a:t> ERP </a:t>
            </a:r>
            <a:r>
              <a:rPr lang="fr-FR" dirty="0" err="1"/>
              <a:t>Re-authentication</a:t>
            </a:r>
            <a:r>
              <a:rPr lang="fr-FR" dirty="0"/>
              <a:t> Exchange</a:t>
            </a:r>
            <a:r>
              <a:rPr lang="en-US" dirty="0" smtClean="0"/>
              <a:t>: </a:t>
            </a:r>
            <a:r>
              <a:rPr lang="fr-FR" dirty="0" smtClean="0"/>
              <a:t>ER server in AN</a:t>
            </a:r>
            <a:r>
              <a:rPr lang="fr-FR" dirty="0"/>
              <a:t/>
            </a:r>
            <a:br>
              <a:rPr lang="fr-FR" dirty="0"/>
            </a:br>
            <a:endParaRPr lang="fr-FR" dirty="0"/>
          </a:p>
        </p:txBody>
      </p:sp>
      <p:sp>
        <p:nvSpPr>
          <p:cNvPr id="66" name="Rectangle 1"/>
          <p:cNvSpPr>
            <a:spLocks noChangeArrowheads="1"/>
          </p:cNvSpPr>
          <p:nvPr/>
        </p:nvSpPr>
        <p:spPr bwMode="auto">
          <a:xfrm>
            <a:off x="3604466" y="3036877"/>
            <a:ext cx="183163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fr-FR" altLang="fr-FR" sz="1000" dirty="0" smtClean="0">
                <a:solidFill>
                  <a:srgbClr val="FF0000"/>
                </a:solidFill>
                <a:latin typeface="Arial Unicode MS" pitchFamily="34" charset="-128"/>
                <a:cs typeface="Arial" pitchFamily="34" charset="0"/>
              </a:rPr>
              <a:t>[user-</a:t>
            </a:r>
            <a:r>
              <a:rPr lang="fr-FR" altLang="fr-FR" sz="1000" dirty="0" err="1" smtClean="0">
                <a:solidFill>
                  <a:srgbClr val="FF0000"/>
                </a:solidFill>
                <a:latin typeface="Arial Unicode MS" pitchFamily="34" charset="-128"/>
                <a:cs typeface="Arial" pitchFamily="34" charset="0"/>
              </a:rPr>
              <a:t>name</a:t>
            </a:r>
            <a:r>
              <a:rPr lang="fr-FR" altLang="fr-FR" sz="1000" dirty="0" smtClean="0">
                <a:solidFill>
                  <a:srgbClr val="FF0000"/>
                </a:solidFill>
                <a:latin typeface="Arial Unicode MS" pitchFamily="34" charset="-128"/>
                <a:cs typeface="Arial" pitchFamily="34" charset="0"/>
              </a:rPr>
              <a:t>: </a:t>
            </a:r>
            <a:r>
              <a:rPr lang="fr-FR" altLang="fr-FR" sz="1000" dirty="0" err="1" smtClean="0">
                <a:solidFill>
                  <a:srgbClr val="FF0000"/>
                </a:solidFill>
                <a:latin typeface="Arial Unicode MS" pitchFamily="34" charset="-128"/>
                <a:cs typeface="Arial" pitchFamily="34" charset="0"/>
              </a:rPr>
              <a:t>keyName</a:t>
            </a:r>
            <a:r>
              <a:rPr lang="fr-FR" altLang="fr-FR" sz="1000" dirty="0" smtClean="0">
                <a:solidFill>
                  <a:srgbClr val="FF0000"/>
                </a:solidFill>
                <a:latin typeface="Arial Unicode MS" pitchFamily="34" charset="-128"/>
                <a:cs typeface="Arial" pitchFamily="34" charset="0"/>
              </a:rPr>
              <a:t>-NAI]</a:t>
            </a:r>
            <a:endParaRPr lang="fr-FR" altLang="fr-FR" dirty="0">
              <a:solidFill>
                <a:srgbClr val="FF0000"/>
              </a:solidFill>
              <a:latin typeface="Arial" pitchFamily="34" charset="0"/>
              <a:cs typeface="Arial" pitchFamily="34" charset="0"/>
            </a:endParaRPr>
          </a:p>
        </p:txBody>
      </p:sp>
      <p:sp>
        <p:nvSpPr>
          <p:cNvPr id="70" name="Rectangle 1"/>
          <p:cNvSpPr>
            <a:spLocks noChangeArrowheads="1"/>
          </p:cNvSpPr>
          <p:nvPr/>
        </p:nvSpPr>
        <p:spPr bwMode="auto">
          <a:xfrm>
            <a:off x="3886383" y="3717031"/>
            <a:ext cx="90164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fr-FR" altLang="fr-FR" sz="1000" dirty="0" smtClean="0">
                <a:solidFill>
                  <a:srgbClr val="FF0000"/>
                </a:solidFill>
                <a:latin typeface="Arial Unicode MS" pitchFamily="34" charset="-128"/>
                <a:cs typeface="Arial" pitchFamily="34" charset="0"/>
              </a:rPr>
              <a:t>[Key: </a:t>
            </a:r>
            <a:r>
              <a:rPr lang="fr-FR" sz="1000" dirty="0" err="1" smtClean="0">
                <a:solidFill>
                  <a:srgbClr val="FF0000"/>
                </a:solidFill>
              </a:rPr>
              <a:t>rMSK</a:t>
            </a:r>
            <a:r>
              <a:rPr lang="fr-FR" altLang="fr-FR" sz="1000" dirty="0" smtClean="0">
                <a:solidFill>
                  <a:srgbClr val="FF0000"/>
                </a:solidFill>
                <a:latin typeface="Arial Unicode MS" pitchFamily="34" charset="-128"/>
                <a:cs typeface="Arial" pitchFamily="34" charset="0"/>
              </a:rPr>
              <a:t>]</a:t>
            </a:r>
            <a:endParaRPr lang="fr-FR" altLang="fr-FR" dirty="0">
              <a:solidFill>
                <a:srgbClr val="FF0000"/>
              </a:solidFill>
              <a:latin typeface="Arial" pitchFamily="34" charset="0"/>
              <a:cs typeface="Arial" pitchFamily="34" charset="0"/>
            </a:endParaRPr>
          </a:p>
        </p:txBody>
      </p:sp>
      <p:sp>
        <p:nvSpPr>
          <p:cNvPr id="4" name="Parenthèse ouvrante 3"/>
          <p:cNvSpPr/>
          <p:nvPr/>
        </p:nvSpPr>
        <p:spPr>
          <a:xfrm rot="5400000">
            <a:off x="4227192" y="338663"/>
            <a:ext cx="278803" cy="2859083"/>
          </a:xfrm>
          <a:prstGeom prst="leftBracket">
            <a:avLst/>
          </a:prstGeom>
          <a:ln>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3" name="ZoneTexte 22"/>
          <p:cNvSpPr txBox="1"/>
          <p:nvPr/>
        </p:nvSpPr>
        <p:spPr>
          <a:xfrm>
            <a:off x="3150026" y="1259471"/>
            <a:ext cx="2643673" cy="369332"/>
          </a:xfrm>
          <a:prstGeom prst="rect">
            <a:avLst/>
          </a:prstGeom>
          <a:noFill/>
        </p:spPr>
        <p:txBody>
          <a:bodyPr wrap="none" rtlCol="0">
            <a:spAutoFit/>
          </a:bodyPr>
          <a:lstStyle/>
          <a:p>
            <a:pPr algn="ctr"/>
            <a:r>
              <a:rPr lang="fr-FR" dirty="0" smtClean="0"/>
              <a:t>AN (out of 3GPP scope)</a:t>
            </a:r>
            <a:endParaRPr lang="fr-FR" dirty="0"/>
          </a:p>
        </p:txBody>
      </p:sp>
      <p:sp>
        <p:nvSpPr>
          <p:cNvPr id="24" name="Rectangle 1"/>
          <p:cNvSpPr>
            <a:spLocks noChangeArrowheads="1"/>
          </p:cNvSpPr>
          <p:nvPr/>
        </p:nvSpPr>
        <p:spPr bwMode="auto">
          <a:xfrm>
            <a:off x="1490632" y="2348880"/>
            <a:ext cx="100811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fr-FR" altLang="fr-FR" sz="1000" dirty="0" smtClean="0">
                <a:solidFill>
                  <a:srgbClr val="FF0000"/>
                </a:solidFill>
                <a:latin typeface="Arial Unicode MS" pitchFamily="34" charset="-128"/>
                <a:cs typeface="Arial" pitchFamily="34" charset="0"/>
              </a:rPr>
              <a:t>(ERP-</a:t>
            </a:r>
            <a:r>
              <a:rPr lang="fr-FR" altLang="fr-FR" sz="1000" dirty="0" err="1" smtClean="0">
                <a:solidFill>
                  <a:srgbClr val="FF0000"/>
                </a:solidFill>
                <a:latin typeface="Arial Unicode MS" pitchFamily="34" charset="-128"/>
                <a:cs typeface="Arial" pitchFamily="34" charset="0"/>
              </a:rPr>
              <a:t>Realm</a:t>
            </a:r>
            <a:r>
              <a:rPr lang="fr-FR" altLang="fr-FR" sz="1000" dirty="0" smtClean="0">
                <a:solidFill>
                  <a:srgbClr val="FF0000"/>
                </a:solidFill>
                <a:latin typeface="Arial Unicode MS" pitchFamily="34" charset="-128"/>
                <a:cs typeface="Arial" pitchFamily="34" charset="0"/>
              </a:rPr>
              <a:t>)</a:t>
            </a:r>
            <a:endParaRPr lang="fr-FR" altLang="fr-FR"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1951321144"/>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chemeClr val="tx2"/>
          </a:solidFill>
          <a:headEnd type="none" w="med" len="med"/>
          <a:tailEnd type="triangle" w="med" len="med"/>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1012</TotalTime>
  <Words>805</Words>
  <Application>Microsoft Office PowerPoint</Application>
  <PresentationFormat>Affichage à l'écran (4:3)</PresentationFormat>
  <Paragraphs>203</Paragraphs>
  <Slides>13</Slides>
  <Notes>0</Notes>
  <HiddenSlides>0</HiddenSlides>
  <MMClips>0</MMClips>
  <ScaleCrop>false</ScaleCrop>
  <HeadingPairs>
    <vt:vector size="4" baseType="variant">
      <vt:variant>
        <vt:lpstr>Thème</vt:lpstr>
      </vt:variant>
      <vt:variant>
        <vt:i4>1</vt:i4>
      </vt:variant>
      <vt:variant>
        <vt:lpstr>Titres des diapositives</vt:lpstr>
      </vt:variant>
      <vt:variant>
        <vt:i4>13</vt:i4>
      </vt:variant>
    </vt:vector>
  </HeadingPairs>
  <TitlesOfParts>
    <vt:vector size="14" baseType="lpstr">
      <vt:lpstr>blank</vt:lpstr>
      <vt:lpstr>EAP Re-authentication</vt:lpstr>
      <vt:lpstr>EAP Re-auth in TS 23.402</vt:lpstr>
      <vt:lpstr>EAP Authentication (Non-roaming)</vt:lpstr>
      <vt:lpstr>EAP Authentication (Roaming)</vt:lpstr>
      <vt:lpstr>ERP Bootstrapping during Full EAP Authentication: ER server in AAA proxy (Roaming)  </vt:lpstr>
      <vt:lpstr>ERP Bootstrapping during Full EAP Authentication: ER server in AN (non-roaming)  </vt:lpstr>
      <vt:lpstr>ERP Bootstrapping during Full EAP Authentication: ER server in AN (Roaming) </vt:lpstr>
      <vt:lpstr>Diameter ERP Re-authentication Exchange: ER server in AAA proxy (Roaming case)  </vt:lpstr>
      <vt:lpstr>Diameter ERP Re-authentication Exchange: ER server in AN </vt:lpstr>
      <vt:lpstr>Location of the ER server</vt:lpstr>
      <vt:lpstr>Impacts on 3GPP Specs</vt:lpstr>
      <vt:lpstr>Impacts on 3GPP specs</vt:lpstr>
      <vt:lpstr>Thank You</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C4-163147</dc:creator>
  <cp:lastModifiedBy>JB/Orange</cp:lastModifiedBy>
  <cp:revision>25</cp:revision>
  <dcterms:created xsi:type="dcterms:W3CDTF">2016-06-28T15:55:55Z</dcterms:created>
  <dcterms:modified xsi:type="dcterms:W3CDTF">2016-07-18T11:49:31Z</dcterms:modified>
</cp:coreProperties>
</file>