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16"/>
  </p:notesMasterIdLst>
  <p:handoutMasterIdLst>
    <p:handoutMasterId r:id="rId17"/>
  </p:handoutMasterIdLst>
  <p:sldIdLst>
    <p:sldId id="337" r:id="rId3"/>
    <p:sldId id="489" r:id="rId4"/>
    <p:sldId id="490" r:id="rId5"/>
    <p:sldId id="491" r:id="rId6"/>
    <p:sldId id="492" r:id="rId7"/>
    <p:sldId id="493" r:id="rId8"/>
    <p:sldId id="494" r:id="rId9"/>
    <p:sldId id="496" r:id="rId10"/>
    <p:sldId id="497" r:id="rId11"/>
    <p:sldId id="495" r:id="rId12"/>
    <p:sldId id="498" r:id="rId13"/>
    <p:sldId id="499" r:id="rId14"/>
    <p:sldId id="500" r:id="rId15"/>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100" d="100"/>
          <a:sy n="100" d="100"/>
        </p:scale>
        <p:origin x="-780" y="-3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xmlns=""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xmlns=""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altLang="ja-JP" smtClean="0"/>
          </a:p>
          <a:p>
            <a:pPr eaLnBrk="1" hangingPunct="1"/>
            <a:endParaRPr lang="en-US" altLang="ja-JP" smtClean="0"/>
          </a:p>
        </p:txBody>
      </p:sp>
      <p:sp>
        <p:nvSpPr>
          <p:cNvPr id="28676" name="Slide Number Placeholder 3"/>
          <p:cNvSpPr txBox="1">
            <a:spLocks noGrp="1"/>
          </p:cNvSpPr>
          <p:nvPr/>
        </p:nvSpPr>
        <p:spPr bwMode="auto">
          <a:xfrm>
            <a:off x="3851275" y="9431338"/>
            <a:ext cx="2946400" cy="496887"/>
          </a:xfrm>
          <a:prstGeom prst="rect">
            <a:avLst/>
          </a:prstGeom>
          <a:noFill/>
          <a:ln w="9525">
            <a:noFill/>
            <a:miter lim="800000"/>
            <a:headEnd/>
            <a:tailEnd/>
          </a:ln>
        </p:spPr>
        <p:txBody>
          <a:bodyPr lIns="92859" tIns="46430" rIns="92859" bIns="46430" anchor="b"/>
          <a:lstStyle/>
          <a:p>
            <a:pPr algn="r" defTabSz="930275" eaLnBrk="1" hangingPunct="1"/>
            <a:fld id="{FC008D68-B281-4838-BD09-AB017C953860}" type="slidenum">
              <a:rPr lang="en-GB" altLang="ja-JP" sz="1200">
                <a:latin typeface="Times New Roman" pitchFamily="18" charset="0"/>
              </a:rPr>
              <a:pPr algn="r" defTabSz="930275" eaLnBrk="1" hangingPunct="1"/>
              <a:t>2</a:t>
            </a:fld>
            <a:endParaRPr lang="en-GB" altLang="ja-JP"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xmlns=""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xmlns=""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xmlns=""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xmlns=""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7/13/2016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xmlns=""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7/13/2016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xmlns=""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7/13/2016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xmlns=""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7/13/2016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xmlns=""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7/13/2016</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xmlns=""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7/13/2016</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xmlns=""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7/13/2016</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xmlns=""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xmlns=""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7/13/2016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xmlns=""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7/13/2016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xmlns=""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7/13/2016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xmlns=""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7/13/2016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xmlns=""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xmlns=""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xmlns=""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xmlns=""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xmlns=""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xmlns=""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xmlns=""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xmlns=""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2016   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CT/SA #72, June 201</a:t>
            </a:r>
            <a:r>
              <a:rPr lang="de-DE" altLang="de-DE" dirty="0" smtClean="0">
                <a:solidFill>
                  <a:schemeClr val="bg1"/>
                </a:solidFill>
              </a:rPr>
              <a:t>6</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7/13/2016</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ftp://ftp.3gpp.org/tsg_sa/TSG_SA/TSGS_72/Docs/SP-160465.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ftp://ftp.3gpp.org/tsg_sa/TSG_SA/TSGS_72/Docs/SP-160508.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hyperlink" Target="docs/CP-160228.zip"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hyperlink" Target="docs/CP-160372.zip"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en-GB" altLang="de-DE" sz="2400" dirty="0" smtClean="0">
                <a:latin typeface="+mn-lt"/>
                <a:cs typeface="Arial" charset="0"/>
              </a:rPr>
              <a:t>(</a:t>
            </a:r>
            <a:r>
              <a:rPr lang="de-DE" altLang="de-DE" sz="2400" dirty="0" smtClean="0">
                <a:latin typeface="+mn-lt"/>
                <a:cs typeface="Arial" charset="0"/>
              </a:rPr>
              <a:t>Nokia</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a:t>
            </a:r>
            <a:r>
              <a:rPr lang="fi-FI" altLang="de-DE" sz="4000" dirty="0" smtClean="0">
                <a:solidFill>
                  <a:srgbClr val="FF3300"/>
                </a:solidFill>
                <a:latin typeface="+mj-lt"/>
                <a:cs typeface="Arial" charset="0"/>
              </a:rPr>
              <a:t>CT-SA </a:t>
            </a:r>
            <a:r>
              <a:rPr lang="fi-FI" altLang="de-DE" sz="4000" dirty="0" smtClean="0">
                <a:solidFill>
                  <a:srgbClr val="FF3300"/>
                </a:solidFill>
                <a:latin typeface="+mj-lt"/>
                <a:cs typeface="Arial" charset="0"/>
              </a:rPr>
              <a:t>#72</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Arial" pitchFamily="34" charset="0"/>
                <a:cs typeface="Arial" pitchFamily="34" charset="0"/>
              </a:rPr>
              <a:t>3GPP TSG CT4#74					</a:t>
            </a:r>
            <a:r>
              <a:rPr lang="de-DE" altLang="de-DE" sz="1600" dirty="0" smtClean="0">
                <a:latin typeface="Arial" pitchFamily="34" charset="0"/>
                <a:cs typeface="Arial" pitchFamily="34" charset="0"/>
              </a:rPr>
              <a:t>C4-164024</a:t>
            </a:r>
            <a:endParaRPr lang="en-GB" altLang="de-DE" sz="1600" dirty="0">
              <a:latin typeface="Arial" pitchFamily="34" charset="0"/>
              <a:cs typeface="Arial" pitchFamily="34" charset="0"/>
            </a:endParaRPr>
          </a:p>
          <a:p>
            <a:pPr>
              <a:spcBef>
                <a:spcPct val="20000"/>
              </a:spcBef>
              <a:defRPr/>
            </a:pPr>
            <a:r>
              <a:rPr lang="en-GB" sz="1600" dirty="0" smtClean="0"/>
              <a:t>Santa Cruz de Tenerife, Canarias, </a:t>
            </a:r>
            <a:r>
              <a:rPr lang="en-GB" sz="1600" dirty="0" err="1" smtClean="0"/>
              <a:t>España</a:t>
            </a:r>
            <a:r>
              <a:rPr lang="en-GB" sz="1600" dirty="0" smtClean="0"/>
              <a:t>; 25</a:t>
            </a:r>
            <a:r>
              <a:rPr lang="en-GB" sz="1600" baseline="30000" dirty="0" smtClean="0"/>
              <a:t>th</a:t>
            </a:r>
            <a:r>
              <a:rPr lang="en-GB" sz="1600" dirty="0" smtClean="0"/>
              <a:t> to 29</a:t>
            </a:r>
            <a:r>
              <a:rPr lang="en-GB" sz="1600" baseline="30000" dirty="0" smtClean="0"/>
              <a:t>th</a:t>
            </a:r>
            <a:r>
              <a:rPr lang="en-GB" sz="1600" dirty="0" smtClean="0"/>
              <a:t> July 2016.</a:t>
            </a:r>
            <a:r>
              <a:rPr lang="fi-FI" altLang="de-DE" sz="1600" dirty="0" smtClean="0">
                <a:latin typeface="Arial" pitchFamily="34" charset="0"/>
                <a:cs typeface="Arial" pitchFamily="34" charset="0"/>
              </a:rPr>
              <a:t>	</a:t>
            </a:r>
            <a:endParaRPr lang="en-US" altLang="de-DE" sz="14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609600" y="227013"/>
            <a:ext cx="7772400" cy="1143000"/>
          </a:xfrm>
        </p:spPr>
        <p:txBody>
          <a:bodyPr/>
          <a:lstStyle/>
          <a:p>
            <a:r>
              <a:rPr lang="en-US" altLang="en-US" dirty="0" smtClean="0">
                <a:latin typeface="Arial" charset="0"/>
                <a:cs typeface="Arial" charset="0"/>
              </a:rPr>
              <a:t>SA</a:t>
            </a:r>
            <a:endParaRPr lang="en-US" altLang="en-US" sz="2000" dirty="0" smtClean="0">
              <a:latin typeface="Arial" charset="0"/>
              <a:cs typeface="Arial" charset="0"/>
            </a:endParaRPr>
          </a:p>
        </p:txBody>
      </p:sp>
      <p:sp>
        <p:nvSpPr>
          <p:cNvPr id="4" name="Content Placeholder 3"/>
          <p:cNvSpPr>
            <a:spLocks noGrp="1"/>
          </p:cNvSpPr>
          <p:nvPr>
            <p:ph idx="1"/>
          </p:nvPr>
        </p:nvSpPr>
        <p:spPr>
          <a:xfrm>
            <a:off x="447675" y="1009650"/>
            <a:ext cx="8229600" cy="5429250"/>
          </a:xfrm>
        </p:spPr>
        <p:txBody>
          <a:bodyPr/>
          <a:lstStyle/>
          <a:p>
            <a:pPr lvl="0"/>
            <a:r>
              <a:rPr lang="en-US" sz="1800" b="1" dirty="0" smtClean="0">
                <a:latin typeface="Arial" pitchFamily="34" charset="0"/>
                <a:cs typeface="Arial" pitchFamily="34" charset="0"/>
              </a:rPr>
              <a:t>Release 14</a:t>
            </a:r>
            <a:r>
              <a:rPr lang="en-US" sz="1800" dirty="0" smtClean="0">
                <a:latin typeface="Arial" pitchFamily="34" charset="0"/>
                <a:cs typeface="Arial" pitchFamily="34" charset="0"/>
              </a:rPr>
              <a:t>: </a:t>
            </a:r>
          </a:p>
          <a:p>
            <a:pPr lvl="0"/>
            <a:r>
              <a:rPr lang="en-US" sz="1800" dirty="0" smtClean="0">
                <a:latin typeface="Arial" pitchFamily="34" charset="0"/>
                <a:cs typeface="Arial" pitchFamily="34" charset="0"/>
              </a:rPr>
              <a:t>TSG SA approved many Rel-14 SA2 work items which are expected to be completed during 3Q2016, e.g. Enhancements of Dedicated Core Networks selection mechanism, S8 Home Routing Architecture for </a:t>
            </a:r>
            <a:r>
              <a:rPr lang="en-US" sz="1800" dirty="0" err="1" smtClean="0">
                <a:latin typeface="Arial" pitchFamily="34" charset="0"/>
                <a:cs typeface="Arial" pitchFamily="34" charset="0"/>
              </a:rPr>
              <a:t>VoLTE</a:t>
            </a:r>
            <a:r>
              <a:rPr lang="en-US" sz="1800" dirty="0" smtClean="0">
                <a:latin typeface="Arial" pitchFamily="34" charset="0"/>
                <a:cs typeface="Arial" pitchFamily="34" charset="0"/>
              </a:rPr>
              <a:t> and Control and User Plane Separation of EPC nodes. </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1: 		Freezing date March 2016 (all SA1 Rel-14 items are 			indeed 100% completed.)</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2: 		Target date September 2016</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3: 		Target date March 2017</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ASN.1 freeze: 	Target date June 2017</a:t>
            </a:r>
            <a:endParaRPr lang="en-GB" sz="1800" dirty="0" smtClean="0">
              <a:latin typeface="Arial" pitchFamily="34" charset="0"/>
              <a:cs typeface="Arial" pitchFamily="34" charset="0"/>
            </a:endParaRPr>
          </a:p>
          <a:p>
            <a:endParaRPr lang="en-GB" sz="1800" dirty="0" smtClean="0">
              <a:latin typeface="Arial" pitchFamily="34" charset="0"/>
              <a:cs typeface="Arial" pitchFamily="34" charset="0"/>
            </a:endParaRPr>
          </a:p>
          <a:p>
            <a:pPr lvl="0"/>
            <a:r>
              <a:rPr lang="en-US" sz="1800" b="1" dirty="0" smtClean="0">
                <a:latin typeface="Arial" pitchFamily="34" charset="0"/>
                <a:cs typeface="Arial" pitchFamily="34" charset="0"/>
              </a:rPr>
              <a:t>Release 15: </a:t>
            </a:r>
          </a:p>
          <a:p>
            <a:pPr lvl="0"/>
            <a:r>
              <a:rPr lang="en-US" sz="1800" dirty="0" smtClean="0">
                <a:latin typeface="Arial" pitchFamily="34" charset="0"/>
                <a:cs typeface="Arial" pitchFamily="34" charset="0"/>
              </a:rPr>
              <a:t>The official release schedule was kept.</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1 freeze: 	June 2017</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2 freeze: 	December 2017</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3 freeze: 	June 2018</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ASN-1 freeze: 	Sept 2018</a:t>
            </a:r>
            <a:endParaRPr lang="en-GB" sz="1800" dirty="0" smtClean="0">
              <a:latin typeface="Arial" pitchFamily="34" charset="0"/>
              <a:cs typeface="Arial" pitchFamily="34" charset="0"/>
            </a:endParaRPr>
          </a:p>
          <a:p>
            <a:endParaRPr lang="en-GB" sz="1800" dirty="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5G</a:t>
            </a:r>
            <a:endParaRPr lang="en-GB" dirty="0"/>
          </a:p>
        </p:txBody>
      </p:sp>
      <p:sp>
        <p:nvSpPr>
          <p:cNvPr id="3" name="Content Placeholder 2"/>
          <p:cNvSpPr>
            <a:spLocks noGrp="1"/>
          </p:cNvSpPr>
          <p:nvPr>
            <p:ph idx="1"/>
          </p:nvPr>
        </p:nvSpPr>
        <p:spPr>
          <a:xfrm>
            <a:off x="457200" y="1114425"/>
            <a:ext cx="8229600" cy="4525963"/>
          </a:xfrm>
        </p:spPr>
        <p:txBody>
          <a:bodyPr/>
          <a:lstStyle/>
          <a:p>
            <a:pPr lvl="0"/>
            <a:r>
              <a:rPr lang="en-US" sz="1800" b="1" dirty="0" smtClean="0">
                <a:latin typeface="Arial" pitchFamily="34" charset="0"/>
                <a:cs typeface="Arial" pitchFamily="34" charset="0"/>
              </a:rPr>
              <a:t>5G architecture and timeline</a:t>
            </a:r>
            <a:r>
              <a:rPr lang="en-US" sz="1800" dirty="0" smtClean="0">
                <a:latin typeface="Arial" pitchFamily="34" charset="0"/>
                <a:cs typeface="Arial" pitchFamily="34" charset="0"/>
              </a:rPr>
              <a:t>:  </a:t>
            </a:r>
          </a:p>
          <a:p>
            <a:pPr lvl="0"/>
            <a:r>
              <a:rPr lang="en-US" sz="1800" dirty="0" smtClean="0">
                <a:latin typeface="Arial" pitchFamily="34" charset="0"/>
                <a:cs typeface="Arial" pitchFamily="34" charset="0"/>
              </a:rPr>
              <a:t>Several companies expressed their worries on possible 5G market fragmentation. The primary reason has been: recent press announcements claiming that commercial “5G” deployments will appear before 3GPP Release 15 specifications are completed (e.g. US and Korea). </a:t>
            </a:r>
          </a:p>
          <a:p>
            <a:pPr lvl="0"/>
            <a:r>
              <a:rPr lang="en-US" sz="1800" dirty="0" smtClean="0">
                <a:latin typeface="Arial" pitchFamily="34" charset="0"/>
                <a:cs typeface="Arial" pitchFamily="34" charset="0"/>
              </a:rPr>
              <a:t>If one operator launches 5G in its market, it is likely that competitive pressures will lead to others adopting “non-standard” 5G deployments. </a:t>
            </a:r>
          </a:p>
          <a:p>
            <a:pPr lvl="0"/>
            <a:r>
              <a:rPr lang="en-US" sz="1800" dirty="0" smtClean="0">
                <a:latin typeface="Arial" pitchFamily="34" charset="0"/>
                <a:cs typeface="Arial" pitchFamily="34" charset="0"/>
              </a:rPr>
              <a:t>After several rounds of discussion, including a joint TSG RAN – TSG SA discussion, TSG SA endorsed a 3GPP 5G timeline (</a:t>
            </a:r>
            <a:r>
              <a:rPr lang="en-US" sz="1800" u="sng" dirty="0" smtClean="0">
                <a:latin typeface="Arial" pitchFamily="34" charset="0"/>
                <a:cs typeface="Arial" pitchFamily="34" charset="0"/>
                <a:hlinkClick r:id="rId2"/>
              </a:rPr>
              <a:t>SP-160465</a:t>
            </a:r>
            <a:r>
              <a:rPr lang="en-US" sz="1800" dirty="0" smtClean="0">
                <a:latin typeface="Arial" pitchFamily="34" charset="0"/>
                <a:cs typeface="Arial" pitchFamily="34" charset="0"/>
              </a:rPr>
              <a:t>) as shown below.</a:t>
            </a:r>
            <a:endParaRPr lang="en-GB" sz="1800" dirty="0" smtClean="0">
              <a:latin typeface="Arial" pitchFamily="34" charset="0"/>
              <a:cs typeface="Arial" pitchFamily="34" charset="0"/>
            </a:endParaRPr>
          </a:p>
          <a:p>
            <a:r>
              <a:rPr lang="en-US" sz="1800" dirty="0" smtClean="0">
                <a:latin typeface="Arial" pitchFamily="34" charset="0"/>
                <a:cs typeface="Arial" pitchFamily="34" charset="0"/>
              </a:rPr>
              <a:t>There are two primary options: “Non-Standalone/”LTE assisted”, EPC connected” and “Non-Standalone/”LTE assisted”, NGCN connected”. These options are now known as scenario 3 and 7 respectively. </a:t>
            </a:r>
          </a:p>
          <a:p>
            <a:r>
              <a:rPr lang="en-US" sz="1800" dirty="0" smtClean="0">
                <a:latin typeface="Arial" pitchFamily="34" charset="0"/>
                <a:cs typeface="Arial" pitchFamily="34" charset="0"/>
              </a:rPr>
              <a:t>3GPP is expected to make decision between scenario 3 and scenario 7 in March 2017.</a:t>
            </a:r>
            <a:endParaRPr lang="en-GB" sz="18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DCF0FD99-6286-4AFC-91D7-39312A529DFB}" type="slidenum">
              <a:rPr lang="en-GB" smtClean="0"/>
              <a:pPr>
                <a:defRPr/>
              </a:pPr>
              <a:t>11</a:t>
            </a:fld>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5G Timeline</a:t>
            </a:r>
            <a:endParaRPr lang="en-GB" dirty="0"/>
          </a:p>
        </p:txBody>
      </p:sp>
      <p:sp>
        <p:nvSpPr>
          <p:cNvPr id="4" name="Slide Number Placeholder 3"/>
          <p:cNvSpPr>
            <a:spLocks noGrp="1"/>
          </p:cNvSpPr>
          <p:nvPr>
            <p:ph type="sldNum" sz="quarter" idx="10"/>
          </p:nvPr>
        </p:nvSpPr>
        <p:spPr/>
        <p:txBody>
          <a:bodyPr/>
          <a:lstStyle/>
          <a:p>
            <a:pPr>
              <a:defRPr/>
            </a:pPr>
            <a:fld id="{DCF0FD99-6286-4AFC-91D7-39312A529DFB}" type="slidenum">
              <a:rPr lang="en-GB" smtClean="0"/>
              <a:pPr>
                <a:defRPr/>
              </a:pPr>
              <a:t>12</a:t>
            </a:fld>
            <a:endParaRPr lang="en-GB" dirty="0"/>
          </a:p>
        </p:txBody>
      </p:sp>
      <p:pic>
        <p:nvPicPr>
          <p:cNvPr id="5" name="Content Placeholder 4"/>
          <p:cNvPicPr>
            <a:picLocks noGrp="1"/>
          </p:cNvPicPr>
          <p:nvPr>
            <p:ph idx="1"/>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438151" y="1133475"/>
            <a:ext cx="8296274" cy="52768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itchFamily="34" charset="0"/>
                <a:cs typeface="Arial" pitchFamily="34" charset="0"/>
              </a:rPr>
              <a:t>Discontinuation</a:t>
            </a:r>
            <a:r>
              <a:rPr lang="en-US" b="1" dirty="0" smtClean="0"/>
              <a:t> of I-WLAN TSs</a:t>
            </a:r>
            <a:endParaRPr lang="en-GB" dirty="0"/>
          </a:p>
        </p:txBody>
      </p:sp>
      <p:sp>
        <p:nvSpPr>
          <p:cNvPr id="3" name="Content Placeholder 2"/>
          <p:cNvSpPr>
            <a:spLocks noGrp="1"/>
          </p:cNvSpPr>
          <p:nvPr>
            <p:ph idx="1"/>
          </p:nvPr>
        </p:nvSpPr>
        <p:spPr/>
        <p:txBody>
          <a:bodyPr/>
          <a:lstStyle/>
          <a:p>
            <a:pPr lvl="0"/>
            <a:r>
              <a:rPr lang="en-US" sz="2000" dirty="0" smtClean="0">
                <a:latin typeface="Arial" pitchFamily="34" charset="0"/>
                <a:cs typeface="Arial" pitchFamily="34" charset="0"/>
              </a:rPr>
              <a:t>Finally,</a:t>
            </a:r>
            <a:r>
              <a:rPr lang="en-US" sz="2000" b="1" dirty="0" smtClean="0">
                <a:latin typeface="Arial" pitchFamily="34" charset="0"/>
                <a:cs typeface="Arial" pitchFamily="34" charset="0"/>
              </a:rPr>
              <a:t> </a:t>
            </a:r>
            <a:r>
              <a:rPr lang="en-US" sz="2000" dirty="0" smtClean="0">
                <a:latin typeface="Arial" pitchFamily="34" charset="0"/>
                <a:cs typeface="Arial" pitchFamily="34" charset="0"/>
              </a:rPr>
              <a:t>an agreement was reached what to do with set of I-I-WLAN specifications. </a:t>
            </a:r>
          </a:p>
          <a:p>
            <a:pPr lvl="0"/>
            <a:r>
              <a:rPr lang="en-US" sz="2000" dirty="0" smtClean="0">
                <a:latin typeface="Arial" pitchFamily="34" charset="0"/>
                <a:cs typeface="Arial" pitchFamily="34" charset="0"/>
              </a:rPr>
              <a:t>All I-WLAN specifications apart from 33.234 will not be created in Rel-14. </a:t>
            </a:r>
          </a:p>
          <a:p>
            <a:pPr lvl="0"/>
            <a:r>
              <a:rPr lang="en-US" sz="2000" dirty="0" smtClean="0">
                <a:latin typeface="Arial" pitchFamily="34" charset="0"/>
                <a:cs typeface="Arial" pitchFamily="34" charset="0"/>
              </a:rPr>
              <a:t>It was also agreed that I-WLAN Rel-13 SA1 and SA2 specifications will be cleaned up to only contain an introduction, scope and reference sections. </a:t>
            </a:r>
          </a:p>
          <a:p>
            <a:pPr lvl="0"/>
            <a:r>
              <a:rPr lang="en-US" sz="2000" dirty="0" smtClean="0">
                <a:latin typeface="Arial" pitchFamily="34" charset="0"/>
                <a:cs typeface="Arial" pitchFamily="34" charset="0"/>
              </a:rPr>
              <a:t>Special treatment is to be applied for SA3’s I-WLAN specification. </a:t>
            </a:r>
          </a:p>
          <a:p>
            <a:pPr lvl="0"/>
            <a:r>
              <a:rPr lang="en-US" sz="2000" dirty="0" smtClean="0">
                <a:latin typeface="Arial" pitchFamily="34" charset="0"/>
                <a:cs typeface="Arial" pitchFamily="34" charset="0"/>
              </a:rPr>
              <a:t>All other working groups were asked to update any existing I-WLAN references to specifically point to the latest versions of the I-WLAN specifications that still contain technical content </a:t>
            </a:r>
            <a:r>
              <a:rPr lang="en-US" sz="2000" u="sng" dirty="0" smtClean="0">
                <a:latin typeface="Arial" pitchFamily="34" charset="0"/>
                <a:cs typeface="Arial" pitchFamily="34" charset="0"/>
                <a:hlinkClick r:id="rId2"/>
              </a:rPr>
              <a:t>SP-160508</a:t>
            </a:r>
            <a:r>
              <a:rPr lang="en-US" sz="2000" dirty="0" smtClean="0">
                <a:latin typeface="Arial" pitchFamily="34" charset="0"/>
                <a:cs typeface="Arial" pitchFamily="34" charset="0"/>
              </a:rPr>
              <a:t>.</a:t>
            </a:r>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DCF0FD99-6286-4AFC-91D7-39312A529DFB}" type="slidenum">
              <a:rPr lang="en-GB" smtClean="0"/>
              <a:pPr>
                <a:defRPr/>
              </a:pPr>
              <a:t>13</a:t>
            </a:fld>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0" y="284163"/>
            <a:ext cx="6834188" cy="1143000"/>
          </a:xfrm>
        </p:spPr>
        <p:txBody>
          <a:bodyPr/>
          <a:lstStyle/>
          <a:p>
            <a:pPr eaLnBrk="1" hangingPunct="1"/>
            <a:r>
              <a:rPr lang="en-US" altLang="ja-JP" smtClean="0">
                <a:latin typeface="Arial" charset="0"/>
                <a:ea typeface="MS PGothic" pitchFamily="34" charset="-128"/>
                <a:cs typeface="Arial" charset="0"/>
              </a:rPr>
              <a:t>TSG CT </a:t>
            </a:r>
            <a:r>
              <a:rPr lang="en-GB" altLang="ja-JP" smtClean="0">
                <a:latin typeface="Arial" charset="0"/>
                <a:ea typeface="MS PGothic" pitchFamily="34" charset="-128"/>
                <a:cs typeface="Arial" charset="0"/>
              </a:rPr>
              <a:t>Organisation </a:t>
            </a:r>
          </a:p>
        </p:txBody>
      </p:sp>
      <p:sp>
        <p:nvSpPr>
          <p:cNvPr id="4099" name="Content Placeholder 2"/>
          <p:cNvSpPr txBox="1">
            <a:spLocks/>
          </p:cNvSpPr>
          <p:nvPr/>
        </p:nvSpPr>
        <p:spPr bwMode="auto">
          <a:xfrm>
            <a:off x="3900488" y="1385888"/>
            <a:ext cx="5243512" cy="529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ja-JP" sz="1600" dirty="0" smtClean="0">
                <a:latin typeface="Arial" pitchFamily="34" charset="0"/>
                <a:ea typeface="MS PGothic" pitchFamily="34" charset="-128"/>
                <a:cs typeface="Arial" pitchFamily="34" charset="0"/>
              </a:rPr>
              <a:t>TSG CT WG officials are:</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WG1:</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Chairman: 	Atle Monrad (Ericcson/ETSI)</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Vice chairs:	Peter Leis (Nokia Networks / ETSI) </a:t>
            </a:r>
            <a:br>
              <a:rPr lang="da-DK" altLang="ja-JP" sz="1200" dirty="0" smtClean="0">
                <a:latin typeface="Arial" pitchFamily="34" charset="0"/>
                <a:ea typeface="MS PGothic" pitchFamily="34" charset="-128"/>
                <a:cs typeface="Arial" pitchFamily="34" charset="0"/>
              </a:rPr>
            </a:br>
            <a:r>
              <a:rPr lang="da-DK" altLang="ja-JP" sz="1200" dirty="0" smtClean="0">
                <a:latin typeface="Arial" pitchFamily="34" charset="0"/>
                <a:ea typeface="MS PGothic" pitchFamily="34" charset="-128"/>
                <a:cs typeface="Arial" pitchFamily="34" charset="0"/>
              </a:rPr>
              <a:t>                 	Chen-Ho Chin (Intel / ETSI)</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Frederic </a:t>
            </a:r>
            <a:r>
              <a:rPr lang="en-GB" altLang="ja-JP" sz="1200" dirty="0" err="1" smtClean="0">
                <a:latin typeface="Arial" pitchFamily="34" charset="0"/>
                <a:ea typeface="MS PGothic" pitchFamily="34" charset="-128"/>
                <a:cs typeface="Arial" pitchFamily="34" charset="0"/>
              </a:rPr>
              <a:t>Firmin</a:t>
            </a:r>
            <a:endParaRPr lang="en-GB" altLang="ja-JP" sz="1200" dirty="0" smtClean="0">
              <a:latin typeface="Arial" pitchFamily="34" charset="0"/>
              <a:ea typeface="MS PGothic" pitchFamily="34" charset="-128"/>
              <a:cs typeface="Arial" pitchFamily="34" charset="0"/>
            </a:endParaRP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WG3:</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err="1" smtClean="0">
                <a:latin typeface="Arial" pitchFamily="34" charset="0"/>
                <a:ea typeface="MS PGothic" pitchFamily="34" charset="-128"/>
                <a:cs typeface="Arial" pitchFamily="34" charset="0"/>
              </a:rPr>
              <a:t>Weihua</a:t>
            </a:r>
            <a:r>
              <a:rPr lang="en-GB" altLang="ja-JP" sz="1200" dirty="0" smtClean="0">
                <a:latin typeface="Arial" pitchFamily="34" charset="0"/>
                <a:ea typeface="MS PGothic" pitchFamily="34" charset="-128"/>
                <a:cs typeface="Arial" pitchFamily="34" charset="0"/>
              </a:rPr>
              <a:t> </a:t>
            </a:r>
            <a:r>
              <a:rPr lang="en-GB" altLang="ja-JP" sz="1200" dirty="0" err="1" smtClean="0">
                <a:latin typeface="Arial" pitchFamily="34" charset="0"/>
                <a:ea typeface="MS PGothic" pitchFamily="34" charset="-128"/>
                <a:cs typeface="Arial" pitchFamily="34" charset="0"/>
              </a:rPr>
              <a:t>Qiao</a:t>
            </a:r>
            <a:r>
              <a:rPr lang="en-GB" altLang="ja-JP" sz="1200" dirty="0" smtClean="0">
                <a:latin typeface="Arial" pitchFamily="34" charset="0"/>
                <a:ea typeface="MS PGothic" pitchFamily="34" charset="-128"/>
                <a:cs typeface="Arial" pitchFamily="34" charset="0"/>
              </a:rPr>
              <a:t> (Huawei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nb-NO" altLang="ja-JP" sz="1200" dirty="0" smtClean="0">
                <a:latin typeface="Arial" pitchFamily="34" charset="0"/>
                <a:ea typeface="MS PGothic" pitchFamily="34" charset="-128"/>
                <a:cs typeface="Arial" pitchFamily="34" charset="0"/>
              </a:rPr>
              <a:t>Kenjiro Arai (NTT / TTC)</a:t>
            </a:r>
          </a:p>
          <a:p>
            <a:pPr lvl="2" eaLnBrk="1" hangingPunct="1">
              <a:spcBef>
                <a:spcPct val="20000"/>
              </a:spcBef>
              <a:tabLst>
                <a:tab pos="2170113" algn="l"/>
              </a:tabLst>
              <a:defRPr/>
            </a:pPr>
            <a:r>
              <a:rPr lang="nb-NO" altLang="ja-JP" sz="1200" dirty="0" smtClean="0">
                <a:latin typeface="Arial" pitchFamily="34" charset="0"/>
                <a:ea typeface="MS PGothic" pitchFamily="34" charset="-128"/>
                <a:cs typeface="Arial" pitchFamily="34" charset="0"/>
              </a:rPr>
              <a:t>	                   	Susana Fernandez (Ericsson / ETSI)</a:t>
            </a:r>
            <a:endParaRPr lang="en-GB" altLang="ja-JP" sz="1200" dirty="0" smtClean="0">
              <a:latin typeface="Arial" pitchFamily="34" charset="0"/>
              <a:ea typeface="MS PGothic" pitchFamily="34" charset="-128"/>
              <a:cs typeface="Arial" pitchFamily="34" charset="0"/>
            </a:endParaRP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a:t>
            </a:r>
            <a:r>
              <a:rPr lang="en-GB" altLang="ja-JP" sz="1200" dirty="0" err="1" smtClean="0">
                <a:latin typeface="Arial" pitchFamily="34" charset="0"/>
                <a:ea typeface="MS PGothic" pitchFamily="34" charset="-128"/>
                <a:cs typeface="Arial" pitchFamily="34" charset="0"/>
              </a:rPr>
              <a:t>Saurav</a:t>
            </a:r>
            <a:r>
              <a:rPr lang="en-GB" altLang="ja-JP" sz="1200" dirty="0" smtClean="0">
                <a:latin typeface="Arial" pitchFamily="34" charset="0"/>
                <a:ea typeface="MS PGothic" pitchFamily="34" charset="-128"/>
                <a:cs typeface="Arial" pitchFamily="34" charset="0"/>
              </a:rPr>
              <a:t> Aurora</a:t>
            </a:r>
          </a:p>
          <a:p>
            <a:pPr lvl="1" eaLnBrk="1" hangingPunct="1">
              <a:spcBef>
                <a:spcPct val="20000"/>
              </a:spcBef>
              <a:buClr>
                <a:srgbClr val="FF33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WG4:</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smtClean="0">
                <a:solidFill>
                  <a:srgbClr val="FF0000"/>
                </a:solidFill>
                <a:latin typeface="Arial" pitchFamily="34" charset="0"/>
                <a:ea typeface="MS PGothic" pitchFamily="34" charset="-128"/>
                <a:cs typeface="Arial" pitchFamily="34" charset="0"/>
              </a:rPr>
              <a:t>Nigel Berry (Alcatel-Lucent / ETSI)</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en-GB" altLang="ja-JP" sz="1200" dirty="0" smtClean="0">
                <a:solidFill>
                  <a:srgbClr val="FF0000"/>
                </a:solidFill>
                <a:latin typeface="Arial" pitchFamily="34" charset="0"/>
                <a:ea typeface="MS PGothic" pitchFamily="34" charset="-128"/>
                <a:cs typeface="Arial" pitchFamily="34" charset="0"/>
              </a:rPr>
              <a:t>Lionel </a:t>
            </a:r>
            <a:r>
              <a:rPr lang="en-GB" altLang="ja-JP" sz="1200" dirty="0" err="1" smtClean="0">
                <a:solidFill>
                  <a:srgbClr val="FF0000"/>
                </a:solidFill>
                <a:latin typeface="Arial" pitchFamily="34" charset="0"/>
                <a:ea typeface="MS PGothic" pitchFamily="34" charset="-128"/>
                <a:cs typeface="Arial" pitchFamily="34" charset="0"/>
              </a:rPr>
              <a:t>Morand</a:t>
            </a:r>
            <a:r>
              <a:rPr lang="en-GB" altLang="ja-JP" sz="1200" dirty="0" smtClean="0">
                <a:solidFill>
                  <a:srgbClr val="FF0000"/>
                </a:solidFill>
                <a:latin typeface="Arial" pitchFamily="34" charset="0"/>
                <a:ea typeface="MS PGothic" pitchFamily="34" charset="-128"/>
                <a:cs typeface="Arial" pitchFamily="34" charset="0"/>
              </a:rPr>
              <a:t> (Orange / ETSI) 2</a:t>
            </a:r>
            <a:r>
              <a:rPr lang="en-GB" altLang="ja-JP" sz="1200" baseline="30000" dirty="0" smtClean="0">
                <a:solidFill>
                  <a:srgbClr val="FF0000"/>
                </a:solidFill>
                <a:latin typeface="Arial" pitchFamily="34" charset="0"/>
                <a:ea typeface="MS PGothic" pitchFamily="34" charset="-128"/>
                <a:cs typeface="Arial" pitchFamily="34" charset="0"/>
              </a:rPr>
              <a:t>nd</a:t>
            </a:r>
            <a:r>
              <a:rPr lang="en-GB" altLang="ja-JP" sz="1200" dirty="0" smtClean="0">
                <a:solidFill>
                  <a:srgbClr val="FF0000"/>
                </a:solidFill>
                <a:latin typeface="Arial" pitchFamily="34" charset="0"/>
                <a:ea typeface="MS PGothic" pitchFamily="34" charset="-128"/>
                <a:cs typeface="Arial" pitchFamily="34" charset="0"/>
              </a:rPr>
              <a:t> term</a:t>
            </a:r>
            <a:r>
              <a:rPr lang="en-GB" altLang="ja-JP" sz="1200" dirty="0" smtClean="0">
                <a:latin typeface="Arial" pitchFamily="34" charset="0"/>
                <a:ea typeface="MS PGothic" pitchFamily="34" charset="-128"/>
                <a:cs typeface="Arial" pitchFamily="34" charset="0"/>
              </a:rPr>
              <a:t/>
            </a:r>
            <a:br>
              <a:rPr lang="en-GB" altLang="ja-JP" sz="1200" dirty="0" smtClean="0">
                <a:latin typeface="Arial" pitchFamily="34" charset="0"/>
                <a:ea typeface="MS PGothic" pitchFamily="34" charset="-128"/>
                <a:cs typeface="Arial" pitchFamily="34" charset="0"/>
              </a:rPr>
            </a:br>
            <a:r>
              <a:rPr lang="en-GB" altLang="ja-JP" sz="1200" dirty="0" smtClean="0">
                <a:latin typeface="Arial" pitchFamily="34" charset="0"/>
                <a:ea typeface="MS PGothic" pitchFamily="34" charset="-128"/>
                <a:cs typeface="Arial" pitchFamily="34" charset="0"/>
              </a:rPr>
              <a:t>                    	Yvette </a:t>
            </a:r>
            <a:r>
              <a:rPr lang="en-GB" altLang="ja-JP" sz="1200" dirty="0" err="1" smtClean="0">
                <a:latin typeface="Arial" pitchFamily="34" charset="0"/>
                <a:ea typeface="MS PGothic" pitchFamily="34" charset="-128"/>
                <a:cs typeface="Arial" pitchFamily="34" charset="0"/>
              </a:rPr>
              <a:t>Koza</a:t>
            </a:r>
            <a:r>
              <a:rPr lang="en-GB" altLang="ja-JP" sz="1200" dirty="0" smtClean="0">
                <a:latin typeface="Arial" pitchFamily="34" charset="0"/>
                <a:ea typeface="MS PGothic" pitchFamily="34" charset="-128"/>
                <a:cs typeface="Arial" pitchFamily="34" charset="0"/>
              </a:rPr>
              <a:t> (</a:t>
            </a:r>
            <a:r>
              <a:rPr lang="en-US" altLang="ja-JP" sz="1200" dirty="0" smtClean="0">
                <a:latin typeface="Arial" pitchFamily="34" charset="0"/>
                <a:ea typeface="MS PGothic" pitchFamily="34" charset="-128"/>
                <a:cs typeface="Arial" pitchFamily="34" charset="0"/>
              </a:rPr>
              <a:t>Deutsche Telekom </a:t>
            </a:r>
            <a:r>
              <a:rPr lang="en-GB" altLang="ja-JP" sz="1200" dirty="0" smtClean="0">
                <a:latin typeface="Arial" pitchFamily="34" charset="0"/>
                <a:ea typeface="MS PGothic" pitchFamily="34" charset="-128"/>
                <a:cs typeface="Arial" pitchFamily="34" charset="0"/>
              </a:rPr>
              <a:t>/ ETSI)</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a:t>
            </a:r>
            <a:r>
              <a:rPr lang="en-GB" altLang="ja-JP" sz="1200" dirty="0" err="1" smtClean="0">
                <a:latin typeface="Arial" pitchFamily="34" charset="0"/>
                <a:ea typeface="MS PGothic" pitchFamily="34" charset="-128"/>
                <a:cs typeface="Arial" pitchFamily="34" charset="0"/>
              </a:rPr>
              <a:t>Kimmo</a:t>
            </a:r>
            <a:r>
              <a:rPr lang="en-GB" altLang="ja-JP" sz="1200" dirty="0" smtClean="0">
                <a:latin typeface="Arial" pitchFamily="34" charset="0"/>
                <a:ea typeface="MS PGothic" pitchFamily="34" charset="-128"/>
                <a:cs typeface="Arial" pitchFamily="34" charset="0"/>
              </a:rPr>
              <a:t> </a:t>
            </a:r>
            <a:r>
              <a:rPr lang="en-GB" altLang="ja-JP" sz="1200" dirty="0" err="1" smtClean="0">
                <a:latin typeface="Arial" pitchFamily="34" charset="0"/>
                <a:ea typeface="MS PGothic" pitchFamily="34" charset="-128"/>
                <a:cs typeface="Arial" pitchFamily="34" charset="0"/>
              </a:rPr>
              <a:t>Kymalainen</a:t>
            </a:r>
            <a:endParaRPr lang="en-GB" altLang="ja-JP" sz="1200" dirty="0" smtClean="0">
              <a:latin typeface="Arial" pitchFamily="34" charset="0"/>
              <a:ea typeface="MS PGothic" pitchFamily="34" charset="-128"/>
              <a:cs typeface="Arial" pitchFamily="34" charset="0"/>
            </a:endParaRP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WG6:</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Paul </a:t>
            </a:r>
            <a:r>
              <a:rPr lang="en-GB" altLang="ja-JP" sz="1200" dirty="0" err="1" smtClean="0">
                <a:latin typeface="Arial" pitchFamily="34" charset="0"/>
                <a:ea typeface="MS PGothic" pitchFamily="34" charset="-128"/>
                <a:cs typeface="Arial" pitchFamily="34" charset="0"/>
              </a:rPr>
              <a:t>Jolivet</a:t>
            </a:r>
            <a:r>
              <a:rPr lang="en-GB" altLang="ja-JP" sz="1200" dirty="0" smtClean="0">
                <a:latin typeface="Arial" pitchFamily="34" charset="0"/>
                <a:ea typeface="MS PGothic" pitchFamily="34" charset="-128"/>
                <a:cs typeface="Arial" pitchFamily="34" charset="0"/>
              </a:rPr>
              <a:t> (LG Electronics / TTA)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en-US" altLang="ja-JP" sz="1200" dirty="0" err="1" smtClean="0">
                <a:latin typeface="Arial" pitchFamily="34" charset="0"/>
                <a:ea typeface="MS PGothic" pitchFamily="34" charset="-128"/>
                <a:cs typeface="Arial" pitchFamily="34" charset="0"/>
              </a:rPr>
              <a:t>Heiko</a:t>
            </a:r>
            <a:r>
              <a:rPr lang="en-US" altLang="ja-JP" sz="1200" dirty="0" smtClean="0">
                <a:latin typeface="Arial" pitchFamily="34" charset="0"/>
                <a:ea typeface="MS PGothic" pitchFamily="34" charset="-128"/>
                <a:cs typeface="Arial" pitchFamily="34" charset="0"/>
              </a:rPr>
              <a:t> Kruse (</a:t>
            </a:r>
            <a:r>
              <a:rPr lang="en-US" altLang="ja-JP" sz="1200" dirty="0" err="1" smtClean="0">
                <a:latin typeface="Arial" pitchFamily="34" charset="0"/>
                <a:ea typeface="MS PGothic" pitchFamily="34" charset="-128"/>
                <a:cs typeface="Arial" pitchFamily="34" charset="0"/>
              </a:rPr>
              <a:t>Morpho</a:t>
            </a:r>
            <a:r>
              <a:rPr lang="en-US" altLang="ja-JP" sz="1200" dirty="0" smtClean="0">
                <a:latin typeface="Arial" pitchFamily="34" charset="0"/>
                <a:ea typeface="MS PGothic" pitchFamily="34" charset="-128"/>
                <a:cs typeface="Arial" pitchFamily="34" charset="0"/>
              </a:rPr>
              <a:t> Cards GmbH / ETSI)</a:t>
            </a:r>
          </a:p>
          <a:p>
            <a:pPr marL="914400" lvl="2" indent="0" eaLnBrk="1" hangingPunct="1">
              <a:spcBef>
                <a:spcPct val="20000"/>
              </a:spcBef>
              <a:tabLst>
                <a:tab pos="2170113" algn="l"/>
              </a:tabLst>
              <a:defRPr/>
            </a:pPr>
            <a:r>
              <a:rPr lang="en-GB" altLang="ja-JP" sz="1200" dirty="0" smtClean="0">
                <a:latin typeface="Arial" pitchFamily="34" charset="0"/>
                <a:ea typeface="MS PGothic" pitchFamily="34" charset="-128"/>
                <a:cs typeface="Arial" pitchFamily="34" charset="0"/>
              </a:rPr>
              <a:t>             	</a:t>
            </a:r>
            <a:r>
              <a:rPr lang="it-IT" altLang="ja-JP" sz="1200" dirty="0" smtClean="0">
                <a:latin typeface="Arial" pitchFamily="34" charset="0"/>
                <a:ea typeface="MS PGothic" pitchFamily="34" charset="-128"/>
                <a:cs typeface="Arial" pitchFamily="34" charset="0"/>
              </a:rPr>
              <a:t>Michele Berionne (Qualcomm Inc. / ATIS)</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Xavier </a:t>
            </a:r>
            <a:r>
              <a:rPr lang="en-GB" altLang="ja-JP" sz="1200" dirty="0" err="1" smtClean="0">
                <a:latin typeface="Arial" pitchFamily="34" charset="0"/>
                <a:ea typeface="MS PGothic" pitchFamily="34" charset="-128"/>
                <a:cs typeface="Arial" pitchFamily="34" charset="0"/>
              </a:rPr>
              <a:t>Piednoir</a:t>
            </a:r>
            <a:endParaRPr lang="en-GB" altLang="ja-JP" sz="1200" dirty="0" smtClean="0">
              <a:latin typeface="Arial" pitchFamily="34" charset="0"/>
              <a:ea typeface="MS PGothic" pitchFamily="34" charset="-128"/>
              <a:cs typeface="Arial" pitchFamily="34" charset="0"/>
            </a:endParaRPr>
          </a:p>
        </p:txBody>
      </p:sp>
      <p:sp>
        <p:nvSpPr>
          <p:cNvPr id="5124" name="Content Placeholder 2"/>
          <p:cNvSpPr>
            <a:spLocks/>
          </p:cNvSpPr>
          <p:nvPr/>
        </p:nvSpPr>
        <p:spPr bwMode="auto">
          <a:xfrm>
            <a:off x="171450" y="1393825"/>
            <a:ext cx="4103688" cy="4103688"/>
          </a:xfrm>
          <a:prstGeom prst="rect">
            <a:avLst/>
          </a:prstGeom>
          <a:noFill/>
          <a:ln w="9525">
            <a:noFill/>
            <a:miter lim="800000"/>
            <a:headEnd/>
            <a:tailEnd/>
          </a:ln>
        </p:spPr>
        <p:txBody>
          <a:bodyPr/>
          <a:lstStyle/>
          <a:p>
            <a:pPr marL="342900" indent="-342900" eaLnBrk="1" hangingPunct="1">
              <a:spcBef>
                <a:spcPct val="20000"/>
              </a:spcBef>
              <a:buFontTx/>
              <a:buBlip>
                <a:blip r:embed="rId3"/>
              </a:buBlip>
            </a:pPr>
            <a:r>
              <a:rPr lang="en-US" altLang="ja-JP" sz="1800" dirty="0">
                <a:latin typeface="Arial" pitchFamily="34" charset="0"/>
                <a:ea typeface="MS PGothic" pitchFamily="34" charset="-128"/>
                <a:cs typeface="Arial" pitchFamily="34" charset="0"/>
              </a:rPr>
              <a:t>TSG CT officials are:</a:t>
            </a: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Chairman:</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Georg Mayer</a:t>
            </a:r>
            <a:br>
              <a:rPr lang="en-GB" altLang="ja-JP" sz="1800" dirty="0">
                <a:latin typeface="Arial" pitchFamily="34" charset="0"/>
                <a:ea typeface="Arial Unicode MS" pitchFamily="34" charset="-128"/>
                <a:cs typeface="Arial" pitchFamily="34" charset="0"/>
              </a:rPr>
            </a:br>
            <a:r>
              <a:rPr lang="da-DK" altLang="ja-JP" sz="1800" dirty="0">
                <a:latin typeface="Arial" pitchFamily="34" charset="0"/>
                <a:ea typeface="Arial Unicode MS" pitchFamily="34" charset="-128"/>
                <a:cs typeface="Arial" pitchFamily="34" charset="0"/>
              </a:rPr>
              <a:t>(Huawei / CCSA)</a:t>
            </a:r>
            <a:endParaRPr lang="en-GB" altLang="ja-JP" sz="1800" dirty="0">
              <a:latin typeface="Arial" pitchFamily="34" charset="0"/>
              <a:ea typeface="Arial Unicode MS" pitchFamily="34" charset="-128"/>
              <a:cs typeface="Arial" pitchFamily="34" charset="0"/>
            </a:endParaRP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Vice chairs:</a:t>
            </a:r>
            <a:endParaRPr lang="en-GB" altLang="ja-JP" sz="1800" dirty="0">
              <a:latin typeface="Arial" pitchFamily="34" charset="0"/>
              <a:ea typeface="Arial Unicode MS" pitchFamily="34" charset="-128"/>
              <a:cs typeface="Arial" pitchFamily="34" charset="0"/>
            </a:endParaRP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Martin Dolly</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(AT&amp;T / ATIS)</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Atsushi </a:t>
            </a:r>
            <a:r>
              <a:rPr lang="en-GB" altLang="ja-JP" sz="1800" dirty="0" err="1">
                <a:latin typeface="Arial" pitchFamily="34" charset="0"/>
                <a:ea typeface="Arial Unicode MS" pitchFamily="34" charset="-128"/>
                <a:cs typeface="Arial" pitchFamily="34" charset="0"/>
              </a:rPr>
              <a:t>Minokuchi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(NTT </a:t>
            </a:r>
            <a:r>
              <a:rPr lang="en-US" altLang="ja-JP" sz="1400" dirty="0">
                <a:latin typeface="Arial" pitchFamily="34" charset="0"/>
                <a:ea typeface="Arial Unicode MS" pitchFamily="34" charset="-128"/>
                <a:cs typeface="Arial" pitchFamily="34" charset="0"/>
              </a:rPr>
              <a:t>DOCOMO</a:t>
            </a:r>
            <a:r>
              <a:rPr lang="en-GB" altLang="ja-JP" sz="1400" dirty="0">
                <a:latin typeface="Arial" pitchFamily="34" charset="0"/>
                <a:ea typeface="Arial Unicode MS" pitchFamily="34" charset="-128"/>
                <a:cs typeface="Arial" pitchFamily="34" charset="0"/>
              </a:rPr>
              <a:t> / TTC)</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Nigel Berry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(Nokia/ </a:t>
            </a:r>
            <a:r>
              <a:rPr lang="en-GB" altLang="ja-JP" sz="1400" dirty="0">
                <a:latin typeface="Arial" pitchFamily="34" charset="0"/>
                <a:ea typeface="Arial Unicode MS" pitchFamily="34" charset="-128"/>
                <a:cs typeface="Arial" pitchFamily="34" charset="0"/>
              </a:rPr>
              <a:t>ETSI)</a:t>
            </a:r>
          </a:p>
          <a:p>
            <a:pPr marL="742950" lvl="1" indent="-285750" eaLnBrk="1" hangingPunct="1">
              <a:spcBef>
                <a:spcPct val="20000"/>
              </a:spcBef>
              <a:buClr>
                <a:srgbClr val="C00000"/>
              </a:buClr>
              <a:buFont typeface="Arial" charset="0"/>
              <a:buChar char="•"/>
            </a:pPr>
            <a:r>
              <a:rPr lang="en-GB" altLang="ja-JP" sz="1800" dirty="0">
                <a:latin typeface="Arial" pitchFamily="34" charset="0"/>
                <a:ea typeface="Arial Unicode MS" pitchFamily="34" charset="-128"/>
                <a:cs typeface="Arial" pitchFamily="34" charset="0"/>
              </a:rPr>
              <a:t>MCC support:</a:t>
            </a:r>
          </a:p>
          <a:p>
            <a:pPr marL="1143000" lvl="2" indent="-228600" eaLnBrk="1" hangingPunct="1">
              <a:spcBef>
                <a:spcPct val="20000"/>
              </a:spcBef>
              <a:buFont typeface="Arial" charset="0"/>
              <a:buChar char="•"/>
            </a:pPr>
            <a:r>
              <a:rPr lang="en-GB" altLang="ja-JP" sz="1600" dirty="0">
                <a:latin typeface="Arial" pitchFamily="34" charset="0"/>
                <a:ea typeface="Arial Unicode MS" pitchFamily="34" charset="-128"/>
                <a:cs typeface="Arial" pitchFamily="34" charset="0"/>
              </a:rPr>
              <a:t>Kimmo Kymalainen</a:t>
            </a:r>
          </a:p>
        </p:txBody>
      </p:sp>
      <p:sp>
        <p:nvSpPr>
          <p:cNvPr id="5125" name="Content Placeholder 2"/>
          <p:cNvSpPr txBox="1">
            <a:spLocks/>
          </p:cNvSpPr>
          <p:nvPr/>
        </p:nvSpPr>
        <p:spPr bwMode="auto">
          <a:xfrm>
            <a:off x="117475" y="5707063"/>
            <a:ext cx="4529138" cy="985837"/>
          </a:xfrm>
          <a:prstGeom prst="rect">
            <a:avLst/>
          </a:prstGeom>
          <a:noFill/>
          <a:ln w="9525">
            <a:noFill/>
            <a:miter lim="800000"/>
            <a:headEnd/>
            <a:tailEnd/>
          </a:ln>
        </p:spPr>
        <p:txBody>
          <a:bodyPr/>
          <a:lstStyle/>
          <a:p>
            <a:pPr marL="342900" indent="-342900">
              <a:lnSpc>
                <a:spcPct val="90000"/>
              </a:lnSpc>
            </a:pPr>
            <a:r>
              <a:rPr lang="fi-FI" altLang="ja-JP">
                <a:ea typeface="MS PGothic" pitchFamily="34" charset="-128"/>
                <a:cs typeface="Arial" charset="0"/>
              </a:rPr>
              <a:t>Legend</a:t>
            </a:r>
            <a:br>
              <a:rPr lang="fi-FI" altLang="ja-JP">
                <a:ea typeface="MS PGothic" pitchFamily="34" charset="-128"/>
                <a:cs typeface="Arial" charset="0"/>
              </a:rPr>
            </a:br>
            <a:r>
              <a:rPr lang="fi-FI" altLang="ja-JP">
                <a:solidFill>
                  <a:srgbClr val="0000FF"/>
                </a:solidFill>
                <a:ea typeface="MS PGothic" pitchFamily="34" charset="-128"/>
                <a:cs typeface="Arial" charset="0"/>
              </a:rPr>
              <a:t>Blue</a:t>
            </a:r>
            <a:r>
              <a:rPr lang="fi-FI" altLang="ja-JP">
                <a:ea typeface="MS PGothic" pitchFamily="34" charset="-128"/>
                <a:cs typeface="Arial" charset="0"/>
              </a:rPr>
              <a:t> –  elected since previous plenary</a:t>
            </a:r>
          </a:p>
          <a:p>
            <a:pPr marL="342900" indent="-342900">
              <a:lnSpc>
                <a:spcPct val="90000"/>
              </a:lnSpc>
            </a:pPr>
            <a:r>
              <a:rPr lang="fi-FI" altLang="ja-JP">
                <a:ea typeface="MS PGothic" pitchFamily="34" charset="-128"/>
                <a:cs typeface="Arial" charset="0"/>
              </a:rPr>
              <a:t>	</a:t>
            </a:r>
            <a:r>
              <a:rPr lang="fi-FI" altLang="ja-JP">
                <a:solidFill>
                  <a:srgbClr val="3399FF"/>
                </a:solidFill>
                <a:ea typeface="MS PGothic" pitchFamily="34" charset="-128"/>
                <a:cs typeface="Arial" charset="0"/>
              </a:rPr>
              <a:t>Blue</a:t>
            </a:r>
            <a:r>
              <a:rPr lang="fi-FI" altLang="ja-JP">
                <a:ea typeface="MS PGothic" pitchFamily="34" charset="-128"/>
                <a:cs typeface="Arial" charset="0"/>
              </a:rPr>
              <a:t> –  re-elected since previous plenary </a:t>
            </a:r>
            <a:br>
              <a:rPr lang="fi-FI" altLang="ja-JP">
                <a:ea typeface="MS PGothic" pitchFamily="34" charset="-128"/>
                <a:cs typeface="Arial" charset="0"/>
              </a:rPr>
            </a:br>
            <a:r>
              <a:rPr lang="fi-FI" altLang="ja-JP">
                <a:solidFill>
                  <a:srgbClr val="FF3300"/>
                </a:solidFill>
                <a:ea typeface="MS PGothic" pitchFamily="34" charset="-128"/>
                <a:cs typeface="Arial" charset="0"/>
              </a:rPr>
              <a:t>Red</a:t>
            </a:r>
            <a:r>
              <a:rPr lang="fi-FI" altLang="ja-JP">
                <a:ea typeface="MS PGothic" pitchFamily="34" charset="-128"/>
                <a:cs typeface="Arial" charset="0"/>
              </a:rPr>
              <a:t> –   for election in coming plenary period</a:t>
            </a:r>
            <a:endParaRPr lang="da-DK" altLang="ja-JP">
              <a:ea typeface="MS PGothic" pitchFamily="34" charset="-128"/>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457200" y="274638"/>
            <a:ext cx="6834188" cy="1143000"/>
          </a:xfrm>
          <a:prstGeom prst="rect">
            <a:avLst/>
          </a:prstGeom>
          <a:noFill/>
          <a:ln w="9525">
            <a:noFill/>
            <a:miter lim="800000"/>
            <a:headEnd/>
            <a:tailEnd/>
          </a:ln>
        </p:spPr>
        <p:txBody>
          <a:bodyPr anchor="ctr"/>
          <a:lstStyle/>
          <a:p>
            <a:pPr algn="ctr" eaLnBrk="1" hangingPunct="1"/>
            <a:r>
              <a:rPr lang="en-US" altLang="en-US" sz="3200" dirty="0">
                <a:solidFill>
                  <a:srgbClr val="FF0000"/>
                </a:solidFill>
                <a:cs typeface="Arial" charset="0"/>
              </a:rPr>
              <a:t>TSG </a:t>
            </a:r>
            <a:r>
              <a:rPr lang="en-US" altLang="en-US" sz="3200" dirty="0" smtClean="0">
                <a:solidFill>
                  <a:srgbClr val="FF0000"/>
                </a:solidFill>
                <a:cs typeface="Arial" charset="0"/>
              </a:rPr>
              <a:t>CT#72 </a:t>
            </a:r>
            <a:r>
              <a:rPr lang="en-US" altLang="en-US" sz="3200" dirty="0">
                <a:solidFill>
                  <a:srgbClr val="FF0000"/>
                </a:solidFill>
                <a:cs typeface="Arial" charset="0"/>
              </a:rPr>
              <a:t>Statistics</a:t>
            </a:r>
          </a:p>
        </p:txBody>
      </p:sp>
      <p:sp>
        <p:nvSpPr>
          <p:cNvPr id="6147" name="Rectangle 3"/>
          <p:cNvSpPr>
            <a:spLocks noChangeArrowheads="1"/>
          </p:cNvSpPr>
          <p:nvPr/>
        </p:nvSpPr>
        <p:spPr bwMode="auto">
          <a:xfrm>
            <a:off x="258763" y="1160463"/>
            <a:ext cx="8534400" cy="5338762"/>
          </a:xfrm>
          <a:prstGeom prst="rect">
            <a:avLst/>
          </a:prstGeom>
          <a:noFill/>
          <a:ln w="9525">
            <a:noFill/>
            <a:miter lim="800000"/>
            <a:headEnd/>
            <a:tailEnd/>
          </a:ln>
        </p:spPr>
        <p:txBody>
          <a:bodyPr/>
          <a:lstStyle/>
          <a:p>
            <a:pPr marL="342900" indent="-342900" eaLnBrk="1" hangingPunct="1">
              <a:lnSpc>
                <a:spcPct val="90000"/>
              </a:lnSpc>
              <a:spcBef>
                <a:spcPct val="20000"/>
              </a:spcBef>
              <a:buFontTx/>
              <a:buBlip>
                <a:blip r:embed="rId2"/>
              </a:buBlip>
            </a:pPr>
            <a:r>
              <a:rPr lang="en-US" altLang="en-US" sz="2800" dirty="0">
                <a:cs typeface="Arial" charset="0"/>
              </a:rPr>
              <a:t> TSG CT #</a:t>
            </a:r>
            <a:r>
              <a:rPr lang="en-US" altLang="en-US" sz="2800" dirty="0" smtClean="0">
                <a:ea typeface="MS PGothic" pitchFamily="34" charset="-128"/>
                <a:cs typeface="Arial" charset="0"/>
              </a:rPr>
              <a:t>72</a:t>
            </a:r>
            <a:r>
              <a:rPr lang="en-US" altLang="en-US" sz="2800" dirty="0" smtClean="0">
                <a:cs typeface="Arial" charset="0"/>
              </a:rPr>
              <a:t> Statistics</a:t>
            </a:r>
            <a:r>
              <a:rPr lang="en-US" altLang="en-US" sz="2800" dirty="0">
                <a:cs typeface="Arial" charset="0"/>
              </a:rPr>
              <a:t>:</a:t>
            </a:r>
          </a:p>
          <a:p>
            <a:pPr marL="742950" lvl="1" indent="-285750" eaLnBrk="1" hangingPunct="1">
              <a:lnSpc>
                <a:spcPct val="90000"/>
              </a:lnSpc>
              <a:spcBef>
                <a:spcPct val="20000"/>
              </a:spcBef>
              <a:buClr>
                <a:srgbClr val="C00000"/>
              </a:buClr>
              <a:buFont typeface="Arial" charset="0"/>
              <a:buChar char="•"/>
            </a:pPr>
            <a:r>
              <a:rPr lang="en-US" altLang="en-US" sz="2400" dirty="0">
                <a:cs typeface="Arial" charset="0"/>
              </a:rPr>
              <a:t>749 Change Requests approved</a:t>
            </a:r>
          </a:p>
          <a:p>
            <a:pPr marL="1143000" lvl="2" indent="-228600" eaLnBrk="1" hangingPunct="1">
              <a:lnSpc>
                <a:spcPct val="90000"/>
              </a:lnSpc>
              <a:spcBef>
                <a:spcPct val="20000"/>
              </a:spcBef>
              <a:buFont typeface="Arial" charset="0"/>
              <a:buChar char="•"/>
            </a:pPr>
            <a:r>
              <a:rPr lang="en-GB" altLang="en-US" sz="1600" dirty="0">
                <a:cs typeface="Arial" charset="0"/>
              </a:rPr>
              <a:t>459 from WG1</a:t>
            </a:r>
          </a:p>
          <a:p>
            <a:pPr marL="1143000" lvl="2" indent="-228600" eaLnBrk="1" hangingPunct="1">
              <a:lnSpc>
                <a:spcPct val="90000"/>
              </a:lnSpc>
              <a:spcBef>
                <a:spcPct val="20000"/>
              </a:spcBef>
              <a:buFont typeface="Arial" charset="0"/>
              <a:buChar char="•"/>
            </a:pPr>
            <a:r>
              <a:rPr lang="en-GB" altLang="en-US" sz="1600" dirty="0">
                <a:cs typeface="Arial" charset="0"/>
              </a:rPr>
              <a:t>096 from WG3</a:t>
            </a:r>
          </a:p>
          <a:p>
            <a:pPr marL="1143000" lvl="2" indent="-228600" eaLnBrk="1" hangingPunct="1">
              <a:lnSpc>
                <a:spcPct val="90000"/>
              </a:lnSpc>
              <a:spcBef>
                <a:spcPct val="20000"/>
              </a:spcBef>
              <a:buFont typeface="Arial" charset="0"/>
              <a:buChar char="•"/>
            </a:pPr>
            <a:r>
              <a:rPr lang="en-GB" altLang="en-US" sz="1600" dirty="0">
                <a:cs typeface="Arial" charset="0"/>
              </a:rPr>
              <a:t>173 from WG4</a:t>
            </a:r>
          </a:p>
          <a:p>
            <a:pPr marL="1143000" lvl="2" indent="-228600" eaLnBrk="1" hangingPunct="1">
              <a:lnSpc>
                <a:spcPct val="90000"/>
              </a:lnSpc>
              <a:spcBef>
                <a:spcPct val="20000"/>
              </a:spcBef>
              <a:buFont typeface="Arial" charset="0"/>
              <a:buChar char="•"/>
            </a:pPr>
            <a:r>
              <a:rPr lang="en-GB" altLang="en-US" sz="1600" dirty="0">
                <a:cs typeface="Arial" charset="0"/>
              </a:rPr>
              <a:t>021 from WG6</a:t>
            </a:r>
            <a:br>
              <a:rPr lang="en-GB" altLang="en-US" sz="1600" dirty="0">
                <a:cs typeface="Arial" charset="0"/>
              </a:rPr>
            </a:br>
            <a:r>
              <a:rPr lang="en-GB" altLang="en-US" sz="1200" dirty="0">
                <a:cs typeface="Arial" charset="0"/>
              </a:rPr>
              <a:t> </a:t>
            </a:r>
          </a:p>
          <a:p>
            <a:pPr marL="742950" lvl="1" indent="-285750" eaLnBrk="1" hangingPunct="1">
              <a:lnSpc>
                <a:spcPct val="90000"/>
              </a:lnSpc>
              <a:spcBef>
                <a:spcPct val="20000"/>
              </a:spcBef>
              <a:buClr>
                <a:srgbClr val="C00000"/>
              </a:buClr>
              <a:buFont typeface="Arial" charset="0"/>
              <a:buChar char="•"/>
            </a:pPr>
            <a:r>
              <a:rPr lang="nb-NO" altLang="en-US" sz="2400" dirty="0">
                <a:cs typeface="Arial" charset="0"/>
              </a:rPr>
              <a:t>Rel-13 Work Items / Study Items approved</a:t>
            </a:r>
          </a:p>
          <a:p>
            <a:pPr marL="1143000" lvl="2" indent="-228600" eaLnBrk="1" hangingPunct="1">
              <a:lnSpc>
                <a:spcPct val="90000"/>
              </a:lnSpc>
              <a:spcBef>
                <a:spcPct val="20000"/>
              </a:spcBef>
              <a:buFont typeface="Arial" charset="0"/>
              <a:buChar char="•"/>
            </a:pPr>
            <a:r>
              <a:rPr lang="nb-NO" altLang="en-US" sz="1600" dirty="0">
                <a:cs typeface="Arial" charset="0"/>
              </a:rPr>
              <a:t>1  revised - Work Item</a:t>
            </a:r>
            <a:endParaRPr lang="nb-NO" altLang="en-US" sz="2000" dirty="0">
              <a:cs typeface="Arial" charset="0"/>
            </a:endParaRPr>
          </a:p>
          <a:p>
            <a:pPr marL="742950" lvl="1" indent="-285750" eaLnBrk="1" hangingPunct="1">
              <a:lnSpc>
                <a:spcPct val="90000"/>
              </a:lnSpc>
              <a:spcBef>
                <a:spcPct val="20000"/>
              </a:spcBef>
              <a:buClr>
                <a:srgbClr val="C00000"/>
              </a:buClr>
              <a:buFont typeface="Arial" charset="0"/>
              <a:buChar char="•"/>
            </a:pPr>
            <a:r>
              <a:rPr lang="nb-NO" altLang="en-US" sz="2400" dirty="0">
                <a:cs typeface="Arial" charset="0"/>
              </a:rPr>
              <a:t>Rel-14 Work Items / Study Items approved</a:t>
            </a:r>
          </a:p>
          <a:p>
            <a:pPr marL="1143000" lvl="2" indent="-228600" eaLnBrk="1" hangingPunct="1">
              <a:lnSpc>
                <a:spcPct val="90000"/>
              </a:lnSpc>
              <a:spcBef>
                <a:spcPct val="20000"/>
              </a:spcBef>
              <a:buFont typeface="Arial" charset="0"/>
              <a:buChar char="•"/>
            </a:pPr>
            <a:r>
              <a:rPr lang="nb-NO" altLang="en-US" sz="1600" dirty="0">
                <a:cs typeface="Arial" charset="0"/>
              </a:rPr>
              <a:t>6 new - Work Items / Study items</a:t>
            </a:r>
          </a:p>
          <a:p>
            <a:pPr marL="1143000" lvl="2" indent="-228600" eaLnBrk="1" hangingPunct="1">
              <a:lnSpc>
                <a:spcPct val="90000"/>
              </a:lnSpc>
              <a:spcBef>
                <a:spcPct val="20000"/>
              </a:spcBef>
              <a:buFont typeface="Arial" charset="0"/>
              <a:buChar char="•"/>
            </a:pPr>
            <a:r>
              <a:rPr lang="nb-NO" altLang="en-US" sz="1600" dirty="0">
                <a:cs typeface="Arial" charset="0"/>
              </a:rPr>
              <a:t>2 revised - Work Items / Study items</a:t>
            </a:r>
            <a:endParaRPr lang="en-US" altLang="en-US" sz="1600" dirty="0">
              <a:cs typeface="Arial" charset="0"/>
            </a:endParaRPr>
          </a:p>
          <a:p>
            <a:pPr marL="742950" lvl="1" indent="-285750" eaLnBrk="1" hangingPunct="1">
              <a:lnSpc>
                <a:spcPct val="90000"/>
              </a:lnSpc>
              <a:spcBef>
                <a:spcPct val="20000"/>
              </a:spcBef>
              <a:buClr>
                <a:srgbClr val="C00000"/>
              </a:buClr>
              <a:buFont typeface="Arial" charset="0"/>
              <a:buChar char="•"/>
            </a:pPr>
            <a:r>
              <a:rPr lang="nb-NO" altLang="en-US" sz="2400" dirty="0">
                <a:cs typeface="Arial" charset="0"/>
              </a:rPr>
              <a:t>1 Rel-13 TS/TR for approval</a:t>
            </a:r>
          </a:p>
          <a:p>
            <a:pPr marL="742950" lvl="1" indent="-285750" eaLnBrk="1" hangingPunct="1">
              <a:lnSpc>
                <a:spcPct val="90000"/>
              </a:lnSpc>
              <a:spcBef>
                <a:spcPct val="20000"/>
              </a:spcBef>
              <a:buClr>
                <a:srgbClr val="C00000"/>
              </a:buClr>
              <a:buFont typeface="Arial" charset="0"/>
              <a:buChar char="•"/>
            </a:pPr>
            <a:r>
              <a:rPr lang="en-US" altLang="en-US" sz="2400" dirty="0">
                <a:cs typeface="Arial" charset="0"/>
              </a:rPr>
              <a:t>131 Registered participants / 94 Attending participants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p:cNvSpPr>
          <p:nvPr>
            <p:ph type="title"/>
          </p:nvPr>
        </p:nvSpPr>
        <p:spPr/>
        <p:txBody>
          <a:bodyPr/>
          <a:lstStyle/>
          <a:p>
            <a:r>
              <a:rPr lang="nb-NO" altLang="en-US" dirty="0" smtClean="0">
                <a:latin typeface="Arial" charset="0"/>
                <a:cs typeface="Arial" charset="0"/>
              </a:rPr>
              <a:t>Approved Revised Rel-13 WIs / SIs</a:t>
            </a:r>
            <a:endParaRPr lang="en-US" altLang="en-US" dirty="0" smtClean="0">
              <a:latin typeface="Arial" charset="0"/>
              <a:cs typeface="Arial" charset="0"/>
            </a:endParaRPr>
          </a:p>
        </p:txBody>
      </p:sp>
      <p:sp>
        <p:nvSpPr>
          <p:cNvPr id="12291" name="Rectangle 5"/>
          <p:cNvSpPr>
            <a:spLocks noChangeArrowheads="1"/>
          </p:cNvSpPr>
          <p:nvPr/>
        </p:nvSpPr>
        <p:spPr bwMode="auto">
          <a:xfrm>
            <a:off x="2047875" y="1924050"/>
            <a:ext cx="4760913"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2292" name="Rectangle 6"/>
          <p:cNvSpPr>
            <a:spLocks noChangeArrowheads="1"/>
          </p:cNvSpPr>
          <p:nvPr/>
        </p:nvSpPr>
        <p:spPr bwMode="auto">
          <a:xfrm>
            <a:off x="0" y="249872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2293" name="Rectangle 7"/>
          <p:cNvSpPr>
            <a:spLocks noChangeArrowheads="1"/>
          </p:cNvSpPr>
          <p:nvPr/>
        </p:nvSpPr>
        <p:spPr bwMode="auto">
          <a:xfrm>
            <a:off x="0" y="269557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2294" name="Rectangle 8"/>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2295" name="Rectangle 9"/>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2296" name="Rectangle 10"/>
          <p:cNvSpPr>
            <a:spLocks noChangeArrowheads="1"/>
          </p:cNvSpPr>
          <p:nvPr/>
        </p:nvSpPr>
        <p:spPr bwMode="auto">
          <a:xfrm>
            <a:off x="-49213" y="19621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2297" name="Rectangle 78"/>
          <p:cNvSpPr>
            <a:spLocks noChangeArrowheads="1"/>
          </p:cNvSpPr>
          <p:nvPr/>
        </p:nvSpPr>
        <p:spPr bwMode="auto">
          <a:xfrm>
            <a:off x="0" y="3062288"/>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graphicFrame>
        <p:nvGraphicFramePr>
          <p:cNvPr id="5" name="Content Placeholder 4"/>
          <p:cNvGraphicFramePr>
            <a:graphicFrameLocks noGrp="1"/>
          </p:cNvGraphicFramePr>
          <p:nvPr>
            <p:ph idx="1"/>
          </p:nvPr>
        </p:nvGraphicFramePr>
        <p:xfrm>
          <a:off x="457200" y="1600200"/>
          <a:ext cx="8229600" cy="919322"/>
        </p:xfrm>
        <a:graphic>
          <a:graphicData uri="http://schemas.openxmlformats.org/drawingml/2006/table">
            <a:tbl>
              <a:tblPr firstRow="1" bandRow="1">
                <a:tableStyleId>{5C22544A-7EE6-4342-B048-85BDC9FD1C3A}</a:tableStyleId>
              </a:tblPr>
              <a:tblGrid>
                <a:gridCol w="886858"/>
                <a:gridCol w="5111826"/>
                <a:gridCol w="2230916"/>
              </a:tblGrid>
              <a:tr h="370682">
                <a:tc>
                  <a:txBody>
                    <a:bodyPr/>
                    <a:lstStyle/>
                    <a:p>
                      <a:r>
                        <a:rPr lang="en-GB" sz="1800" dirty="0" smtClean="0">
                          <a:latin typeface="Arial" pitchFamily="34" charset="0"/>
                          <a:cs typeface="Arial" pitchFamily="34" charset="0"/>
                        </a:rPr>
                        <a:t>Tdoc</a:t>
                      </a:r>
                      <a:endParaRPr lang="en-GB" sz="1800" dirty="0">
                        <a:latin typeface="Arial" pitchFamily="34" charset="0"/>
                        <a:cs typeface="Arial" pitchFamily="34" charset="0"/>
                      </a:endParaRPr>
                    </a:p>
                  </a:txBody>
                  <a:tcPr marT="45700" marB="45700"/>
                </a:tc>
                <a:tc>
                  <a:txBody>
                    <a:bodyPr/>
                    <a:lstStyle/>
                    <a:p>
                      <a:r>
                        <a:rPr lang="en-GB" sz="1800" dirty="0" smtClean="0">
                          <a:latin typeface="Arial" pitchFamily="34" charset="0"/>
                          <a:cs typeface="Arial" pitchFamily="34" charset="0"/>
                        </a:rPr>
                        <a:t>Title</a:t>
                      </a:r>
                      <a:endParaRPr lang="en-GB" sz="1800" dirty="0">
                        <a:latin typeface="Arial" pitchFamily="34" charset="0"/>
                        <a:cs typeface="Arial" pitchFamily="34" charset="0"/>
                      </a:endParaRPr>
                    </a:p>
                  </a:txBody>
                  <a:tcPr marT="45700" marB="45700"/>
                </a:tc>
                <a:tc>
                  <a:txBody>
                    <a:bodyPr/>
                    <a:lstStyle/>
                    <a:p>
                      <a:r>
                        <a:rPr lang="en-GB" sz="1800" dirty="0" smtClean="0">
                          <a:latin typeface="Arial" pitchFamily="34" charset="0"/>
                          <a:cs typeface="Arial" pitchFamily="34" charset="0"/>
                        </a:rPr>
                        <a:t>WG Resp.</a:t>
                      </a:r>
                      <a:endParaRPr lang="en-GB" sz="1800" dirty="0">
                        <a:latin typeface="Arial" pitchFamily="34" charset="0"/>
                        <a:cs typeface="Arial" pitchFamily="34" charset="0"/>
                      </a:endParaRPr>
                    </a:p>
                  </a:txBody>
                  <a:tcPr marT="45700" marB="45700"/>
                </a:tc>
              </a:tr>
              <a:tr h="370682">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CP-160292</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Revised WID on core network aspects of CIoT</a:t>
                      </a:r>
                    </a:p>
                  </a:txBody>
                  <a:tcPr marL="0" marR="0" marT="0" marB="0"/>
                </a:tc>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CT1</a:t>
                      </a:r>
                    </a:p>
                  </a:txBody>
                  <a:tcPr marL="0" marR="0" marT="0" marB="0"/>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p:txBody>
          <a:bodyPr/>
          <a:lstStyle/>
          <a:p>
            <a:r>
              <a:rPr lang="nb-NO" altLang="en-US" dirty="0" smtClean="0">
                <a:latin typeface="Arial" charset="0"/>
                <a:cs typeface="Arial" charset="0"/>
              </a:rPr>
              <a:t>Approved New Rel-14 WIs / SIs</a:t>
            </a:r>
            <a:endParaRPr lang="en-US" altLang="en-US" dirty="0" smtClean="0">
              <a:latin typeface="Arial" charset="0"/>
              <a:cs typeface="Arial" charset="0"/>
            </a:endParaRPr>
          </a:p>
        </p:txBody>
      </p:sp>
      <p:sp>
        <p:nvSpPr>
          <p:cNvPr id="13315"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6" name="Rectangle 159"/>
          <p:cNvSpPr>
            <a:spLocks noChangeArrowheads="1"/>
          </p:cNvSpPr>
          <p:nvPr/>
        </p:nvSpPr>
        <p:spPr bwMode="auto">
          <a:xfrm>
            <a:off x="0" y="249872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7" name="Rectangle 576"/>
          <p:cNvSpPr>
            <a:spLocks noChangeArrowheads="1"/>
          </p:cNvSpPr>
          <p:nvPr/>
        </p:nvSpPr>
        <p:spPr bwMode="auto">
          <a:xfrm>
            <a:off x="0" y="269557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8"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9" name="Rectangle 821"/>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20"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21"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22" name="Rectangle 49"/>
          <p:cNvSpPr>
            <a:spLocks noChangeArrowheads="1"/>
          </p:cNvSpPr>
          <p:nvPr/>
        </p:nvSpPr>
        <p:spPr bwMode="auto">
          <a:xfrm>
            <a:off x="457200" y="1600200"/>
            <a:ext cx="7588250" cy="457200"/>
          </a:xfrm>
          <a:prstGeom prst="rect">
            <a:avLst/>
          </a:prstGeom>
          <a:noFill/>
          <a:ln w="9525">
            <a:noFill/>
            <a:miter lim="800000"/>
            <a:headEnd/>
            <a:tailEnd/>
          </a:ln>
          <a:effectLst/>
        </p:spPr>
        <p:txBody>
          <a:bodyPr anchor="ctr">
            <a:spAutoFit/>
          </a:bodyPr>
          <a:lstStyle/>
          <a:p>
            <a:endParaRPr lang="en-GB" altLang="en-US"/>
          </a:p>
        </p:txBody>
      </p:sp>
      <p:graphicFrame>
        <p:nvGraphicFramePr>
          <p:cNvPr id="15" name="Content Placeholder 4"/>
          <p:cNvGraphicFramePr>
            <a:graphicFrameLocks/>
          </p:cNvGraphicFramePr>
          <p:nvPr/>
        </p:nvGraphicFramePr>
        <p:xfrm>
          <a:off x="457200" y="1600200"/>
          <a:ext cx="8229600" cy="3936955"/>
        </p:xfrm>
        <a:graphic>
          <a:graphicData uri="http://schemas.openxmlformats.org/drawingml/2006/table">
            <a:tbl>
              <a:tblPr firstRow="1" bandRow="1">
                <a:tableStyleId>{5C22544A-7EE6-4342-B048-85BDC9FD1C3A}</a:tableStyleId>
              </a:tblPr>
              <a:tblGrid>
                <a:gridCol w="886858"/>
                <a:gridCol w="5111826"/>
                <a:gridCol w="2230916"/>
              </a:tblGrid>
              <a:tr h="370795">
                <a:tc>
                  <a:txBody>
                    <a:bodyPr/>
                    <a:lstStyle/>
                    <a:p>
                      <a:r>
                        <a:rPr lang="en-GB" sz="1800" dirty="0" smtClean="0">
                          <a:latin typeface="Arial" pitchFamily="34" charset="0"/>
                          <a:cs typeface="Arial" pitchFamily="34" charset="0"/>
                        </a:rPr>
                        <a:t>Tdoc</a:t>
                      </a:r>
                      <a:endParaRPr lang="en-GB" sz="1800" dirty="0">
                        <a:latin typeface="Arial" pitchFamily="34" charset="0"/>
                        <a:cs typeface="Arial" pitchFamily="34" charset="0"/>
                      </a:endParaRPr>
                    </a:p>
                  </a:txBody>
                  <a:tcPr marT="45714" marB="45714"/>
                </a:tc>
                <a:tc>
                  <a:txBody>
                    <a:bodyPr/>
                    <a:lstStyle/>
                    <a:p>
                      <a:r>
                        <a:rPr lang="en-GB" sz="1800" dirty="0" smtClean="0">
                          <a:latin typeface="Arial" pitchFamily="34" charset="0"/>
                          <a:cs typeface="Arial" pitchFamily="34" charset="0"/>
                        </a:rPr>
                        <a:t>Title</a:t>
                      </a:r>
                      <a:endParaRPr lang="en-GB" sz="1800" dirty="0">
                        <a:latin typeface="Arial" pitchFamily="34" charset="0"/>
                        <a:cs typeface="Arial" pitchFamily="34" charset="0"/>
                      </a:endParaRPr>
                    </a:p>
                  </a:txBody>
                  <a:tcPr marT="45714" marB="45714"/>
                </a:tc>
                <a:tc>
                  <a:txBody>
                    <a:bodyPr/>
                    <a:lstStyle/>
                    <a:p>
                      <a:r>
                        <a:rPr lang="en-GB" sz="1800" dirty="0" smtClean="0">
                          <a:latin typeface="Arial" pitchFamily="34" charset="0"/>
                          <a:cs typeface="Arial" pitchFamily="34" charset="0"/>
                        </a:rPr>
                        <a:t>WG Resp.</a:t>
                      </a:r>
                      <a:endParaRPr lang="en-GB" sz="1800" dirty="0">
                        <a:latin typeface="Arial" pitchFamily="34" charset="0"/>
                        <a:cs typeface="Arial" pitchFamily="34" charset="0"/>
                      </a:endParaRPr>
                    </a:p>
                  </a:txBody>
                  <a:tcPr marT="45714" marB="45714"/>
                </a:tc>
              </a:tr>
              <a:tr h="370795">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CP-160243</a:t>
                      </a:r>
                    </a:p>
                  </a:txBody>
                  <a:tcPr marL="0" marR="0" marT="0" marB="0"/>
                </a:tc>
                <a:tc>
                  <a:txBody>
                    <a:bodyPr/>
                    <a:lstStyle/>
                    <a:p>
                      <a:pPr algn="l" fontAlgn="t"/>
                      <a:r>
                        <a:rPr lang="en-US" sz="1800" b="0" i="0" u="none" strike="noStrike" dirty="0">
                          <a:effectLst/>
                          <a:latin typeface="Arial" pitchFamily="34" charset="0"/>
                          <a:cs typeface="Arial" pitchFamily="34" charset="0"/>
                        </a:rPr>
                        <a:t>New WID on Shared Subscription Data </a:t>
                      </a:r>
                      <a:r>
                        <a:rPr lang="en-US" sz="1800" b="0" i="0" u="none" strike="noStrike" dirty="0" smtClean="0">
                          <a:effectLst/>
                          <a:latin typeface="Arial" pitchFamily="34" charset="0"/>
                          <a:cs typeface="Arial" pitchFamily="34" charset="0"/>
                        </a:rPr>
                        <a:t>Update</a:t>
                      </a:r>
                      <a:r>
                        <a:rPr lang="en-US" sz="2800" b="0" i="0" u="none" strike="noStrike" dirty="0" smtClean="0">
                          <a:solidFill>
                            <a:srgbClr val="FF0000"/>
                          </a:solidFill>
                          <a:effectLst/>
                          <a:latin typeface="Arial" pitchFamily="34" charset="0"/>
                          <a:cs typeface="Arial" pitchFamily="34" charset="0"/>
                        </a:rPr>
                        <a:t>*</a:t>
                      </a:r>
                      <a:endParaRPr lang="en-US" sz="2800" b="0" i="0" u="none" strike="noStrike" dirty="0">
                        <a:solidFill>
                          <a:srgbClr val="FF0000"/>
                        </a:solidFill>
                        <a:effectLst/>
                        <a:latin typeface="Arial" pitchFamily="34" charset="0"/>
                        <a:cs typeface="Arial" pitchFamily="34" charset="0"/>
                      </a:endParaRPr>
                    </a:p>
                  </a:txBody>
                  <a:tcPr marL="0" marR="0" marT="0" marB="0"/>
                </a:tc>
                <a:tc>
                  <a:txBody>
                    <a:bodyPr/>
                    <a:lstStyle/>
                    <a:p>
                      <a:pPr algn="l" fontAlgn="t"/>
                      <a:r>
                        <a:rPr lang="en-GB" sz="1800" b="0" i="0" u="none" strike="noStrike" dirty="0">
                          <a:effectLst/>
                          <a:latin typeface="Arial" pitchFamily="34" charset="0"/>
                          <a:cs typeface="Arial" pitchFamily="34" charset="0"/>
                        </a:rPr>
                        <a:t>CT4</a:t>
                      </a:r>
                    </a:p>
                  </a:txBody>
                  <a:tcPr marL="0" marR="0" marT="0" marB="0"/>
                </a:tc>
              </a:tr>
              <a:tr h="370795">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CP-160244</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New WID on CT aspects of EIR check for WLAN access to EPC</a:t>
                      </a:r>
                    </a:p>
                  </a:txBody>
                  <a:tcPr marL="0" marR="0" marT="0" marB="0"/>
                </a:tc>
                <a:tc>
                  <a:txBody>
                    <a:bodyPr/>
                    <a:lstStyle/>
                    <a:p>
                      <a:pPr algn="l" fontAlgn="t"/>
                      <a:r>
                        <a:rPr lang="en-GB" sz="1800" b="0" i="0" u="none" strike="noStrike" kern="1200">
                          <a:solidFill>
                            <a:srgbClr val="000000"/>
                          </a:solidFill>
                          <a:effectLst/>
                          <a:latin typeface="Arial" pitchFamily="34" charset="0"/>
                          <a:ea typeface="+mn-ea"/>
                          <a:cs typeface="Arial" pitchFamily="34" charset="0"/>
                        </a:rPr>
                        <a:t>CT4</a:t>
                      </a:r>
                    </a:p>
                  </a:txBody>
                  <a:tcPr marL="0" marR="0" marT="0" marB="0"/>
                </a:tc>
              </a:tr>
              <a:tr h="370795">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CP-160294</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New WID on IMS Stage-3 IETF Protocol Alignment</a:t>
                      </a:r>
                    </a:p>
                  </a:txBody>
                  <a:tcPr marL="0" marR="0" marT="0" marB="0"/>
                </a:tc>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CT1</a:t>
                      </a:r>
                    </a:p>
                  </a:txBody>
                  <a:tcPr marL="0" marR="0" marT="0" marB="0"/>
                </a:tc>
              </a:tr>
              <a:tr h="370795">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CP-160295</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New WID Password based service activation for IMS Multimedia Telephony service (PWDIMS-CT)</a:t>
                      </a:r>
                    </a:p>
                  </a:txBody>
                  <a:tcPr marL="0" marR="0" marT="0" marB="0"/>
                </a:tc>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CT1</a:t>
                      </a:r>
                    </a:p>
                  </a:txBody>
                  <a:tcPr marL="0" marR="0" marT="0" marB="0"/>
                </a:tc>
              </a:tr>
              <a:tr h="370795">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CP-160374</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Combined CT1 and CT6 new work item on improved operator control using new UE configuration parameters</a:t>
                      </a:r>
                    </a:p>
                  </a:txBody>
                  <a:tcPr marL="0" marR="0" marT="0" marB="0"/>
                </a:tc>
                <a:tc>
                  <a:txBody>
                    <a:bodyPr/>
                    <a:lstStyle/>
                    <a:p>
                      <a:pPr algn="l" fontAlgn="t"/>
                      <a:r>
                        <a:rPr lang="en-US" sz="1800" b="0" i="0" u="none" strike="noStrike" kern="1200" dirty="0" smtClean="0">
                          <a:solidFill>
                            <a:srgbClr val="000000"/>
                          </a:solidFill>
                          <a:effectLst/>
                          <a:latin typeface="Arial" pitchFamily="34" charset="0"/>
                          <a:ea typeface="+mn-ea"/>
                          <a:cs typeface="Arial" pitchFamily="34" charset="0"/>
                        </a:rPr>
                        <a:t>CT1</a:t>
                      </a:r>
                      <a:endParaRPr lang="en-US" sz="1800" b="0" i="0" u="none" strike="noStrike" kern="1200" dirty="0">
                        <a:solidFill>
                          <a:srgbClr val="000000"/>
                        </a:solidFill>
                        <a:effectLst/>
                        <a:latin typeface="Arial" pitchFamily="34" charset="0"/>
                        <a:ea typeface="+mn-ea"/>
                        <a:cs typeface="Arial" pitchFamily="34" charset="0"/>
                      </a:endParaRPr>
                    </a:p>
                  </a:txBody>
                  <a:tcPr marL="0" marR="0" marT="0" marB="0"/>
                </a:tc>
              </a:tr>
              <a:tr h="370795">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CP-160375</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Study Item on technical requirements for a new secure platform for 3GPP applications</a:t>
                      </a:r>
                    </a:p>
                  </a:txBody>
                  <a:tcPr marL="0" marR="0" marT="0" marB="0"/>
                </a:tc>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CT6</a:t>
                      </a:r>
                    </a:p>
                  </a:txBody>
                  <a:tcPr marL="0" marR="0" marT="0" marB="0"/>
                </a:tc>
              </a:tr>
            </a:tbl>
          </a:graphicData>
        </a:graphic>
      </p:graphicFrame>
      <p:sp>
        <p:nvSpPr>
          <p:cNvPr id="12" name="TextBox 11"/>
          <p:cNvSpPr txBox="1"/>
          <p:nvPr/>
        </p:nvSpPr>
        <p:spPr>
          <a:xfrm>
            <a:off x="466725" y="5505450"/>
            <a:ext cx="7943850" cy="923330"/>
          </a:xfrm>
          <a:prstGeom prst="rect">
            <a:avLst/>
          </a:prstGeom>
          <a:noFill/>
        </p:spPr>
        <p:txBody>
          <a:bodyPr wrap="square" rtlCol="0">
            <a:spAutoFit/>
          </a:bodyPr>
          <a:lstStyle/>
          <a:p>
            <a:r>
              <a:rPr lang="en-US" sz="1800" dirty="0" smtClean="0">
                <a:solidFill>
                  <a:srgbClr val="FF0000"/>
                </a:solidFill>
                <a:latin typeface="Arial" pitchFamily="34" charset="0"/>
                <a:cs typeface="Arial" pitchFamily="34" charset="0"/>
              </a:rPr>
              <a:t>* </a:t>
            </a:r>
            <a:r>
              <a:rPr lang="en-GB" sz="1800" dirty="0" smtClean="0"/>
              <a:t>I had to revise the </a:t>
            </a:r>
            <a:r>
              <a:rPr lang="en-GB" sz="1800" dirty="0" err="1" smtClean="0"/>
              <a:t>MMCMH_Enh</a:t>
            </a:r>
            <a:r>
              <a:rPr lang="en-GB" sz="1800" dirty="0" smtClean="0"/>
              <a:t>-CT to remove all revision marks as this is a new WID for Rel-14 and to add a new Unique ID and remove Release specific information from the justification.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p:txBody>
          <a:bodyPr/>
          <a:lstStyle/>
          <a:p>
            <a:r>
              <a:rPr lang="nb-NO" altLang="en-US" dirty="0" smtClean="0">
                <a:latin typeface="Arial" charset="0"/>
                <a:cs typeface="Arial" charset="0"/>
              </a:rPr>
              <a:t>Approved Revised Rel-13 WIs / SIs</a:t>
            </a:r>
            <a:endParaRPr lang="en-US" altLang="en-US" dirty="0" smtClean="0">
              <a:latin typeface="Arial" charset="0"/>
              <a:cs typeface="Arial" charset="0"/>
            </a:endParaRPr>
          </a:p>
        </p:txBody>
      </p:sp>
      <p:sp>
        <p:nvSpPr>
          <p:cNvPr id="14339"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0" name="Rectangle 159"/>
          <p:cNvSpPr>
            <a:spLocks noChangeArrowheads="1"/>
          </p:cNvSpPr>
          <p:nvPr/>
        </p:nvSpPr>
        <p:spPr bwMode="auto">
          <a:xfrm>
            <a:off x="0" y="249872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1" name="Rectangle 576"/>
          <p:cNvSpPr>
            <a:spLocks noChangeArrowheads="1"/>
          </p:cNvSpPr>
          <p:nvPr/>
        </p:nvSpPr>
        <p:spPr bwMode="auto">
          <a:xfrm>
            <a:off x="0" y="269557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2"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3" name="Rectangle 821"/>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4"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5"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4346" name="Rectangle 49"/>
          <p:cNvSpPr>
            <a:spLocks noChangeArrowheads="1"/>
          </p:cNvSpPr>
          <p:nvPr/>
        </p:nvSpPr>
        <p:spPr bwMode="auto">
          <a:xfrm>
            <a:off x="457200" y="1600200"/>
            <a:ext cx="7588250" cy="457200"/>
          </a:xfrm>
          <a:prstGeom prst="rect">
            <a:avLst/>
          </a:prstGeom>
          <a:noFill/>
          <a:ln w="9525">
            <a:noFill/>
            <a:miter lim="800000"/>
            <a:headEnd/>
            <a:tailEnd/>
          </a:ln>
          <a:effectLst/>
        </p:spPr>
        <p:txBody>
          <a:bodyPr anchor="ctr">
            <a:spAutoFit/>
          </a:bodyPr>
          <a:lstStyle/>
          <a:p>
            <a:endParaRPr lang="en-GB" altLang="en-US"/>
          </a:p>
        </p:txBody>
      </p:sp>
      <p:graphicFrame>
        <p:nvGraphicFramePr>
          <p:cNvPr id="15" name="Content Placeholder 4"/>
          <p:cNvGraphicFramePr>
            <a:graphicFrameLocks/>
          </p:cNvGraphicFramePr>
          <p:nvPr/>
        </p:nvGraphicFramePr>
        <p:xfrm>
          <a:off x="457200" y="1600200"/>
          <a:ext cx="8229600" cy="1742546"/>
        </p:xfrm>
        <a:graphic>
          <a:graphicData uri="http://schemas.openxmlformats.org/drawingml/2006/table">
            <a:tbl>
              <a:tblPr firstRow="1" bandRow="1">
                <a:tableStyleId>{5C22544A-7EE6-4342-B048-85BDC9FD1C3A}</a:tableStyleId>
              </a:tblPr>
              <a:tblGrid>
                <a:gridCol w="886858"/>
                <a:gridCol w="5111826"/>
                <a:gridCol w="2230916"/>
              </a:tblGrid>
              <a:tr h="370946">
                <a:tc>
                  <a:txBody>
                    <a:bodyPr/>
                    <a:lstStyle/>
                    <a:p>
                      <a:r>
                        <a:rPr lang="en-GB" sz="1800" dirty="0" smtClean="0">
                          <a:latin typeface="Arial" pitchFamily="34" charset="0"/>
                          <a:cs typeface="Arial" pitchFamily="34" charset="0"/>
                        </a:rPr>
                        <a:t>Tdoc</a:t>
                      </a:r>
                      <a:endParaRPr lang="en-GB" sz="1800" dirty="0">
                        <a:latin typeface="Arial" pitchFamily="34" charset="0"/>
                        <a:cs typeface="Arial" pitchFamily="34" charset="0"/>
                      </a:endParaRPr>
                    </a:p>
                  </a:txBody>
                  <a:tcPr marT="45733" marB="45733"/>
                </a:tc>
                <a:tc>
                  <a:txBody>
                    <a:bodyPr/>
                    <a:lstStyle/>
                    <a:p>
                      <a:r>
                        <a:rPr lang="en-GB" sz="1800" dirty="0" smtClean="0">
                          <a:latin typeface="Arial" pitchFamily="34" charset="0"/>
                          <a:cs typeface="Arial" pitchFamily="34" charset="0"/>
                        </a:rPr>
                        <a:t>Title</a:t>
                      </a:r>
                      <a:endParaRPr lang="en-GB" sz="1800" dirty="0">
                        <a:latin typeface="Arial" pitchFamily="34" charset="0"/>
                        <a:cs typeface="Arial" pitchFamily="34" charset="0"/>
                      </a:endParaRPr>
                    </a:p>
                  </a:txBody>
                  <a:tcPr marT="45733" marB="45733"/>
                </a:tc>
                <a:tc>
                  <a:txBody>
                    <a:bodyPr/>
                    <a:lstStyle/>
                    <a:p>
                      <a:r>
                        <a:rPr lang="en-GB" sz="1800" dirty="0" smtClean="0">
                          <a:latin typeface="Arial" pitchFamily="34" charset="0"/>
                          <a:cs typeface="Arial" pitchFamily="34" charset="0"/>
                        </a:rPr>
                        <a:t>WG Resp.</a:t>
                      </a:r>
                      <a:endParaRPr lang="en-GB" sz="1800" dirty="0">
                        <a:latin typeface="Arial" pitchFamily="34" charset="0"/>
                        <a:cs typeface="Arial" pitchFamily="34" charset="0"/>
                      </a:endParaRPr>
                    </a:p>
                  </a:txBody>
                  <a:tcPr marT="45733" marB="45733"/>
                </a:tc>
              </a:tr>
              <a:tr h="370946">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CP-160293</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Revised WID on CT aspects for Non-IP for Cellular Internet of Things for 2G/3G-GPRS</a:t>
                      </a:r>
                    </a:p>
                  </a:txBody>
                  <a:tcPr marL="0" marR="0" marT="0" marB="0"/>
                </a:tc>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CT1</a:t>
                      </a:r>
                    </a:p>
                  </a:txBody>
                  <a:tcPr marL="0" marR="0" marT="0" marB="0"/>
                </a:tc>
              </a:tr>
              <a:tr h="370946">
                <a:tc>
                  <a:txBody>
                    <a:bodyPr/>
                    <a:lstStyle/>
                    <a:p>
                      <a:pPr algn="l" fontAlgn="t"/>
                      <a:r>
                        <a:rPr lang="en-GB" sz="1800" b="0" i="0" u="none" strike="noStrike" kern="1200">
                          <a:solidFill>
                            <a:srgbClr val="000000"/>
                          </a:solidFill>
                          <a:effectLst/>
                          <a:latin typeface="Arial" pitchFamily="34" charset="0"/>
                          <a:ea typeface="+mn-ea"/>
                          <a:cs typeface="Arial" pitchFamily="34" charset="0"/>
                        </a:rPr>
                        <a:t>CP-160376</a:t>
                      </a:r>
                    </a:p>
                  </a:txBody>
                  <a:tcPr marL="0" marR="0" marT="0" marB="0"/>
                </a:tc>
                <a:tc>
                  <a:txBody>
                    <a:bodyPr/>
                    <a:lstStyle/>
                    <a:p>
                      <a:pPr algn="l" fontAlgn="t"/>
                      <a:r>
                        <a:rPr lang="en-US" sz="1800" b="0" i="0" u="none" strike="noStrike" kern="1200" dirty="0">
                          <a:solidFill>
                            <a:srgbClr val="000000"/>
                          </a:solidFill>
                          <a:effectLst/>
                          <a:latin typeface="Arial" pitchFamily="34" charset="0"/>
                          <a:ea typeface="+mn-ea"/>
                          <a:cs typeface="Arial" pitchFamily="34" charset="0"/>
                        </a:rPr>
                        <a:t>Updated WID on CT aspects of Enhancements to Multi-stream Multiparty Conferencing Media Handling</a:t>
                      </a:r>
                    </a:p>
                  </a:txBody>
                  <a:tcPr marL="0" marR="0" marT="0" marB="0"/>
                </a:tc>
                <a:tc>
                  <a:txBody>
                    <a:bodyPr/>
                    <a:lstStyle/>
                    <a:p>
                      <a:pPr algn="l" fontAlgn="t"/>
                      <a:r>
                        <a:rPr lang="en-GB" sz="1800" b="0" i="0" u="none" strike="noStrike" kern="1200" dirty="0">
                          <a:solidFill>
                            <a:srgbClr val="000000"/>
                          </a:solidFill>
                          <a:effectLst/>
                          <a:latin typeface="Arial" pitchFamily="34" charset="0"/>
                          <a:ea typeface="+mn-ea"/>
                          <a:cs typeface="Arial" pitchFamily="34" charset="0"/>
                        </a:rPr>
                        <a:t>CT4</a:t>
                      </a:r>
                    </a:p>
                  </a:txBody>
                  <a:tcPr marL="0" marR="0" marT="0" marB="0"/>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xfrm>
            <a:off x="598488" y="274638"/>
            <a:ext cx="6937375" cy="1143000"/>
          </a:xfrm>
        </p:spPr>
        <p:txBody>
          <a:bodyPr/>
          <a:lstStyle/>
          <a:p>
            <a:r>
              <a:rPr lang="nb-NO" altLang="en-US" smtClean="0">
                <a:latin typeface="Arial" charset="0"/>
                <a:cs typeface="Arial" charset="0"/>
              </a:rPr>
              <a:t>Rel-13 Specifications for Approval</a:t>
            </a:r>
            <a:endParaRPr lang="en-US" altLang="en-US" smtClean="0">
              <a:latin typeface="Arial" charset="0"/>
              <a:cs typeface="Arial" charset="0"/>
            </a:endParaRPr>
          </a:p>
        </p:txBody>
      </p:sp>
      <p:sp>
        <p:nvSpPr>
          <p:cNvPr id="15363"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4" name="Rectangle 159"/>
          <p:cNvSpPr>
            <a:spLocks noChangeArrowheads="1"/>
          </p:cNvSpPr>
          <p:nvPr/>
        </p:nvSpPr>
        <p:spPr bwMode="auto">
          <a:xfrm>
            <a:off x="0" y="249872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5" name="Rectangle 576"/>
          <p:cNvSpPr>
            <a:spLocks noChangeArrowheads="1"/>
          </p:cNvSpPr>
          <p:nvPr/>
        </p:nvSpPr>
        <p:spPr bwMode="auto">
          <a:xfrm>
            <a:off x="0" y="269557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6"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7" name="Rectangle 821"/>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8"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9"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70" name="Rectangle 3"/>
          <p:cNvSpPr txBox="1">
            <a:spLocks noChangeArrowheads="1"/>
          </p:cNvSpPr>
          <p:nvPr/>
        </p:nvSpPr>
        <p:spPr bwMode="auto">
          <a:xfrm>
            <a:off x="349250" y="1638300"/>
            <a:ext cx="8686800" cy="4627563"/>
          </a:xfrm>
          <a:prstGeom prst="rect">
            <a:avLst/>
          </a:prstGeom>
          <a:noFill/>
          <a:ln w="12700">
            <a:noFill/>
            <a:miter lim="800000"/>
            <a:headEnd/>
            <a:tailEnd/>
          </a:ln>
        </p:spPr>
        <p:txBody>
          <a:bodyPr lIns="90488" tIns="44450" rIns="90488" bIns="44450"/>
          <a:lstStyle/>
          <a:p>
            <a:pPr>
              <a:spcBef>
                <a:spcPct val="20000"/>
              </a:spcBef>
            </a:pPr>
            <a:endParaRPr lang="en-US" altLang="ja-JP" sz="2000" b="1">
              <a:latin typeface="Calibri" pitchFamily="34" charset="0"/>
              <a:ea typeface="MS PGothic" pitchFamily="34" charset="-128"/>
            </a:endParaRPr>
          </a:p>
          <a:p>
            <a:pPr marL="742950" lvl="1" indent="-285750">
              <a:lnSpc>
                <a:spcPct val="90000"/>
              </a:lnSpc>
              <a:spcBef>
                <a:spcPct val="20000"/>
              </a:spcBef>
              <a:buClr>
                <a:srgbClr val="C00000"/>
              </a:buClr>
            </a:pPr>
            <a:endParaRPr lang="en-US" altLang="ja-JP" sz="1800">
              <a:latin typeface="Calibri" pitchFamily="34" charset="0"/>
              <a:ea typeface="MS PGothic" pitchFamily="34" charset="-128"/>
            </a:endParaRPr>
          </a:p>
        </p:txBody>
      </p:sp>
      <p:graphicFrame>
        <p:nvGraphicFramePr>
          <p:cNvPr id="13" name="Content Placeholder 3"/>
          <p:cNvGraphicFramePr>
            <a:graphicFrameLocks/>
          </p:cNvGraphicFramePr>
          <p:nvPr/>
        </p:nvGraphicFramePr>
        <p:xfrm>
          <a:off x="476250" y="1535113"/>
          <a:ext cx="8304213" cy="1767665"/>
        </p:xfrm>
        <a:graphic>
          <a:graphicData uri="http://schemas.openxmlformats.org/drawingml/2006/table">
            <a:tbl>
              <a:tblPr firstRow="1" bandRow="1">
                <a:tableStyleId>{5C22544A-7EE6-4342-B048-85BDC9FD1C3A}</a:tableStyleId>
              </a:tblPr>
              <a:tblGrid>
                <a:gridCol w="1213581"/>
                <a:gridCol w="6337651"/>
                <a:gridCol w="752981"/>
              </a:tblGrid>
              <a:tr h="383826">
                <a:tc>
                  <a:txBody>
                    <a:bodyPr/>
                    <a:lstStyle/>
                    <a:p>
                      <a:r>
                        <a:rPr lang="en-GB" sz="1800" dirty="0" smtClean="0">
                          <a:latin typeface="Arial" pitchFamily="34" charset="0"/>
                          <a:cs typeface="Arial" pitchFamily="34" charset="0"/>
                        </a:rPr>
                        <a:t>CP-</a:t>
                      </a:r>
                      <a:r>
                        <a:rPr lang="en-GB" sz="1800" dirty="0" err="1" smtClean="0">
                          <a:latin typeface="Arial" pitchFamily="34" charset="0"/>
                          <a:cs typeface="Arial" pitchFamily="34" charset="0"/>
                        </a:rPr>
                        <a:t>num</a:t>
                      </a:r>
                      <a:endParaRPr lang="en-GB" sz="1800" dirty="0">
                        <a:latin typeface="Arial" pitchFamily="34" charset="0"/>
                        <a:cs typeface="Arial" pitchFamily="34" charset="0"/>
                      </a:endParaRPr>
                    </a:p>
                  </a:txBody>
                  <a:tcPr marL="91436" marR="91436" marT="45724" marB="45724"/>
                </a:tc>
                <a:tc>
                  <a:txBody>
                    <a:bodyPr/>
                    <a:lstStyle/>
                    <a:p>
                      <a:r>
                        <a:rPr lang="en-GB" sz="1800" dirty="0" smtClean="0">
                          <a:latin typeface="Arial" pitchFamily="34" charset="0"/>
                          <a:cs typeface="Arial" pitchFamily="34" charset="0"/>
                        </a:rPr>
                        <a:t>Title</a:t>
                      </a:r>
                      <a:endParaRPr lang="en-GB" sz="1800" dirty="0">
                        <a:latin typeface="Arial" pitchFamily="34" charset="0"/>
                        <a:cs typeface="Arial" pitchFamily="34" charset="0"/>
                      </a:endParaRPr>
                    </a:p>
                  </a:txBody>
                  <a:tcPr marL="91436" marR="91436" marT="45724" marB="45724"/>
                </a:tc>
                <a:tc>
                  <a:txBody>
                    <a:bodyPr/>
                    <a:lstStyle/>
                    <a:p>
                      <a:r>
                        <a:rPr lang="en-GB" sz="1800" dirty="0" smtClean="0">
                          <a:latin typeface="Arial" pitchFamily="34" charset="0"/>
                          <a:cs typeface="Arial" pitchFamily="34" charset="0"/>
                        </a:rPr>
                        <a:t>WG</a:t>
                      </a:r>
                      <a:endParaRPr lang="en-GB" sz="1800" dirty="0">
                        <a:latin typeface="Arial" pitchFamily="34" charset="0"/>
                        <a:cs typeface="Arial" pitchFamily="34" charset="0"/>
                      </a:endParaRPr>
                    </a:p>
                  </a:txBody>
                  <a:tcPr marL="91436" marR="91436" marT="45724" marB="45724"/>
                </a:tc>
              </a:tr>
              <a:tr h="328956">
                <a:tc>
                  <a:txBody>
                    <a:bodyPr/>
                    <a:lstStyle/>
                    <a:p>
                      <a:r>
                        <a:rPr lang="en-GB" sz="1800" kern="1200" dirty="0" smtClean="0">
                          <a:solidFill>
                            <a:schemeClr val="dk1"/>
                          </a:solidFill>
                          <a:latin typeface="Arial" pitchFamily="34" charset="0"/>
                          <a:ea typeface="+mn-ea"/>
                          <a:cs typeface="Arial" pitchFamily="34" charset="0"/>
                        </a:rPr>
                        <a:t>CP-160242</a:t>
                      </a:r>
                      <a:endParaRPr lang="en-GB" sz="1800" kern="1200" dirty="0">
                        <a:solidFill>
                          <a:schemeClr val="dk1"/>
                        </a:solidFill>
                        <a:latin typeface="Arial" pitchFamily="34" charset="0"/>
                        <a:ea typeface="+mn-ea"/>
                        <a:cs typeface="Arial" pitchFamily="34" charset="0"/>
                      </a:endParaRPr>
                    </a:p>
                  </a:txBody>
                  <a:tcPr marL="91436" marR="91436" marT="45724" marB="45724"/>
                </a:tc>
                <a:tc>
                  <a:txBody>
                    <a:bodyPr/>
                    <a:lstStyle/>
                    <a:p>
                      <a:r>
                        <a:rPr lang="en-US" sz="1800" kern="1200" dirty="0" smtClean="0">
                          <a:solidFill>
                            <a:schemeClr val="dk1"/>
                          </a:solidFill>
                          <a:latin typeface="Arial" pitchFamily="34" charset="0"/>
                          <a:ea typeface="+mn-ea"/>
                          <a:cs typeface="Arial" pitchFamily="34" charset="0"/>
                        </a:rPr>
                        <a:t>3GPP TS 29.810, Version 1.0.0: Study on Diameter load control mechanisms</a:t>
                      </a:r>
                      <a:endParaRPr lang="en-GB" sz="1800" kern="1200" dirty="0">
                        <a:solidFill>
                          <a:schemeClr val="dk1"/>
                        </a:solidFill>
                        <a:latin typeface="Arial" pitchFamily="34" charset="0"/>
                        <a:ea typeface="+mn-ea"/>
                        <a:cs typeface="Arial" pitchFamily="34" charset="0"/>
                      </a:endParaRPr>
                    </a:p>
                  </a:txBody>
                  <a:tcPr marL="91436" marR="91436" marT="45724" marB="45724"/>
                </a:tc>
                <a:tc>
                  <a:txBody>
                    <a:bodyPr/>
                    <a:lstStyle/>
                    <a:p>
                      <a:pPr algn="ctr"/>
                      <a:r>
                        <a:rPr lang="en-GB" sz="1800" kern="1200" dirty="0" smtClean="0">
                          <a:solidFill>
                            <a:schemeClr val="dk1"/>
                          </a:solidFill>
                          <a:latin typeface="Arial" pitchFamily="34" charset="0"/>
                          <a:ea typeface="+mn-ea"/>
                          <a:cs typeface="Arial" pitchFamily="34" charset="0"/>
                        </a:rPr>
                        <a:t>CT4</a:t>
                      </a:r>
                      <a:endParaRPr lang="en-GB" sz="1800" kern="1200" dirty="0">
                        <a:solidFill>
                          <a:schemeClr val="dk1"/>
                        </a:solidFill>
                        <a:latin typeface="Arial" pitchFamily="34" charset="0"/>
                        <a:ea typeface="+mn-ea"/>
                        <a:cs typeface="Arial" pitchFamily="34" charset="0"/>
                      </a:endParaRPr>
                    </a:p>
                  </a:txBody>
                  <a:tcPr marL="91436" marR="91436" marT="45724" marB="45724"/>
                </a:tc>
              </a:tr>
              <a:tr h="317018">
                <a:tc>
                  <a:txBody>
                    <a:bodyPr/>
                    <a:lstStyle/>
                    <a:p>
                      <a:endParaRPr lang="en-GB" sz="1800" kern="1200" dirty="0">
                        <a:solidFill>
                          <a:schemeClr val="dk1"/>
                        </a:solidFill>
                        <a:latin typeface="Arial" pitchFamily="34" charset="0"/>
                        <a:ea typeface="+mn-ea"/>
                        <a:cs typeface="Arial" pitchFamily="34" charset="0"/>
                      </a:endParaRPr>
                    </a:p>
                  </a:txBody>
                  <a:tcPr marL="91436" marR="91436" marT="45724" marB="45724"/>
                </a:tc>
                <a:tc>
                  <a:txBody>
                    <a:bodyPr/>
                    <a:lstStyle/>
                    <a:p>
                      <a:endParaRPr lang="en-GB" sz="1800" kern="1200" dirty="0">
                        <a:solidFill>
                          <a:schemeClr val="dk1"/>
                        </a:solidFill>
                        <a:latin typeface="Arial" pitchFamily="34" charset="0"/>
                        <a:ea typeface="+mn-ea"/>
                        <a:cs typeface="Arial" pitchFamily="34" charset="0"/>
                      </a:endParaRPr>
                    </a:p>
                  </a:txBody>
                  <a:tcPr marL="91436" marR="91436" marT="45724" marB="45724"/>
                </a:tc>
                <a:tc>
                  <a:txBody>
                    <a:bodyPr/>
                    <a:lstStyle/>
                    <a:p>
                      <a:pPr algn="ctr"/>
                      <a:endParaRPr lang="en-GB" sz="1800" kern="1200" dirty="0">
                        <a:solidFill>
                          <a:schemeClr val="dk1"/>
                        </a:solidFill>
                        <a:latin typeface="Arial" pitchFamily="34" charset="0"/>
                        <a:ea typeface="+mn-ea"/>
                        <a:cs typeface="Arial" pitchFamily="34" charset="0"/>
                      </a:endParaRPr>
                    </a:p>
                  </a:txBody>
                  <a:tcPr marL="91436" marR="91436" marT="45724" marB="45724"/>
                </a:tc>
              </a:tr>
              <a:tr h="377983">
                <a:tc>
                  <a:txBody>
                    <a:bodyPr/>
                    <a:lstStyle/>
                    <a:p>
                      <a:endParaRPr lang="en-GB" sz="1800" kern="1200" dirty="0">
                        <a:solidFill>
                          <a:schemeClr val="dk1"/>
                        </a:solidFill>
                        <a:latin typeface="Arial" pitchFamily="34" charset="0"/>
                        <a:ea typeface="+mn-ea"/>
                        <a:cs typeface="Arial" pitchFamily="34" charset="0"/>
                      </a:endParaRPr>
                    </a:p>
                  </a:txBody>
                  <a:tcPr marL="91436" marR="91436" marT="45724" marB="45724"/>
                </a:tc>
                <a:tc>
                  <a:txBody>
                    <a:bodyPr/>
                    <a:lstStyle/>
                    <a:p>
                      <a:endParaRPr lang="en-GB" sz="1800" kern="1200" dirty="0">
                        <a:solidFill>
                          <a:schemeClr val="dk1"/>
                        </a:solidFill>
                        <a:latin typeface="Arial" pitchFamily="34" charset="0"/>
                        <a:ea typeface="+mn-ea"/>
                        <a:cs typeface="Arial" pitchFamily="34" charset="0"/>
                      </a:endParaRPr>
                    </a:p>
                  </a:txBody>
                  <a:tcPr marL="91436" marR="91436" marT="45724" marB="45724"/>
                </a:tc>
                <a:tc>
                  <a:txBody>
                    <a:bodyPr/>
                    <a:lstStyle/>
                    <a:p>
                      <a:pPr algn="ctr"/>
                      <a:endParaRPr lang="en-GB" sz="1800" kern="1200" dirty="0">
                        <a:solidFill>
                          <a:schemeClr val="dk1"/>
                        </a:solidFill>
                        <a:latin typeface="Arial" pitchFamily="34" charset="0"/>
                        <a:ea typeface="+mn-ea"/>
                        <a:cs typeface="Arial" pitchFamily="34" charset="0"/>
                      </a:endParaRPr>
                    </a:p>
                  </a:txBody>
                  <a:tcPr marL="91436" marR="91436" marT="45724" marB="45724"/>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CRs</a:t>
            </a:r>
            <a:endParaRPr lang="en-GB" dirty="0">
              <a:latin typeface="Arial" pitchFamily="34" charset="0"/>
              <a:cs typeface="Arial" pitchFamily="34" charset="0"/>
            </a:endParaRPr>
          </a:p>
        </p:txBody>
      </p:sp>
      <p:graphicFrame>
        <p:nvGraphicFramePr>
          <p:cNvPr id="5" name="Table Placeholder 4"/>
          <p:cNvGraphicFramePr>
            <a:graphicFrameLocks noGrp="1"/>
          </p:cNvGraphicFramePr>
          <p:nvPr>
            <p:ph type="tbl" idx="1"/>
          </p:nvPr>
        </p:nvGraphicFramePr>
        <p:xfrm>
          <a:off x="371475" y="3801791"/>
          <a:ext cx="8229600" cy="975360"/>
        </p:xfrm>
        <a:graphic>
          <a:graphicData uri="http://schemas.openxmlformats.org/drawingml/2006/table">
            <a:tbl>
              <a:tblPr/>
              <a:tblGrid>
                <a:gridCol w="838200"/>
                <a:gridCol w="2497321"/>
                <a:gridCol w="598304"/>
                <a:gridCol w="1164836"/>
                <a:gridCol w="3130939"/>
              </a:tblGrid>
              <a:tr h="637130">
                <a:tc>
                  <a:txBody>
                    <a:bodyPr/>
                    <a:lstStyle/>
                    <a:p>
                      <a:pPr hangingPunct="0">
                        <a:spcAft>
                          <a:spcPts val="0"/>
                        </a:spcAft>
                      </a:pPr>
                      <a:r>
                        <a:rPr lang="en-US" sz="1600" dirty="0">
                          <a:solidFill>
                            <a:srgbClr val="1F497D"/>
                          </a:solidFill>
                          <a:latin typeface="Arial" pitchFamily="34" charset="0"/>
                          <a:ea typeface="Times New Roman"/>
                          <a:cs typeface="Arial" pitchFamily="34" charset="0"/>
                        </a:rPr>
                        <a:t>CP-</a:t>
                      </a:r>
                      <a:r>
                        <a:rPr lang="en-US" sz="1600" u="sng" dirty="0">
                          <a:solidFill>
                            <a:srgbClr val="1F497D"/>
                          </a:solidFill>
                          <a:latin typeface="Arial" pitchFamily="34" charset="0"/>
                          <a:ea typeface="Times New Roman"/>
                          <a:cs typeface="Arial" pitchFamily="34" charset="0"/>
                          <a:hlinkClick r:id="rId2" action="ppaction://hlinkfile"/>
                        </a:rPr>
                        <a:t>160228</a:t>
                      </a:r>
                      <a:endParaRPr lang="en-GB" sz="1600" dirty="0">
                        <a:latin typeface="Arial" pitchFamily="34" charset="0"/>
                        <a:ea typeface="Times New Roman"/>
                        <a:cs typeface="Arial" pitchFamily="34" charset="0"/>
                      </a:endParaRPr>
                    </a:p>
                  </a:txBody>
                  <a:tcPr marL="30972" marR="309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en-US" sz="1600" dirty="0">
                          <a:solidFill>
                            <a:srgbClr val="1F497D"/>
                          </a:solidFill>
                          <a:latin typeface="Arial" pitchFamily="34" charset="0"/>
                          <a:ea typeface="Times New Roman"/>
                          <a:cs typeface="Arial" pitchFamily="34" charset="0"/>
                        </a:rPr>
                        <a:t>Enhancements on </a:t>
                      </a:r>
                      <a:r>
                        <a:rPr lang="en-US" sz="1600" dirty="0" err="1">
                          <a:solidFill>
                            <a:srgbClr val="1F497D"/>
                          </a:solidFill>
                          <a:latin typeface="Arial" pitchFamily="34" charset="0"/>
                          <a:ea typeface="Times New Roman"/>
                          <a:cs typeface="Arial" pitchFamily="34" charset="0"/>
                        </a:rPr>
                        <a:t>CIoT</a:t>
                      </a:r>
                      <a:endParaRPr lang="en-GB" sz="1600" dirty="0">
                        <a:latin typeface="Arial" pitchFamily="34" charset="0"/>
                        <a:ea typeface="Times New Roman"/>
                        <a:cs typeface="Arial" pitchFamily="34" charset="0"/>
                      </a:endParaRPr>
                    </a:p>
                  </a:txBody>
                  <a:tcPr marL="30972" marR="309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en-US" sz="1600">
                          <a:solidFill>
                            <a:srgbClr val="1F497D"/>
                          </a:solidFill>
                          <a:latin typeface="Arial" pitchFamily="34" charset="0"/>
                          <a:ea typeface="Times New Roman"/>
                          <a:cs typeface="Arial" pitchFamily="34" charset="0"/>
                        </a:rPr>
                        <a:t>CT4</a:t>
                      </a:r>
                      <a:endParaRPr lang="en-GB" sz="1600">
                        <a:latin typeface="Arial" pitchFamily="34" charset="0"/>
                        <a:ea typeface="Times New Roman"/>
                        <a:cs typeface="Arial" pitchFamily="34" charset="0"/>
                      </a:endParaRPr>
                    </a:p>
                  </a:txBody>
                  <a:tcPr marL="30972" marR="309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en-US" sz="1600">
                          <a:solidFill>
                            <a:srgbClr val="1F497D"/>
                          </a:solidFill>
                          <a:latin typeface="Arial" pitchFamily="34" charset="0"/>
                          <a:ea typeface="Times New Roman"/>
                          <a:cs typeface="Arial" pitchFamily="34" charset="0"/>
                        </a:rPr>
                        <a:t>Approved apart from 29.274CR1743r3</a:t>
                      </a:r>
                      <a:endParaRPr lang="en-GB" sz="1600">
                        <a:latin typeface="Arial" pitchFamily="34" charset="0"/>
                        <a:ea typeface="Times New Roman"/>
                        <a:cs typeface="Arial" pitchFamily="34" charset="0"/>
                      </a:endParaRPr>
                    </a:p>
                  </a:txBody>
                  <a:tcPr marL="30972" marR="309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600" dirty="0">
                          <a:solidFill>
                            <a:srgbClr val="1F497D"/>
                          </a:solidFill>
                          <a:latin typeface="Arial" pitchFamily="34" charset="0"/>
                          <a:ea typeface="Times New Roman"/>
                          <a:cs typeface="Arial" pitchFamily="34" charset="0"/>
                        </a:rPr>
                        <a:t>See discussion paper in CP-160361.</a:t>
                      </a:r>
                      <a:endParaRPr lang="en-GB" sz="1600" dirty="0">
                        <a:latin typeface="Arial" pitchFamily="34" charset="0"/>
                        <a:ea typeface="Times New Roman"/>
                        <a:cs typeface="Arial" pitchFamily="34" charset="0"/>
                      </a:endParaRPr>
                    </a:p>
                    <a:p>
                      <a:pPr hangingPunct="0">
                        <a:spcAft>
                          <a:spcPts val="0"/>
                        </a:spcAft>
                      </a:pPr>
                      <a:r>
                        <a:rPr lang="en-US" sz="1600" dirty="0">
                          <a:solidFill>
                            <a:srgbClr val="1F497D"/>
                          </a:solidFill>
                          <a:latin typeface="Arial" pitchFamily="34" charset="0"/>
                          <a:ea typeface="Times New Roman"/>
                          <a:cs typeface="Arial" pitchFamily="34" charset="0"/>
                        </a:rPr>
                        <a:t>29.274CR1743r3 sent back to CT4 for further work.</a:t>
                      </a:r>
                      <a:endParaRPr lang="en-GB" sz="1600" dirty="0">
                        <a:latin typeface="Arial" pitchFamily="34" charset="0"/>
                        <a:ea typeface="Times New Roman"/>
                        <a:cs typeface="Arial" pitchFamily="34" charset="0"/>
                      </a:endParaRPr>
                    </a:p>
                  </a:txBody>
                  <a:tcPr marL="30972" marR="309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0"/>
          </p:nvPr>
        </p:nvSpPr>
        <p:spPr/>
        <p:txBody>
          <a:bodyPr/>
          <a:lstStyle/>
          <a:p>
            <a:pPr>
              <a:defRPr/>
            </a:pPr>
            <a:fld id="{C288B456-F9B1-4AAF-9A09-31595617CBCF}" type="slidenum">
              <a:rPr lang="en-GB" smtClean="0"/>
              <a:pPr>
                <a:defRPr/>
              </a:pPr>
              <a:t>8</a:t>
            </a:fld>
            <a:endParaRPr lang="en-GB" dirty="0"/>
          </a:p>
        </p:txBody>
      </p:sp>
      <p:sp>
        <p:nvSpPr>
          <p:cNvPr id="1025" name="Rectangle 1"/>
          <p:cNvSpPr>
            <a:spLocks noChangeArrowheads="1"/>
          </p:cNvSpPr>
          <p:nvPr/>
        </p:nvSpPr>
        <p:spPr bwMode="auto">
          <a:xfrm>
            <a:off x="371475" y="1255664"/>
            <a:ext cx="8296275"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All our CRs were approved apart from:</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GB" sz="18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CIoT</a:t>
            </a:r>
            <a:r>
              <a:rPr kumimoji="0" lang="en-GB" sz="1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RRC cause </a:t>
            </a:r>
            <a:r>
              <a:rPr kumimoji="0" lang="en-GB" sz="1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en-GB" sz="1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Mo Exception Data</a:t>
            </a:r>
            <a:r>
              <a:rPr kumimoji="0" lang="en-GB" sz="1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The Discussion paper from Vodafone in CP-160361 asking plenary to not approve the CT4 agreed CR in C4-163260. The background is that the CT4 CR does not fulfil the SA2 requirement to enable the SGW and the PGW to count the number of occurrences for the usage of the RRC cause. The CR was not approved and postponed back to CT4.</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ToR</a:t>
            </a:r>
            <a:endParaRPr lang="en-GB" dirty="0"/>
          </a:p>
        </p:txBody>
      </p:sp>
      <p:sp>
        <p:nvSpPr>
          <p:cNvPr id="4" name="Slide Number Placeholder 3"/>
          <p:cNvSpPr>
            <a:spLocks noGrp="1"/>
          </p:cNvSpPr>
          <p:nvPr>
            <p:ph type="sldNum" sz="quarter" idx="10"/>
          </p:nvPr>
        </p:nvSpPr>
        <p:spPr/>
        <p:txBody>
          <a:bodyPr/>
          <a:lstStyle/>
          <a:p>
            <a:pPr>
              <a:defRPr/>
            </a:pPr>
            <a:fld id="{C288B456-F9B1-4AAF-9A09-31595617CBCF}" type="slidenum">
              <a:rPr lang="en-GB" smtClean="0"/>
              <a:pPr>
                <a:defRPr/>
              </a:pPr>
              <a:t>9</a:t>
            </a:fld>
            <a:endParaRPr lang="en-GB" dirty="0"/>
          </a:p>
        </p:txBody>
      </p:sp>
      <p:graphicFrame>
        <p:nvGraphicFramePr>
          <p:cNvPr id="5" name="Table 4"/>
          <p:cNvGraphicFramePr>
            <a:graphicFrameLocks noGrp="1"/>
          </p:cNvGraphicFramePr>
          <p:nvPr/>
        </p:nvGraphicFramePr>
        <p:xfrm>
          <a:off x="1524000" y="3368040"/>
          <a:ext cx="6096000" cy="274320"/>
        </p:xfrm>
        <a:graphic>
          <a:graphicData uri="http://schemas.openxmlformats.org/drawingml/2006/table">
            <a:tbl>
              <a:tblPr/>
              <a:tblGrid>
                <a:gridCol w="1333500"/>
                <a:gridCol w="2654476"/>
                <a:gridCol w="888824"/>
                <a:gridCol w="1219200"/>
              </a:tblGrid>
              <a:tr h="117987">
                <a:tc>
                  <a:txBody>
                    <a:bodyPr/>
                    <a:lstStyle/>
                    <a:p>
                      <a:pPr hangingPunct="0">
                        <a:spcAft>
                          <a:spcPts val="0"/>
                        </a:spcAft>
                      </a:pPr>
                      <a:r>
                        <a:rPr lang="en-US" sz="1800" u="sng">
                          <a:solidFill>
                            <a:srgbClr val="0000FF"/>
                          </a:solidFill>
                          <a:latin typeface="Arial"/>
                          <a:ea typeface="Times New Roman"/>
                          <a:cs typeface="Times New Roman"/>
                        </a:rPr>
                        <a:t>CP-16</a:t>
                      </a:r>
                      <a:r>
                        <a:rPr lang="en-US" sz="1800" u="sng">
                          <a:solidFill>
                            <a:srgbClr val="0000FF"/>
                          </a:solidFill>
                          <a:latin typeface="Arial"/>
                          <a:ea typeface="Times New Roman"/>
                          <a:cs typeface="Arial"/>
                          <a:hlinkClick r:id="rId2" action="ppaction://hlinkfile"/>
                        </a:rPr>
                        <a:t>0372</a:t>
                      </a:r>
                      <a:endParaRPr lang="en-GB" sz="1800">
                        <a:latin typeface="Calibri"/>
                        <a:ea typeface="Times New Roman"/>
                        <a:cs typeface="Times New Roman"/>
                      </a:endParaRPr>
                    </a:p>
                  </a:txBody>
                  <a:tcPr marL="22942" marR="229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en-US" sz="1800">
                          <a:latin typeface="Arial"/>
                          <a:ea typeface="Times New Roman"/>
                          <a:cs typeface="Times New Roman"/>
                        </a:rPr>
                        <a:t>Updated ToR of CT4</a:t>
                      </a:r>
                      <a:endParaRPr lang="en-GB" sz="1800">
                        <a:latin typeface="Calibri"/>
                        <a:ea typeface="Times New Roman"/>
                        <a:cs typeface="Times New Roman"/>
                      </a:endParaRPr>
                    </a:p>
                  </a:txBody>
                  <a:tcPr marL="22942" marR="229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en-US" sz="1800">
                          <a:latin typeface="Arial"/>
                          <a:ea typeface="Times New Roman"/>
                          <a:cs typeface="Times New Roman"/>
                        </a:rPr>
                        <a:t>CT4</a:t>
                      </a:r>
                      <a:endParaRPr lang="en-GB" sz="1800">
                        <a:latin typeface="Calibri"/>
                        <a:ea typeface="Times New Roman"/>
                        <a:cs typeface="Times New Roman"/>
                      </a:endParaRPr>
                    </a:p>
                  </a:txBody>
                  <a:tcPr marL="22942" marR="229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0"/>
                        </a:spcAft>
                      </a:pPr>
                      <a:r>
                        <a:rPr lang="en-US" sz="1800" dirty="0">
                          <a:latin typeface="Arial"/>
                          <a:ea typeface="Times New Roman"/>
                          <a:cs typeface="Times New Roman"/>
                        </a:rPr>
                        <a:t>Approved</a:t>
                      </a:r>
                      <a:endParaRPr lang="en-GB" sz="1800" dirty="0">
                        <a:latin typeface="Calibri"/>
                        <a:ea typeface="Times New Roman"/>
                        <a:cs typeface="Times New Roman"/>
                      </a:endParaRPr>
                    </a:p>
                  </a:txBody>
                  <a:tcPr marL="22942" marR="2294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8913" name="Rectangle 1"/>
          <p:cNvSpPr>
            <a:spLocks noChangeArrowheads="1"/>
          </p:cNvSpPr>
          <p:nvPr/>
        </p:nvSpPr>
        <p:spPr bwMode="auto">
          <a:xfrm>
            <a:off x="676275" y="2272010"/>
            <a:ext cx="802005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Our revised Terms of Reference were approved after a modification to use the generic term Mission Critical rather than MCPTT.</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37715</TotalTime>
  <Words>735</Words>
  <Application>Microsoft Office PowerPoint</Application>
  <PresentationFormat>On-screen Show (4:3)</PresentationFormat>
  <Paragraphs>147</Paragraphs>
  <Slides>13</Slides>
  <Notes>1</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3gpp</vt:lpstr>
      <vt:lpstr>Custom Design</vt:lpstr>
      <vt:lpstr>Slide 1</vt:lpstr>
      <vt:lpstr>TSG CT Organisation </vt:lpstr>
      <vt:lpstr>Slide 3</vt:lpstr>
      <vt:lpstr>Approved Revised Rel-13 WIs / SIs</vt:lpstr>
      <vt:lpstr>Approved New Rel-14 WIs / SIs</vt:lpstr>
      <vt:lpstr>Approved Revised Rel-13 WIs / SIs</vt:lpstr>
      <vt:lpstr>Rel-13 Specifications for Approval</vt:lpstr>
      <vt:lpstr>CRs</vt:lpstr>
      <vt:lpstr>ToR</vt:lpstr>
      <vt:lpstr>SA</vt:lpstr>
      <vt:lpstr>5G</vt:lpstr>
      <vt:lpstr>5G Timeline</vt:lpstr>
      <vt:lpstr>Discontinuation of I-WLAN TSs</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931</cp:revision>
  <dcterms:created xsi:type="dcterms:W3CDTF">2009-10-13T12:22:16Z</dcterms:created>
  <dcterms:modified xsi:type="dcterms:W3CDTF">2016-07-13T11:03:11Z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