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 id="2147483730" r:id="rId2"/>
  </p:sldMasterIdLst>
  <p:notesMasterIdLst>
    <p:notesMasterId r:id="rId17"/>
  </p:notesMasterIdLst>
  <p:handoutMasterIdLst>
    <p:handoutMasterId r:id="rId18"/>
  </p:handoutMasterIdLst>
  <p:sldIdLst>
    <p:sldId id="337" r:id="rId3"/>
    <p:sldId id="477" r:id="rId4"/>
    <p:sldId id="478" r:id="rId5"/>
    <p:sldId id="479" r:id="rId6"/>
    <p:sldId id="480" r:id="rId7"/>
    <p:sldId id="481" r:id="rId8"/>
    <p:sldId id="482" r:id="rId9"/>
    <p:sldId id="483" r:id="rId10"/>
    <p:sldId id="488" r:id="rId11"/>
    <p:sldId id="484" r:id="rId12"/>
    <p:sldId id="485" r:id="rId13"/>
    <p:sldId id="486" r:id="rId14"/>
    <p:sldId id="487" r:id="rId15"/>
    <p:sldId id="368" r:id="rId16"/>
  </p:sldIdLst>
  <p:sldSz cx="9144000" cy="6858000" type="screen4x3"/>
  <p:notesSz cx="6797675" cy="9928225"/>
  <p:defaultTextStyle>
    <a:defPPr>
      <a:defRPr lang="en-US"/>
    </a:defPPr>
    <a:lvl1pPr algn="l" rtl="0" eaLnBrk="0" fontAlgn="base" hangingPunct="0">
      <a:spcBef>
        <a:spcPct val="0"/>
      </a:spcBef>
      <a:spcAft>
        <a:spcPct val="0"/>
      </a:spcAft>
      <a:defRPr sz="1000" kern="1200">
        <a:solidFill>
          <a:schemeClr val="tx1"/>
        </a:solidFill>
        <a:latin typeface="Arial" charset="0"/>
        <a:ea typeface="+mn-ea"/>
        <a:cs typeface="+mn-cs"/>
      </a:defRPr>
    </a:lvl1pPr>
    <a:lvl2pPr marL="457200" algn="l" rtl="0" eaLnBrk="0" fontAlgn="base" hangingPunct="0">
      <a:spcBef>
        <a:spcPct val="0"/>
      </a:spcBef>
      <a:spcAft>
        <a:spcPct val="0"/>
      </a:spcAft>
      <a:defRPr sz="1000" kern="1200">
        <a:solidFill>
          <a:schemeClr val="tx1"/>
        </a:solidFill>
        <a:latin typeface="Arial" charset="0"/>
        <a:ea typeface="+mn-ea"/>
        <a:cs typeface="+mn-cs"/>
      </a:defRPr>
    </a:lvl2pPr>
    <a:lvl3pPr marL="914400" algn="l" rtl="0" eaLnBrk="0" fontAlgn="base" hangingPunct="0">
      <a:spcBef>
        <a:spcPct val="0"/>
      </a:spcBef>
      <a:spcAft>
        <a:spcPct val="0"/>
      </a:spcAft>
      <a:defRPr sz="1000" kern="1200">
        <a:solidFill>
          <a:schemeClr val="tx1"/>
        </a:solidFill>
        <a:latin typeface="Arial" charset="0"/>
        <a:ea typeface="+mn-ea"/>
        <a:cs typeface="+mn-cs"/>
      </a:defRPr>
    </a:lvl3pPr>
    <a:lvl4pPr marL="1371600" algn="l" rtl="0" eaLnBrk="0" fontAlgn="base" hangingPunct="0">
      <a:spcBef>
        <a:spcPct val="0"/>
      </a:spcBef>
      <a:spcAft>
        <a:spcPct val="0"/>
      </a:spcAft>
      <a:defRPr sz="1000" kern="1200">
        <a:solidFill>
          <a:schemeClr val="tx1"/>
        </a:solidFill>
        <a:latin typeface="Arial" charset="0"/>
        <a:ea typeface="+mn-ea"/>
        <a:cs typeface="+mn-cs"/>
      </a:defRPr>
    </a:lvl4pPr>
    <a:lvl5pPr marL="1828800" algn="l" rtl="0" eaLnBrk="0" fontAlgn="base" hangingPunct="0">
      <a:spcBef>
        <a:spcPct val="0"/>
      </a:spcBef>
      <a:spcAft>
        <a:spcPct val="0"/>
      </a:spcAft>
      <a:defRPr sz="1000" kern="1200">
        <a:solidFill>
          <a:schemeClr val="tx1"/>
        </a:solidFill>
        <a:latin typeface="Arial" charset="0"/>
        <a:ea typeface="+mn-ea"/>
        <a:cs typeface="+mn-cs"/>
      </a:defRPr>
    </a:lvl5pPr>
    <a:lvl6pPr marL="2286000" algn="l" defTabSz="914400" rtl="0" eaLnBrk="1" latinLnBrk="0" hangingPunct="1">
      <a:defRPr sz="1000" kern="1200">
        <a:solidFill>
          <a:schemeClr val="tx1"/>
        </a:solidFill>
        <a:latin typeface="Arial" charset="0"/>
        <a:ea typeface="+mn-ea"/>
        <a:cs typeface="+mn-cs"/>
      </a:defRPr>
    </a:lvl6pPr>
    <a:lvl7pPr marL="2743200" algn="l" defTabSz="914400" rtl="0" eaLnBrk="1" latinLnBrk="0" hangingPunct="1">
      <a:defRPr sz="1000" kern="1200">
        <a:solidFill>
          <a:schemeClr val="tx1"/>
        </a:solidFill>
        <a:latin typeface="Arial" charset="0"/>
        <a:ea typeface="+mn-ea"/>
        <a:cs typeface="+mn-cs"/>
      </a:defRPr>
    </a:lvl7pPr>
    <a:lvl8pPr marL="3200400" algn="l" defTabSz="914400" rtl="0" eaLnBrk="1" latinLnBrk="0" hangingPunct="1">
      <a:defRPr sz="1000" kern="1200">
        <a:solidFill>
          <a:schemeClr val="tx1"/>
        </a:solidFill>
        <a:latin typeface="Arial" charset="0"/>
        <a:ea typeface="+mn-ea"/>
        <a:cs typeface="+mn-cs"/>
      </a:defRPr>
    </a:lvl8pPr>
    <a:lvl9pPr marL="3657600" algn="l" defTabSz="914400" rtl="0" eaLnBrk="1" latinLnBrk="0" hangingPunct="1">
      <a:defRPr sz="1000" kern="1200">
        <a:solidFill>
          <a:schemeClr val="tx1"/>
        </a:solidFill>
        <a:latin typeface="Arial" charset="0"/>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 uri="{2D200454-40CA-4A62-9FC3-DE9A4176ACB9}">
      <p15:notesGuideLst xmlns:p15="http://schemas.microsoft.com/office/powerpoint/2012/main" xmlns="">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72AF2F"/>
    <a:srgbClr val="FF0000"/>
    <a:srgbClr val="3399FF"/>
    <a:srgbClr val="999999"/>
    <a:srgbClr val="72732F"/>
    <a:srgbClr val="B1D254"/>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horzBarState="maximized">
    <p:restoredLeft sz="17647" autoAdjust="0"/>
    <p:restoredTop sz="94660"/>
  </p:normalViewPr>
  <p:slideViewPr>
    <p:cSldViewPr snapToGrid="0">
      <p:cViewPr>
        <p:scale>
          <a:sx n="100" d="100"/>
          <a:sy n="100" d="100"/>
        </p:scale>
        <p:origin x="-576" y="-25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3" d="100"/>
          <a:sy n="63" d="100"/>
        </p:scale>
        <p:origin x="-3130" y="-67"/>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handoutMaster" Target="handoutMasters/handout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B05324B0-B21C-4180-A49F-47E63A192B2D}" type="slidenum">
              <a:rPr lang="en-GB"/>
              <a:pPr>
                <a:defRPr/>
              </a:pPr>
              <a:t>‹#›</a:t>
            </a:fld>
            <a:endParaRPr lang="en-GB"/>
          </a:p>
        </p:txBody>
      </p:sp>
    </p:spTree>
    <p:extLst>
      <p:ext uri="{BB962C8B-B14F-4D97-AF65-F5344CB8AC3E}">
        <p14:creationId xmlns:p14="http://schemas.microsoft.com/office/powerpoint/2010/main" val="266543915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defRPr>
            </a:lvl1pPr>
          </a:lstStyle>
          <a:p>
            <a:pPr>
              <a:defRPr/>
            </a:pPr>
            <a:endParaRPr lang="en-US"/>
          </a:p>
        </p:txBody>
      </p:sp>
      <p:sp>
        <p:nvSpPr>
          <p:cNvPr id="51204"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itchFamily="18" charset="0"/>
              </a:defRPr>
            </a:lvl1pPr>
          </a:lstStyle>
          <a:p>
            <a:pPr>
              <a:defRPr/>
            </a:pPr>
            <a:fld id="{68AC1C94-CDB4-4B40-B394-58C67C32F446}" type="slidenum">
              <a:rPr lang="en-GB"/>
              <a:pPr>
                <a:defRPr/>
              </a:pPr>
              <a:t>‹#›</a:t>
            </a:fld>
            <a:endParaRPr lang="en-GB"/>
          </a:p>
        </p:txBody>
      </p:sp>
    </p:spTree>
    <p:extLst>
      <p:ext uri="{BB962C8B-B14F-4D97-AF65-F5344CB8AC3E}">
        <p14:creationId xmlns:p14="http://schemas.microsoft.com/office/powerpoint/2010/main" val="2237750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a:ln/>
        </p:spPr>
      </p:sp>
      <p:sp>
        <p:nvSpPr>
          <p:cNvPr id="27651"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ja-JP" smtClean="0"/>
          </a:p>
          <a:p>
            <a:pPr eaLnBrk="1" hangingPunct="1"/>
            <a:endParaRPr lang="en-US" altLang="ja-JP" smtClean="0"/>
          </a:p>
        </p:txBody>
      </p:sp>
      <p:sp>
        <p:nvSpPr>
          <p:cNvPr id="27652" name="Slide Number Placeholder 3"/>
          <p:cNvSpPr txBox="1">
            <a:spLocks noGrp="1"/>
          </p:cNvSpPr>
          <p:nvPr/>
        </p:nvSpPr>
        <p:spPr bwMode="auto">
          <a:xfrm>
            <a:off x="3851275" y="9431338"/>
            <a:ext cx="2946400" cy="496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9" tIns="46430" rIns="92859" bIns="46430" anchor="b"/>
          <a:lstStyle>
            <a:lvl1pPr defTabSz="930275">
              <a:defRPr sz="1000">
                <a:solidFill>
                  <a:schemeClr val="tx1"/>
                </a:solidFill>
                <a:latin typeface="Arial" charset="0"/>
              </a:defRPr>
            </a:lvl1pPr>
            <a:lvl2pPr marL="742950" indent="-285750" defTabSz="930275">
              <a:defRPr sz="1000">
                <a:solidFill>
                  <a:schemeClr val="tx1"/>
                </a:solidFill>
                <a:latin typeface="Arial" charset="0"/>
              </a:defRPr>
            </a:lvl2pPr>
            <a:lvl3pPr marL="1143000" indent="-228600" defTabSz="930275">
              <a:defRPr sz="1000">
                <a:solidFill>
                  <a:schemeClr val="tx1"/>
                </a:solidFill>
                <a:latin typeface="Arial" charset="0"/>
              </a:defRPr>
            </a:lvl3pPr>
            <a:lvl4pPr marL="1600200" indent="-228600" defTabSz="930275">
              <a:defRPr sz="1000">
                <a:solidFill>
                  <a:schemeClr val="tx1"/>
                </a:solidFill>
                <a:latin typeface="Arial" charset="0"/>
              </a:defRPr>
            </a:lvl4pPr>
            <a:lvl5pPr marL="2057400" indent="-228600" defTabSz="930275">
              <a:defRPr sz="1000">
                <a:solidFill>
                  <a:schemeClr val="tx1"/>
                </a:solidFill>
                <a:latin typeface="Arial" charset="0"/>
              </a:defRPr>
            </a:lvl5pPr>
            <a:lvl6pPr marL="2514600" indent="-228600" defTabSz="930275" eaLnBrk="0" fontAlgn="base" hangingPunct="0">
              <a:spcBef>
                <a:spcPct val="0"/>
              </a:spcBef>
              <a:spcAft>
                <a:spcPct val="0"/>
              </a:spcAft>
              <a:defRPr sz="1000">
                <a:solidFill>
                  <a:schemeClr val="tx1"/>
                </a:solidFill>
                <a:latin typeface="Arial" charset="0"/>
              </a:defRPr>
            </a:lvl6pPr>
            <a:lvl7pPr marL="2971800" indent="-228600" defTabSz="930275" eaLnBrk="0" fontAlgn="base" hangingPunct="0">
              <a:spcBef>
                <a:spcPct val="0"/>
              </a:spcBef>
              <a:spcAft>
                <a:spcPct val="0"/>
              </a:spcAft>
              <a:defRPr sz="1000">
                <a:solidFill>
                  <a:schemeClr val="tx1"/>
                </a:solidFill>
                <a:latin typeface="Arial" charset="0"/>
              </a:defRPr>
            </a:lvl7pPr>
            <a:lvl8pPr marL="3429000" indent="-228600" defTabSz="930275" eaLnBrk="0" fontAlgn="base" hangingPunct="0">
              <a:spcBef>
                <a:spcPct val="0"/>
              </a:spcBef>
              <a:spcAft>
                <a:spcPct val="0"/>
              </a:spcAft>
              <a:defRPr sz="1000">
                <a:solidFill>
                  <a:schemeClr val="tx1"/>
                </a:solidFill>
                <a:latin typeface="Arial" charset="0"/>
              </a:defRPr>
            </a:lvl8pPr>
            <a:lvl9pPr marL="3886200" indent="-228600" defTabSz="930275" eaLnBrk="0" fontAlgn="base" hangingPunct="0">
              <a:spcBef>
                <a:spcPct val="0"/>
              </a:spcBef>
              <a:spcAft>
                <a:spcPct val="0"/>
              </a:spcAft>
              <a:defRPr sz="1000">
                <a:solidFill>
                  <a:schemeClr val="tx1"/>
                </a:solidFill>
                <a:latin typeface="Arial" charset="0"/>
              </a:defRPr>
            </a:lvl9pPr>
          </a:lstStyle>
          <a:p>
            <a:pPr algn="r" eaLnBrk="1" hangingPunct="1"/>
            <a:fld id="{C75626F0-B5F7-4071-B8DD-4E7575FCE670}" type="slidenum">
              <a:rPr lang="en-GB" altLang="ja-JP" sz="1200">
                <a:latin typeface="Times New Roman" pitchFamily="18" charset="0"/>
              </a:rPr>
              <a:pPr algn="r" eaLnBrk="1" hangingPunct="1"/>
              <a:t>2</a:t>
            </a:fld>
            <a:endParaRPr lang="en-GB" altLang="ja-JP" sz="120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Slide Number Placeholder 5"/>
          <p:cNvSpPr>
            <a:spLocks noGrp="1"/>
          </p:cNvSpPr>
          <p:nvPr>
            <p:ph type="sldNum" sz="quarter" idx="10"/>
          </p:nvPr>
        </p:nvSpPr>
        <p:spPr/>
        <p:txBody>
          <a:bodyPr/>
          <a:lstStyle>
            <a:lvl1pPr>
              <a:defRPr/>
            </a:lvl1pPr>
          </a:lstStyle>
          <a:p>
            <a:pPr>
              <a:defRPr/>
            </a:pPr>
            <a:fld id="{5D9EC88B-41B2-4A31-B2A7-F92EB4BD2C16}" type="slidenum">
              <a:rPr lang="en-GB"/>
              <a:pPr>
                <a:defRPr/>
              </a:pPr>
              <a:t>‹#›</a:t>
            </a:fld>
            <a:endParaRPr lang="en-GB" dirty="0"/>
          </a:p>
        </p:txBody>
      </p:sp>
    </p:spTree>
    <p:extLst>
      <p:ext uri="{BB962C8B-B14F-4D97-AF65-F5344CB8AC3E}">
        <p14:creationId xmlns:p14="http://schemas.microsoft.com/office/powerpoint/2010/main" val="4182176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710DE411-EFFA-4E4B-988A-F82C02854727}" type="slidenum">
              <a:rPr lang="en-GB"/>
              <a:pPr>
                <a:defRPr/>
              </a:pPr>
              <a:t>‹#›</a:t>
            </a:fld>
            <a:endParaRPr lang="en-GB" dirty="0"/>
          </a:p>
        </p:txBody>
      </p:sp>
    </p:spTree>
    <p:extLst>
      <p:ext uri="{BB962C8B-B14F-4D97-AF65-F5344CB8AC3E}">
        <p14:creationId xmlns:p14="http://schemas.microsoft.com/office/powerpoint/2010/main" val="606814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3D8A136F-1F95-41E8-A45E-BE39AC592D56}" type="slidenum">
              <a:rPr lang="en-GB"/>
              <a:pPr>
                <a:defRPr/>
              </a:pPr>
              <a:t>‹#›</a:t>
            </a:fld>
            <a:endParaRPr lang="en-GB" dirty="0"/>
          </a:p>
        </p:txBody>
      </p:sp>
    </p:spTree>
    <p:extLst>
      <p:ext uri="{BB962C8B-B14F-4D97-AF65-F5344CB8AC3E}">
        <p14:creationId xmlns:p14="http://schemas.microsoft.com/office/powerpoint/2010/main" val="263881523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6834188" cy="1143000"/>
          </a:xfrm>
        </p:spPr>
        <p:txBody>
          <a:bodyPr/>
          <a:lstStyle/>
          <a:p>
            <a:r>
              <a:rPr lang="en-US" smtClean="0"/>
              <a:t>Click to edit Master title style</a:t>
            </a:r>
            <a:endParaRPr lang="en-US"/>
          </a:p>
        </p:txBody>
      </p:sp>
      <p:sp>
        <p:nvSpPr>
          <p:cNvPr id="3" name="Table Placeholder 2"/>
          <p:cNvSpPr>
            <a:spLocks noGrp="1"/>
          </p:cNvSpPr>
          <p:nvPr>
            <p:ph type="tbl" idx="1"/>
          </p:nvPr>
        </p:nvSpPr>
        <p:spPr>
          <a:xfrm>
            <a:off x="457200" y="1600200"/>
            <a:ext cx="8229600" cy="4525963"/>
          </a:xfrm>
        </p:spPr>
        <p:txBody>
          <a:bodyPr/>
          <a:lstStyle/>
          <a:p>
            <a:pPr lvl="0"/>
            <a:endParaRPr lang="en-US" noProof="0" smtClean="0"/>
          </a:p>
        </p:txBody>
      </p:sp>
      <p:sp>
        <p:nvSpPr>
          <p:cNvPr id="4" name="Slide Number Placeholder 5"/>
          <p:cNvSpPr>
            <a:spLocks noGrp="1"/>
          </p:cNvSpPr>
          <p:nvPr>
            <p:ph type="sldNum" sz="quarter" idx="10"/>
          </p:nvPr>
        </p:nvSpPr>
        <p:spPr/>
        <p:txBody>
          <a:bodyPr/>
          <a:lstStyle>
            <a:lvl1pPr>
              <a:defRPr/>
            </a:lvl1pPr>
          </a:lstStyle>
          <a:p>
            <a:pPr>
              <a:defRPr/>
            </a:pPr>
            <a:fld id="{C288B456-F9B1-4AAF-9A09-31595617CBCF}" type="slidenum">
              <a:rPr lang="en-GB"/>
              <a:pPr>
                <a:defRPr/>
              </a:pPr>
              <a:t>‹#›</a:t>
            </a:fld>
            <a:endParaRPr lang="en-GB" dirty="0"/>
          </a:p>
        </p:txBody>
      </p:sp>
    </p:spTree>
    <p:extLst>
      <p:ext uri="{BB962C8B-B14F-4D97-AF65-F5344CB8AC3E}">
        <p14:creationId xmlns:p14="http://schemas.microsoft.com/office/powerpoint/2010/main" val="250963983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28CAE33-E1A8-4B32-8C65-489B241130DF}" type="datetimeFigureOut">
              <a:rPr lang="en-US"/>
              <a:pPr>
                <a:defRPr/>
              </a:pPr>
              <a:t>3/31/2016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AFD3F404-A207-4201-A772-67413AA32302}" type="slidenum">
              <a:rPr lang="en-US"/>
              <a:pPr>
                <a:defRPr/>
              </a:pPr>
              <a:t>‹#›</a:t>
            </a:fld>
            <a:endParaRPr lang="en-US"/>
          </a:p>
        </p:txBody>
      </p:sp>
    </p:spTree>
    <p:extLst>
      <p:ext uri="{BB962C8B-B14F-4D97-AF65-F5344CB8AC3E}">
        <p14:creationId xmlns:p14="http://schemas.microsoft.com/office/powerpoint/2010/main" val="315989566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CF892347-9E57-4364-821E-92816920C66C}" type="datetimeFigureOut">
              <a:rPr lang="en-US"/>
              <a:pPr>
                <a:defRPr/>
              </a:pPr>
              <a:t>3/31/2016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601F24E-CFED-46B9-BC16-25017DF0AC3E}" type="slidenum">
              <a:rPr lang="en-US"/>
              <a:pPr>
                <a:defRPr/>
              </a:pPr>
              <a:t>‹#›</a:t>
            </a:fld>
            <a:endParaRPr lang="en-US"/>
          </a:p>
        </p:txBody>
      </p:sp>
    </p:spTree>
    <p:extLst>
      <p:ext uri="{BB962C8B-B14F-4D97-AF65-F5344CB8AC3E}">
        <p14:creationId xmlns:p14="http://schemas.microsoft.com/office/powerpoint/2010/main" val="336972972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fld id="{2AF55013-9F95-4BFE-94D4-197FB7048F38}" type="datetimeFigureOut">
              <a:rPr lang="en-US"/>
              <a:pPr>
                <a:defRPr/>
              </a:pPr>
              <a:t>3/31/2016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B420A52B-7D80-41DD-B770-E5BFCEF3E7CF}" type="slidenum">
              <a:rPr lang="en-US"/>
              <a:pPr>
                <a:defRPr/>
              </a:pPr>
              <a:t>‹#›</a:t>
            </a:fld>
            <a:endParaRPr lang="en-US"/>
          </a:p>
        </p:txBody>
      </p:sp>
    </p:spTree>
    <p:extLst>
      <p:ext uri="{BB962C8B-B14F-4D97-AF65-F5344CB8AC3E}">
        <p14:creationId xmlns:p14="http://schemas.microsoft.com/office/powerpoint/2010/main" val="269580770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fld id="{22FB6418-CA46-4930-846A-55B7FBB6DFF3}" type="datetimeFigureOut">
              <a:rPr lang="en-US"/>
              <a:pPr>
                <a:defRPr/>
              </a:pPr>
              <a:t>3/31/2016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08BCA76-7223-4E29-8A51-66240AE467E7}" type="slidenum">
              <a:rPr lang="en-US"/>
              <a:pPr>
                <a:defRPr/>
              </a:pPr>
              <a:t>‹#›</a:t>
            </a:fld>
            <a:endParaRPr lang="en-US"/>
          </a:p>
        </p:txBody>
      </p:sp>
    </p:spTree>
    <p:extLst>
      <p:ext uri="{BB962C8B-B14F-4D97-AF65-F5344CB8AC3E}">
        <p14:creationId xmlns:p14="http://schemas.microsoft.com/office/powerpoint/2010/main" val="152849551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fld id="{2F5880E5-F090-4510-BE0A-AAD1969C565C}" type="datetimeFigureOut">
              <a:rPr lang="en-US"/>
              <a:pPr>
                <a:defRPr/>
              </a:pPr>
              <a:t>3/31/2016</a:t>
            </a:fld>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CE99B55E-A689-498A-996A-87A7BC2FF499}" type="slidenum">
              <a:rPr lang="en-US"/>
              <a:pPr>
                <a:defRPr/>
              </a:pPr>
              <a:t>‹#›</a:t>
            </a:fld>
            <a:endParaRPr lang="en-US"/>
          </a:p>
        </p:txBody>
      </p:sp>
    </p:spTree>
    <p:extLst>
      <p:ext uri="{BB962C8B-B14F-4D97-AF65-F5344CB8AC3E}">
        <p14:creationId xmlns:p14="http://schemas.microsoft.com/office/powerpoint/2010/main" val="73081705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fld id="{8042B7DE-B8FC-4131-B803-AEF4938CB7EA}" type="datetimeFigureOut">
              <a:rPr lang="en-US"/>
              <a:pPr>
                <a:defRPr/>
              </a:pPr>
              <a:t>3/31/2016</a:t>
            </a:fld>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69129EA6-5163-422A-BB58-DD8AFE09FF99}" type="slidenum">
              <a:rPr lang="en-US"/>
              <a:pPr>
                <a:defRPr/>
              </a:pPr>
              <a:t>‹#›</a:t>
            </a:fld>
            <a:endParaRPr lang="en-US"/>
          </a:p>
        </p:txBody>
      </p:sp>
    </p:spTree>
    <p:extLst>
      <p:ext uri="{BB962C8B-B14F-4D97-AF65-F5344CB8AC3E}">
        <p14:creationId xmlns:p14="http://schemas.microsoft.com/office/powerpoint/2010/main" val="36239574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fld id="{DA7B7E7E-2C86-413E-943D-2F4763E06244}" type="datetimeFigureOut">
              <a:rPr lang="en-US"/>
              <a:pPr>
                <a:defRPr/>
              </a:pPr>
              <a:t>3/31/2016</a:t>
            </a:fld>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3FB3906C-8469-46C0-B4C1-1A2F710AE185}" type="slidenum">
              <a:rPr lang="en-US"/>
              <a:pPr>
                <a:defRPr/>
              </a:pPr>
              <a:t>‹#›</a:t>
            </a:fld>
            <a:endParaRPr lang="en-US"/>
          </a:p>
        </p:txBody>
      </p:sp>
    </p:spTree>
    <p:extLst>
      <p:ext uri="{BB962C8B-B14F-4D97-AF65-F5344CB8AC3E}">
        <p14:creationId xmlns:p14="http://schemas.microsoft.com/office/powerpoint/2010/main" val="9170232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Slide Number Placeholder 5"/>
          <p:cNvSpPr>
            <a:spLocks noGrp="1"/>
          </p:cNvSpPr>
          <p:nvPr>
            <p:ph type="sldNum" sz="quarter" idx="10"/>
          </p:nvPr>
        </p:nvSpPr>
        <p:spPr/>
        <p:txBody>
          <a:bodyPr/>
          <a:lstStyle>
            <a:lvl1pPr>
              <a:defRPr/>
            </a:lvl1pPr>
          </a:lstStyle>
          <a:p>
            <a:pPr>
              <a:defRPr/>
            </a:pPr>
            <a:fld id="{DCF0FD99-6286-4AFC-91D7-39312A529DFB}" type="slidenum">
              <a:rPr lang="en-GB"/>
              <a:pPr>
                <a:defRPr/>
              </a:pPr>
              <a:t>‹#›</a:t>
            </a:fld>
            <a:endParaRPr lang="en-GB" dirty="0"/>
          </a:p>
        </p:txBody>
      </p:sp>
    </p:spTree>
    <p:extLst>
      <p:ext uri="{BB962C8B-B14F-4D97-AF65-F5344CB8AC3E}">
        <p14:creationId xmlns:p14="http://schemas.microsoft.com/office/powerpoint/2010/main" val="375767582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E67B5BD4-F425-417D-90D8-B43BEBDEF848}" type="datetimeFigureOut">
              <a:rPr lang="en-US"/>
              <a:pPr>
                <a:defRPr/>
              </a:pPr>
              <a:t>3/31/2016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F14D021-828C-412B-983D-D1FA2F7E177F}" type="slidenum">
              <a:rPr lang="en-US"/>
              <a:pPr>
                <a:defRPr/>
              </a:pPr>
              <a:t>‹#›</a:t>
            </a:fld>
            <a:endParaRPr lang="en-US"/>
          </a:p>
        </p:txBody>
      </p:sp>
    </p:spTree>
    <p:extLst>
      <p:ext uri="{BB962C8B-B14F-4D97-AF65-F5344CB8AC3E}">
        <p14:creationId xmlns:p14="http://schemas.microsoft.com/office/powerpoint/2010/main" val="38255345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fld id="{AC929478-7400-47F7-8CE0-FE1EC0F677E4}" type="datetimeFigureOut">
              <a:rPr lang="en-US"/>
              <a:pPr>
                <a:defRPr/>
              </a:pPr>
              <a:t>3/31/2016</a:t>
            </a:fld>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94526158-1A65-493D-9772-EFB47DDBE3A9}" type="slidenum">
              <a:rPr lang="en-US"/>
              <a:pPr>
                <a:defRPr/>
              </a:pPr>
              <a:t>‹#›</a:t>
            </a:fld>
            <a:endParaRPr lang="en-US"/>
          </a:p>
        </p:txBody>
      </p:sp>
    </p:spTree>
    <p:extLst>
      <p:ext uri="{BB962C8B-B14F-4D97-AF65-F5344CB8AC3E}">
        <p14:creationId xmlns:p14="http://schemas.microsoft.com/office/powerpoint/2010/main" val="13745734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FB4AD296-15C6-4D51-A2AA-158FF5D19B7F}" type="datetimeFigureOut">
              <a:rPr lang="en-US"/>
              <a:pPr>
                <a:defRPr/>
              </a:pPr>
              <a:t>3/31/2016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6CABAD23-934D-4955-ABF1-9D6E4980B5D0}" type="slidenum">
              <a:rPr lang="en-US"/>
              <a:pPr>
                <a:defRPr/>
              </a:pPr>
              <a:t>‹#›</a:t>
            </a:fld>
            <a:endParaRPr lang="en-US"/>
          </a:p>
        </p:txBody>
      </p:sp>
    </p:spTree>
    <p:extLst>
      <p:ext uri="{BB962C8B-B14F-4D97-AF65-F5344CB8AC3E}">
        <p14:creationId xmlns:p14="http://schemas.microsoft.com/office/powerpoint/2010/main" val="272590063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fld id="{9B9831A8-76EE-4CED-AE76-6960D3800D6A}" type="datetimeFigureOut">
              <a:rPr lang="en-US"/>
              <a:pPr>
                <a:defRPr/>
              </a:pPr>
              <a:t>3/31/2016</a:t>
            </a:fld>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A5DDA8D-3BF7-48A6-AE76-B2C3BCE8B6A0}" type="slidenum">
              <a:rPr lang="en-US"/>
              <a:pPr>
                <a:defRPr/>
              </a:pPr>
              <a:t>‹#›</a:t>
            </a:fld>
            <a:endParaRPr lang="en-US"/>
          </a:p>
        </p:txBody>
      </p:sp>
    </p:spTree>
    <p:extLst>
      <p:ext uri="{BB962C8B-B14F-4D97-AF65-F5344CB8AC3E}">
        <p14:creationId xmlns:p14="http://schemas.microsoft.com/office/powerpoint/2010/main" val="1952515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Slide Number Placeholder 5"/>
          <p:cNvSpPr>
            <a:spLocks noGrp="1"/>
          </p:cNvSpPr>
          <p:nvPr>
            <p:ph type="sldNum" sz="quarter" idx="10"/>
          </p:nvPr>
        </p:nvSpPr>
        <p:spPr/>
        <p:txBody>
          <a:bodyPr/>
          <a:lstStyle>
            <a:lvl1pPr>
              <a:defRPr/>
            </a:lvl1pPr>
          </a:lstStyle>
          <a:p>
            <a:pPr>
              <a:defRPr/>
            </a:pPr>
            <a:fld id="{BFFA69B3-A8D0-409C-9AE6-1D9462AA3FEE}" type="slidenum">
              <a:rPr lang="en-GB"/>
              <a:pPr>
                <a:defRPr/>
              </a:pPr>
              <a:t>‹#›</a:t>
            </a:fld>
            <a:endParaRPr lang="en-GB" dirty="0"/>
          </a:p>
        </p:txBody>
      </p:sp>
    </p:spTree>
    <p:extLst>
      <p:ext uri="{BB962C8B-B14F-4D97-AF65-F5344CB8AC3E}">
        <p14:creationId xmlns:p14="http://schemas.microsoft.com/office/powerpoint/2010/main" val="230697715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Slide Number Placeholder 5"/>
          <p:cNvSpPr>
            <a:spLocks noGrp="1"/>
          </p:cNvSpPr>
          <p:nvPr>
            <p:ph type="sldNum" sz="quarter" idx="10"/>
          </p:nvPr>
        </p:nvSpPr>
        <p:spPr/>
        <p:txBody>
          <a:bodyPr/>
          <a:lstStyle>
            <a:lvl1pPr>
              <a:defRPr/>
            </a:lvl1pPr>
          </a:lstStyle>
          <a:p>
            <a:pPr>
              <a:defRPr/>
            </a:pPr>
            <a:fld id="{6185DEE4-C8EF-4DAE-B1BC-5B8EBA16B497}" type="slidenum">
              <a:rPr lang="en-GB"/>
              <a:pPr>
                <a:defRPr/>
              </a:pPr>
              <a:t>‹#›</a:t>
            </a:fld>
            <a:endParaRPr lang="en-GB" dirty="0"/>
          </a:p>
        </p:txBody>
      </p:sp>
    </p:spTree>
    <p:extLst>
      <p:ext uri="{BB962C8B-B14F-4D97-AF65-F5344CB8AC3E}">
        <p14:creationId xmlns:p14="http://schemas.microsoft.com/office/powerpoint/2010/main" val="28933007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Slide Number Placeholder 5"/>
          <p:cNvSpPr>
            <a:spLocks noGrp="1"/>
          </p:cNvSpPr>
          <p:nvPr>
            <p:ph type="sldNum" sz="quarter" idx="10"/>
          </p:nvPr>
        </p:nvSpPr>
        <p:spPr/>
        <p:txBody>
          <a:bodyPr/>
          <a:lstStyle>
            <a:lvl1pPr>
              <a:defRPr/>
            </a:lvl1pPr>
          </a:lstStyle>
          <a:p>
            <a:pPr>
              <a:defRPr/>
            </a:pPr>
            <a:fld id="{3CF5FF3C-0BAB-436B-B147-DB704AEEABF3}" type="slidenum">
              <a:rPr lang="en-GB"/>
              <a:pPr>
                <a:defRPr/>
              </a:pPr>
              <a:t>‹#›</a:t>
            </a:fld>
            <a:endParaRPr lang="en-GB" dirty="0"/>
          </a:p>
        </p:txBody>
      </p:sp>
    </p:spTree>
    <p:extLst>
      <p:ext uri="{BB962C8B-B14F-4D97-AF65-F5344CB8AC3E}">
        <p14:creationId xmlns:p14="http://schemas.microsoft.com/office/powerpoint/2010/main" val="13468375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Slide Number Placeholder 5"/>
          <p:cNvSpPr>
            <a:spLocks noGrp="1"/>
          </p:cNvSpPr>
          <p:nvPr>
            <p:ph type="sldNum" sz="quarter" idx="10"/>
          </p:nvPr>
        </p:nvSpPr>
        <p:spPr/>
        <p:txBody>
          <a:bodyPr/>
          <a:lstStyle>
            <a:lvl1pPr>
              <a:defRPr/>
            </a:lvl1pPr>
          </a:lstStyle>
          <a:p>
            <a:pPr>
              <a:defRPr/>
            </a:pPr>
            <a:fld id="{400F1022-DA20-47C2-BD03-5B57638114D5}" type="slidenum">
              <a:rPr lang="en-GB"/>
              <a:pPr>
                <a:defRPr/>
              </a:pPr>
              <a:t>‹#›</a:t>
            </a:fld>
            <a:endParaRPr lang="en-GB" dirty="0"/>
          </a:p>
        </p:txBody>
      </p:sp>
    </p:spTree>
    <p:extLst>
      <p:ext uri="{BB962C8B-B14F-4D97-AF65-F5344CB8AC3E}">
        <p14:creationId xmlns:p14="http://schemas.microsoft.com/office/powerpoint/2010/main" val="20099565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B81650E4-54FA-49A7-AF3F-8627E6E8A5CE}" type="slidenum">
              <a:rPr lang="en-GB"/>
              <a:pPr>
                <a:defRPr/>
              </a:pPr>
              <a:t>‹#›</a:t>
            </a:fld>
            <a:endParaRPr lang="en-GB" dirty="0"/>
          </a:p>
        </p:txBody>
      </p:sp>
    </p:spTree>
    <p:extLst>
      <p:ext uri="{BB962C8B-B14F-4D97-AF65-F5344CB8AC3E}">
        <p14:creationId xmlns:p14="http://schemas.microsoft.com/office/powerpoint/2010/main" val="375684781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8F0C3EB1-ADA1-4172-A3EB-752C5E2AF4F3}" type="slidenum">
              <a:rPr lang="en-GB"/>
              <a:pPr>
                <a:defRPr/>
              </a:pPr>
              <a:t>‹#›</a:t>
            </a:fld>
            <a:endParaRPr lang="en-GB" dirty="0"/>
          </a:p>
        </p:txBody>
      </p:sp>
    </p:spTree>
    <p:extLst>
      <p:ext uri="{BB962C8B-B14F-4D97-AF65-F5344CB8AC3E}">
        <p14:creationId xmlns:p14="http://schemas.microsoft.com/office/powerpoint/2010/main" val="108180972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Slide Number Placeholder 5"/>
          <p:cNvSpPr>
            <a:spLocks noGrp="1"/>
          </p:cNvSpPr>
          <p:nvPr>
            <p:ph type="sldNum" sz="quarter" idx="10"/>
          </p:nvPr>
        </p:nvSpPr>
        <p:spPr/>
        <p:txBody>
          <a:bodyPr/>
          <a:lstStyle>
            <a:lvl1pPr>
              <a:defRPr/>
            </a:lvl1pPr>
          </a:lstStyle>
          <a:p>
            <a:pPr>
              <a:defRPr/>
            </a:pPr>
            <a:fld id="{D493730E-EE2F-410B-AA42-3EC4AF123A23}" type="slidenum">
              <a:rPr lang="en-GB"/>
              <a:pPr>
                <a:defRPr/>
              </a:pPr>
              <a:t>‹#›</a:t>
            </a:fld>
            <a:endParaRPr lang="en-GB" dirty="0"/>
          </a:p>
        </p:txBody>
      </p:sp>
    </p:spTree>
    <p:extLst>
      <p:ext uri="{BB962C8B-B14F-4D97-AF65-F5344CB8AC3E}">
        <p14:creationId xmlns:p14="http://schemas.microsoft.com/office/powerpoint/2010/main" val="36406517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1029" name="Text Placeholder 2"/>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de-DE" smtClean="0"/>
              <a:t> 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pic>
        <p:nvPicPr>
          <p:cNvPr id="1030"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Slide Number Placeholder 5"/>
          <p:cNvSpPr>
            <a:spLocks noGrp="1"/>
          </p:cNvSpPr>
          <p:nvPr>
            <p:ph type="sldNum" sz="quarter" idx="4"/>
          </p:nvPr>
        </p:nvSpPr>
        <p:spPr>
          <a:xfrm>
            <a:off x="8558213" y="6483350"/>
            <a:ext cx="395287" cy="222250"/>
          </a:xfrm>
          <a:prstGeom prst="rect">
            <a:avLst/>
          </a:prstGeom>
        </p:spPr>
        <p:txBody>
          <a:bodyPr/>
          <a:lstStyle>
            <a:lvl1pPr eaLnBrk="1" hangingPunct="1">
              <a:defRPr sz="1100">
                <a:solidFill>
                  <a:schemeClr val="bg1"/>
                </a:solidFill>
                <a:latin typeface="Arial" charset="0"/>
              </a:defRPr>
            </a:lvl1pPr>
          </a:lstStyle>
          <a:p>
            <a:pPr>
              <a:defRPr/>
            </a:pPr>
            <a:fld id="{2B1655FF-5E33-46F1-BB88-97A14AAD3328}" type="slidenum">
              <a:rPr lang="en-GB"/>
              <a:pPr>
                <a:defRPr/>
              </a:pPr>
              <a:t>‹#›</a:t>
            </a:fld>
            <a:endParaRPr lang="en-GB" dirty="0"/>
          </a:p>
        </p:txBody>
      </p:sp>
      <p:sp>
        <p:nvSpPr>
          <p:cNvPr id="1032" name="Rectangle 6"/>
          <p:cNvSpPr>
            <a:spLocks noChangeArrowheads="1"/>
          </p:cNvSpPr>
          <p:nvPr/>
        </p:nvSpPr>
        <p:spPr bwMode="auto">
          <a:xfrm>
            <a:off x="427038" y="6437313"/>
            <a:ext cx="45767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defRPr/>
            </a:pPr>
            <a:r>
              <a:rPr lang="en-US" altLang="de-DE" smtClean="0">
                <a:solidFill>
                  <a:schemeClr val="bg1"/>
                </a:solidFill>
              </a:rPr>
              <a:t>© 3GPP 2009     Mobile World Congress, Barcelona, 19</a:t>
            </a:r>
            <a:r>
              <a:rPr lang="en-US" altLang="de-DE" baseline="30000" smtClean="0">
                <a:solidFill>
                  <a:schemeClr val="bg1"/>
                </a:solidFill>
              </a:rPr>
              <a:t>th</a:t>
            </a:r>
            <a:r>
              <a:rPr lang="en-US" altLang="de-DE" smtClean="0">
                <a:solidFill>
                  <a:schemeClr val="bg1"/>
                </a:solidFill>
              </a:rPr>
              <a:t> February 2009</a:t>
            </a:r>
          </a:p>
        </p:txBody>
      </p:sp>
      <p:pic>
        <p:nvPicPr>
          <p:cNvPr id="1033" name="Picture 7"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4" name="Picture 8" descr="green.jpg"/>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38150" y="6456363"/>
            <a:ext cx="4641850"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5" name="Picture 6" descr="3GPP_TM_RD.jpg"/>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7383463" y="188913"/>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562975" y="6475413"/>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436562" y="6470650"/>
            <a:ext cx="4859337"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eaLnBrk="1" hangingPunct="1"/>
            <a:r>
              <a:rPr lang="en-US" altLang="de-DE" dirty="0">
                <a:solidFill>
                  <a:schemeClr val="bg1"/>
                </a:solidFill>
              </a:rPr>
              <a:t>© 3GPP </a:t>
            </a:r>
            <a:r>
              <a:rPr lang="en-US" altLang="de-DE" dirty="0" smtClean="0">
                <a:solidFill>
                  <a:schemeClr val="bg1"/>
                </a:solidFill>
              </a:rPr>
              <a:t>2016   CT</a:t>
            </a:r>
            <a:r>
              <a:rPr lang="de-DE" altLang="de-DE" dirty="0" smtClean="0">
                <a:solidFill>
                  <a:schemeClr val="bg1"/>
                </a:solidFill>
              </a:rPr>
              <a:t>4 Chairman's</a:t>
            </a:r>
            <a:r>
              <a:rPr lang="en-US" altLang="de-DE" dirty="0" smtClean="0">
                <a:solidFill>
                  <a:schemeClr val="bg1"/>
                </a:solidFill>
              </a:rPr>
              <a:t> </a:t>
            </a:r>
            <a:r>
              <a:rPr lang="de-DE" altLang="de-DE" dirty="0">
                <a:solidFill>
                  <a:schemeClr val="bg1"/>
                </a:solidFill>
              </a:rPr>
              <a:t>S</a:t>
            </a:r>
            <a:r>
              <a:rPr lang="en-US" altLang="de-DE" dirty="0" err="1">
                <a:solidFill>
                  <a:schemeClr val="bg1"/>
                </a:solidFill>
              </a:rPr>
              <a:t>tatus</a:t>
            </a:r>
            <a:r>
              <a:rPr lang="en-US" altLang="de-DE" dirty="0">
                <a:solidFill>
                  <a:schemeClr val="bg1"/>
                </a:solidFill>
              </a:rPr>
              <a:t> </a:t>
            </a:r>
            <a:r>
              <a:rPr lang="de-DE" altLang="de-DE" dirty="0">
                <a:solidFill>
                  <a:schemeClr val="bg1"/>
                </a:solidFill>
              </a:rPr>
              <a:t>R</a:t>
            </a:r>
            <a:r>
              <a:rPr lang="en-US" altLang="de-DE" dirty="0" err="1">
                <a:solidFill>
                  <a:schemeClr val="bg1"/>
                </a:solidFill>
              </a:rPr>
              <a:t>eport</a:t>
            </a:r>
            <a:r>
              <a:rPr lang="en-US" altLang="de-DE" dirty="0">
                <a:solidFill>
                  <a:schemeClr val="bg1"/>
                </a:solidFill>
              </a:rPr>
              <a:t> </a:t>
            </a:r>
            <a:r>
              <a:rPr lang="en-US" altLang="de-DE" dirty="0" smtClean="0">
                <a:solidFill>
                  <a:schemeClr val="bg1"/>
                </a:solidFill>
              </a:rPr>
              <a:t>of </a:t>
            </a:r>
            <a:r>
              <a:rPr lang="en-US" altLang="de-DE" dirty="0">
                <a:solidFill>
                  <a:schemeClr val="bg1"/>
                </a:solidFill>
              </a:rPr>
              <a:t>TSG </a:t>
            </a:r>
            <a:r>
              <a:rPr lang="en-US" altLang="de-DE" dirty="0" smtClean="0">
                <a:solidFill>
                  <a:schemeClr val="bg1"/>
                </a:solidFill>
              </a:rPr>
              <a:t>CT/SA #71, March 201</a:t>
            </a:r>
            <a:r>
              <a:rPr lang="de-DE" altLang="de-DE" dirty="0" smtClean="0">
                <a:solidFill>
                  <a:schemeClr val="bg1"/>
                </a:solidFill>
              </a:rPr>
              <a:t>6</a:t>
            </a:r>
            <a:endParaRPr lang="en-US" altLang="de-DE" dirty="0">
              <a:solidFill>
                <a:schemeClr val="bg1"/>
              </a:solidFill>
            </a:endParaRPr>
          </a:p>
        </p:txBody>
      </p:sp>
      <p:sp>
        <p:nvSpPr>
          <p:cNvPr id="56334" name="Slide Number Placeholder 4"/>
          <p:cNvSpPr txBox="1">
            <a:spLocks noGrp="1"/>
          </p:cNvSpPr>
          <p:nvPr/>
        </p:nvSpPr>
        <p:spPr bwMode="auto">
          <a:xfrm>
            <a:off x="8574088" y="6464300"/>
            <a:ext cx="395287"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itchFamily="34" charset="0"/>
              </a:defRPr>
            </a:lvl1pPr>
            <a:lvl2pPr marL="742950" indent="-285750">
              <a:defRPr>
                <a:solidFill>
                  <a:schemeClr val="tx1"/>
                </a:solidFill>
                <a:latin typeface="Arial" pitchFamily="34" charset="0"/>
              </a:defRPr>
            </a:lvl2pPr>
            <a:lvl3pPr marL="1143000" indent="-228600">
              <a:defRPr>
                <a:solidFill>
                  <a:schemeClr val="tx1"/>
                </a:solidFill>
                <a:latin typeface="Arial" pitchFamily="34" charset="0"/>
              </a:defRPr>
            </a:lvl3pPr>
            <a:lvl4pPr marL="1600200" indent="-228600">
              <a:defRPr>
                <a:solidFill>
                  <a:schemeClr val="tx1"/>
                </a:solidFill>
                <a:latin typeface="Arial" pitchFamily="34" charset="0"/>
              </a:defRPr>
            </a:lvl4pPr>
            <a:lvl5pPr marL="2057400" indent="-228600">
              <a:defRPr>
                <a:solidFill>
                  <a:schemeClr val="tx1"/>
                </a:solidFill>
                <a:latin typeface="Arial" pitchFamily="34" charset="0"/>
              </a:defRPr>
            </a:lvl5pPr>
            <a:lvl6pPr marL="2514600" indent="-228600" eaLnBrk="0" fontAlgn="base" hangingPunct="0">
              <a:spcBef>
                <a:spcPct val="0"/>
              </a:spcBef>
              <a:spcAft>
                <a:spcPct val="0"/>
              </a:spcAft>
              <a:defRPr>
                <a:solidFill>
                  <a:schemeClr val="tx1"/>
                </a:solidFill>
                <a:latin typeface="Arial" pitchFamily="34" charset="0"/>
              </a:defRPr>
            </a:lvl6pPr>
            <a:lvl7pPr marL="2971800" indent="-228600" eaLnBrk="0" fontAlgn="base" hangingPunct="0">
              <a:spcBef>
                <a:spcPct val="0"/>
              </a:spcBef>
              <a:spcAft>
                <a:spcPct val="0"/>
              </a:spcAft>
              <a:defRPr>
                <a:solidFill>
                  <a:schemeClr val="tx1"/>
                </a:solidFill>
                <a:latin typeface="Arial" pitchFamily="34" charset="0"/>
              </a:defRPr>
            </a:lvl7pPr>
            <a:lvl8pPr marL="3429000" indent="-228600" eaLnBrk="0" fontAlgn="base" hangingPunct="0">
              <a:spcBef>
                <a:spcPct val="0"/>
              </a:spcBef>
              <a:spcAft>
                <a:spcPct val="0"/>
              </a:spcAft>
              <a:defRPr>
                <a:solidFill>
                  <a:schemeClr val="tx1"/>
                </a:solidFill>
                <a:latin typeface="Arial" pitchFamily="34" charset="0"/>
              </a:defRPr>
            </a:lvl8pPr>
            <a:lvl9pPr marL="3886200" indent="-228600" eaLnBrk="0" fontAlgn="base" hangingPunct="0">
              <a:spcBef>
                <a:spcPct val="0"/>
              </a:spcBef>
              <a:spcAft>
                <a:spcPct val="0"/>
              </a:spcAft>
              <a:defRPr>
                <a:solidFill>
                  <a:schemeClr val="tx1"/>
                </a:solidFill>
                <a:latin typeface="Arial" pitchFamily="34" charset="0"/>
              </a:defRPr>
            </a:lvl9pPr>
          </a:lstStyle>
          <a:p>
            <a:pPr eaLnBrk="1" hangingPunct="1">
              <a:defRPr/>
            </a:pPr>
            <a:fld id="{2894AF1F-90D0-4887-9D09-6F8742B3338B}" type="slidenum">
              <a:rPr lang="en-US" sz="1100" smtClean="0">
                <a:solidFill>
                  <a:schemeClr val="bg1"/>
                </a:solidFill>
              </a:rPr>
              <a:pPr eaLnBrk="1" hangingPunct="1">
                <a:defRPr/>
              </a:pPr>
              <a:t>‹#›</a:t>
            </a:fld>
            <a:endParaRPr lang="en-US" sz="1100" dirty="0" smtClean="0">
              <a:solidFill>
                <a:schemeClr val="bg1"/>
              </a:solidFill>
            </a:endParaRPr>
          </a:p>
        </p:txBody>
      </p:sp>
      <p:sp>
        <p:nvSpPr>
          <p:cNvPr id="2" name="Footer Placeholder 1"/>
          <p:cNvSpPr>
            <a:spLocks noGrp="1"/>
          </p:cNvSpPr>
          <p:nvPr>
            <p:ph type="ftr" sz="quarter" idx="3"/>
          </p:nvPr>
        </p:nvSpPr>
        <p:spPr>
          <a:xfrm>
            <a:off x="5233988" y="6392863"/>
            <a:ext cx="2895600" cy="365125"/>
          </a:xfrm>
          <a:prstGeom prst="rect">
            <a:avLst/>
          </a:prstGeom>
        </p:spPr>
        <p:txBody>
          <a:bodyPr vert="horz" lIns="91440" tIns="45720" rIns="91440" bIns="45720" rtlCol="0" anchor="ctr"/>
          <a:lstStyle>
            <a:lvl1pPr algn="ctr">
              <a:defRPr sz="1200">
                <a:solidFill>
                  <a:schemeClr val="tx1">
                    <a:tint val="75000"/>
                  </a:schemeClr>
                </a:solidFill>
                <a:latin typeface="Arial" pitchFamily="34" charset="0"/>
              </a:defRPr>
            </a:lvl1pPr>
          </a:lstStyle>
          <a:p>
            <a:pPr>
              <a:defRPr/>
            </a:pPr>
            <a:endParaRPr lang="en-GB"/>
          </a:p>
        </p:txBody>
      </p:sp>
    </p:spTree>
  </p:cSld>
  <p:clrMap bg1="lt1" tx1="dk1" bg2="lt2" tx2="dk2" accent1="accent1" accent2="accent2" accent3="accent3" accent4="accent4" accent5="accent5" accent6="accent6" hlink="hlink" folHlink="folHlink"/>
  <p:sldLayoutIdLst>
    <p:sldLayoutId id="2147484372" r:id="rId1"/>
    <p:sldLayoutId id="2147484373" r:id="rId2"/>
    <p:sldLayoutId id="2147484374" r:id="rId3"/>
    <p:sldLayoutId id="2147484375" r:id="rId4"/>
    <p:sldLayoutId id="2147484376" r:id="rId5"/>
    <p:sldLayoutId id="2147484377" r:id="rId6"/>
    <p:sldLayoutId id="2147484378" r:id="rId7"/>
    <p:sldLayoutId id="2147484379" r:id="rId8"/>
    <p:sldLayoutId id="2147484380" r:id="rId9"/>
    <p:sldLayoutId id="2147484381" r:id="rId10"/>
    <p:sldLayoutId id="2147484382" r:id="rId11"/>
    <p:sldLayoutId id="2147484383" r:id="rId12"/>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17"/>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charset="0"/>
        <a:buChar char="–"/>
        <a:defRPr>
          <a:solidFill>
            <a:schemeClr val="tx1"/>
          </a:solidFill>
          <a:latin typeface="+mn-lt"/>
        </a:defRPr>
      </a:lvl4pPr>
      <a:lvl5pPr marL="2057400" indent="-228600" algn="l" rtl="0" eaLnBrk="0" fontAlgn="base" hangingPunct="0">
        <a:spcBef>
          <a:spcPct val="20000"/>
        </a:spcBef>
        <a:spcAft>
          <a:spcPct val="0"/>
        </a:spcAft>
        <a:buFont typeface="Arial"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ltLang="de-DE" smtClean="0"/>
              <a:t>Click to edit Master title style</a:t>
            </a:r>
          </a:p>
        </p:txBody>
      </p:sp>
      <p:sp>
        <p:nvSpPr>
          <p:cNvPr id="2051" name="Rectangle 3"/>
          <p:cNvSpPr>
            <a:spLocks noGrp="1" noChangeArrowheads="1"/>
          </p:cNvSpPr>
          <p:nvPr>
            <p:ph type="body" idx="1"/>
          </p:nvPr>
        </p:nvSpPr>
        <p:spPr bwMode="auto">
          <a:xfrm>
            <a:off x="457200" y="1600200"/>
            <a:ext cx="8229600" cy="45259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ltLang="de-DE" smtClean="0"/>
              <a:t>Click to edit Master text styles</a:t>
            </a:r>
          </a:p>
          <a:p>
            <a:pPr lvl="1"/>
            <a:r>
              <a:rPr lang="en-US" altLang="de-DE" smtClean="0"/>
              <a:t>Second level</a:t>
            </a:r>
          </a:p>
          <a:p>
            <a:pPr lvl="2"/>
            <a:r>
              <a:rPr lang="en-US" altLang="de-DE" smtClean="0"/>
              <a:t>Third level</a:t>
            </a:r>
          </a:p>
          <a:p>
            <a:pPr lvl="3"/>
            <a:r>
              <a:rPr lang="en-US" altLang="de-DE" smtClean="0"/>
              <a:t>Fourth level</a:t>
            </a:r>
          </a:p>
          <a:p>
            <a:pPr lvl="4"/>
            <a:r>
              <a:rPr lang="en-US" altLang="de-DE" smtClean="0"/>
              <a:t>Fifth level</a:t>
            </a:r>
          </a:p>
        </p:txBody>
      </p:sp>
      <p:sp>
        <p:nvSpPr>
          <p:cNvPr id="58372"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a:latin typeface="Arial" pitchFamily="34" charset="0"/>
              </a:defRPr>
            </a:lvl1pPr>
          </a:lstStyle>
          <a:p>
            <a:pPr>
              <a:defRPr/>
            </a:pPr>
            <a:fld id="{BED503C2-C1D5-44E3-AF72-BD5251E94FD3}" type="datetimeFigureOut">
              <a:rPr lang="en-US"/>
              <a:pPr>
                <a:defRPr/>
              </a:pPr>
              <a:t>3/31/2016</a:t>
            </a:fld>
            <a:endParaRPr lang="en-US"/>
          </a:p>
        </p:txBody>
      </p:sp>
      <p:sp>
        <p:nvSpPr>
          <p:cNvPr id="58373"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a:latin typeface="Arial" pitchFamily="34" charset="0"/>
              </a:defRPr>
            </a:lvl1pPr>
          </a:lstStyle>
          <a:p>
            <a:pPr>
              <a:defRPr/>
            </a:pPr>
            <a:endParaRPr lang="en-US"/>
          </a:p>
        </p:txBody>
      </p:sp>
      <p:sp>
        <p:nvSpPr>
          <p:cNvPr id="58374"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a:latin typeface="Arial" pitchFamily="34" charset="0"/>
              </a:defRPr>
            </a:lvl1pPr>
          </a:lstStyle>
          <a:p>
            <a:pPr>
              <a:defRPr/>
            </a:pPr>
            <a:fld id="{D69F49B9-E1D1-4C95-9D5B-A8776C6FBF82}"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361" r:id="rId1"/>
    <p:sldLayoutId id="2147484362" r:id="rId2"/>
    <p:sldLayoutId id="2147484363" r:id="rId3"/>
    <p:sldLayoutId id="2147484364" r:id="rId4"/>
    <p:sldLayoutId id="2147484365" r:id="rId5"/>
    <p:sldLayoutId id="2147484366" r:id="rId6"/>
    <p:sldLayoutId id="2147484367" r:id="rId7"/>
    <p:sldLayoutId id="2147484368" r:id="rId8"/>
    <p:sldLayoutId id="2147484369" r:id="rId9"/>
    <p:sldLayoutId id="2147484370" r:id="rId10"/>
    <p:sldLayoutId id="2147484371"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pitchFamily="34" charset="0"/>
        </a:defRPr>
      </a:lvl2pPr>
      <a:lvl3pPr algn="ctr" rtl="0" eaLnBrk="0" fontAlgn="base" hangingPunct="0">
        <a:spcBef>
          <a:spcPct val="0"/>
        </a:spcBef>
        <a:spcAft>
          <a:spcPct val="0"/>
        </a:spcAft>
        <a:defRPr sz="4400">
          <a:solidFill>
            <a:schemeClr val="tx2"/>
          </a:solidFill>
          <a:latin typeface="Arial" pitchFamily="34" charset="0"/>
        </a:defRPr>
      </a:lvl3pPr>
      <a:lvl4pPr algn="ctr" rtl="0" eaLnBrk="0" fontAlgn="base" hangingPunct="0">
        <a:spcBef>
          <a:spcPct val="0"/>
        </a:spcBef>
        <a:spcAft>
          <a:spcPct val="0"/>
        </a:spcAft>
        <a:defRPr sz="4400">
          <a:solidFill>
            <a:schemeClr val="tx2"/>
          </a:solidFill>
          <a:latin typeface="Arial" pitchFamily="34" charset="0"/>
        </a:defRPr>
      </a:lvl4pPr>
      <a:lvl5pPr algn="ctr" rtl="0" eaLnBrk="0" fontAlgn="base" hangingPunct="0">
        <a:spcBef>
          <a:spcPct val="0"/>
        </a:spcBef>
        <a:spcAft>
          <a:spcPct val="0"/>
        </a:spcAft>
        <a:defRPr sz="4400">
          <a:solidFill>
            <a:schemeClr val="tx2"/>
          </a:solidFill>
          <a:latin typeface="Arial" pitchFamily="34" charset="0"/>
        </a:defRPr>
      </a:lvl5pPr>
      <a:lvl6pPr marL="457200" algn="ctr" rtl="0" fontAlgn="base">
        <a:spcBef>
          <a:spcPct val="0"/>
        </a:spcBef>
        <a:spcAft>
          <a:spcPct val="0"/>
        </a:spcAft>
        <a:defRPr sz="4400">
          <a:solidFill>
            <a:schemeClr val="tx2"/>
          </a:solidFill>
          <a:latin typeface="Arial" pitchFamily="34" charset="0"/>
        </a:defRPr>
      </a:lvl6pPr>
      <a:lvl7pPr marL="914400" algn="ctr" rtl="0" fontAlgn="base">
        <a:spcBef>
          <a:spcPct val="0"/>
        </a:spcBef>
        <a:spcAft>
          <a:spcPct val="0"/>
        </a:spcAft>
        <a:defRPr sz="4400">
          <a:solidFill>
            <a:schemeClr val="tx2"/>
          </a:solidFill>
          <a:latin typeface="Arial" pitchFamily="34" charset="0"/>
        </a:defRPr>
      </a:lvl7pPr>
      <a:lvl8pPr marL="1371600" algn="ctr" rtl="0" fontAlgn="base">
        <a:spcBef>
          <a:spcPct val="0"/>
        </a:spcBef>
        <a:spcAft>
          <a:spcPct val="0"/>
        </a:spcAft>
        <a:defRPr sz="4400">
          <a:solidFill>
            <a:schemeClr val="tx2"/>
          </a:solidFill>
          <a:latin typeface="Arial" pitchFamily="34" charset="0"/>
        </a:defRPr>
      </a:lvl8pPr>
      <a:lvl9pPr marL="1828800" algn="ctr" rtl="0" fontAlgn="base">
        <a:spcBef>
          <a:spcPct val="0"/>
        </a:spcBef>
        <a:spcAft>
          <a:spcPct val="0"/>
        </a:spcAft>
        <a:defRPr sz="4400">
          <a:solidFill>
            <a:schemeClr val="tx2"/>
          </a:solidFill>
          <a:latin typeface="Arial" pitchFamily="34"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6" descr="3GPP_TM_RD.jpg"/>
          <p:cNvPicPr>
            <a:picLocks noChangeAspect="1"/>
          </p:cNvPicPr>
          <p:nvPr/>
        </p:nvPicPr>
        <p:blipFill>
          <a:blip r:embed="rId2">
            <a:clrChange>
              <a:clrFrom>
                <a:srgbClr val="FEFEFE"/>
              </a:clrFrom>
              <a:clrTo>
                <a:srgbClr val="FEFEFE">
                  <a:alpha val="0"/>
                </a:srgbClr>
              </a:clrTo>
            </a:clrChange>
            <a:lum bright="70000" contrast="-70000"/>
            <a:extLst>
              <a:ext uri="{28A0092B-C50C-407E-A947-70E740481C1C}">
                <a14:useLocalDpi xmlns:a14="http://schemas.microsoft.com/office/drawing/2010/main" val="0"/>
              </a:ext>
            </a:extLst>
          </a:blip>
          <a:srcRect/>
          <a:stretch>
            <a:fillRect/>
          </a:stretch>
        </p:blipFill>
        <p:spPr bwMode="auto">
          <a:xfrm>
            <a:off x="627856" y="1524000"/>
            <a:ext cx="7620000" cy="4438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4" name="Subtitle 6"/>
          <p:cNvSpPr>
            <a:spLocks/>
          </p:cNvSpPr>
          <p:nvPr/>
        </p:nvSpPr>
        <p:spPr bwMode="auto">
          <a:xfrm>
            <a:off x="1049338" y="3790950"/>
            <a:ext cx="713581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ctr" eaLnBrk="1" hangingPunct="1">
              <a:lnSpc>
                <a:spcPct val="90000"/>
              </a:lnSpc>
              <a:spcBef>
                <a:spcPct val="20000"/>
              </a:spcBef>
              <a:defRPr/>
            </a:pPr>
            <a:r>
              <a:rPr lang="en-GB" altLang="de-DE" sz="2400" dirty="0">
                <a:latin typeface="+mn-lt"/>
                <a:cs typeface="Arial" charset="0"/>
              </a:rPr>
              <a:t>TSG CT WG</a:t>
            </a:r>
            <a:r>
              <a:rPr lang="de-DE" altLang="de-DE" sz="2400" dirty="0">
                <a:latin typeface="+mn-lt"/>
                <a:cs typeface="Arial" charset="0"/>
              </a:rPr>
              <a:t>4</a:t>
            </a:r>
            <a:r>
              <a:rPr lang="en-GB" altLang="de-DE" sz="2400" dirty="0">
                <a:latin typeface="+mn-lt"/>
                <a:cs typeface="Arial" charset="0"/>
              </a:rPr>
              <a:t> Chairman</a:t>
            </a:r>
          </a:p>
          <a:p>
            <a:pPr algn="ctr" eaLnBrk="1" hangingPunct="1">
              <a:lnSpc>
                <a:spcPct val="90000"/>
              </a:lnSpc>
              <a:spcBef>
                <a:spcPct val="20000"/>
              </a:spcBef>
              <a:defRPr/>
            </a:pPr>
            <a:r>
              <a:rPr lang="de-DE" altLang="de-DE" sz="2400" dirty="0">
                <a:latin typeface="+mn-lt"/>
                <a:cs typeface="Arial" charset="0"/>
              </a:rPr>
              <a:t>Nigel Berry</a:t>
            </a:r>
            <a:r>
              <a:rPr lang="en-GB" altLang="de-DE" sz="2400" dirty="0">
                <a:latin typeface="+mn-lt"/>
                <a:cs typeface="Arial" charset="0"/>
              </a:rPr>
              <a:t> </a:t>
            </a:r>
            <a:r>
              <a:rPr lang="en-GB" altLang="de-DE" sz="2400" dirty="0" smtClean="0">
                <a:latin typeface="+mn-lt"/>
                <a:cs typeface="Arial" charset="0"/>
              </a:rPr>
              <a:t>(</a:t>
            </a:r>
            <a:r>
              <a:rPr lang="de-DE" altLang="de-DE" sz="2400" dirty="0" smtClean="0">
                <a:latin typeface="+mn-lt"/>
                <a:cs typeface="Arial" charset="0"/>
              </a:rPr>
              <a:t>Nokia</a:t>
            </a:r>
            <a:r>
              <a:rPr lang="en-GB" altLang="de-DE" sz="2400" dirty="0" smtClean="0">
                <a:latin typeface="+mn-lt"/>
                <a:cs typeface="Arial" charset="0"/>
              </a:rPr>
              <a:t>)</a:t>
            </a:r>
            <a:endParaRPr lang="en-GB" altLang="de-DE" sz="2400" dirty="0">
              <a:latin typeface="+mn-lt"/>
              <a:cs typeface="Arial" charset="0"/>
            </a:endParaRPr>
          </a:p>
        </p:txBody>
      </p:sp>
      <p:sp>
        <p:nvSpPr>
          <p:cNvPr id="15365" name="Text Box 63"/>
          <p:cNvSpPr txBox="1">
            <a:spLocks noChangeArrowheads="1"/>
          </p:cNvSpPr>
          <p:nvPr/>
        </p:nvSpPr>
        <p:spPr bwMode="auto">
          <a:xfrm>
            <a:off x="1210020" y="2011363"/>
            <a:ext cx="6455678" cy="13234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fi-FI" altLang="de-DE" sz="4000" dirty="0" smtClean="0">
                <a:solidFill>
                  <a:srgbClr val="FF3300"/>
                </a:solidFill>
                <a:latin typeface="+mj-lt"/>
                <a:cs typeface="Arial" charset="0"/>
              </a:rPr>
              <a:t>CT4 Chairman's </a:t>
            </a:r>
            <a:r>
              <a:rPr lang="de-DE" altLang="de-DE" sz="4000" dirty="0" smtClean="0">
                <a:solidFill>
                  <a:srgbClr val="FF3300"/>
                </a:solidFill>
                <a:latin typeface="+mj-lt"/>
                <a:cs typeface="Arial" charset="0"/>
              </a:rPr>
              <a:t>S</a:t>
            </a:r>
            <a:r>
              <a:rPr lang="fi-FI" altLang="de-DE" sz="4000" dirty="0" smtClean="0">
                <a:solidFill>
                  <a:srgbClr val="FF3300"/>
                </a:solidFill>
                <a:latin typeface="+mj-lt"/>
                <a:cs typeface="Arial" charset="0"/>
              </a:rPr>
              <a:t>tatus </a:t>
            </a:r>
            <a:r>
              <a:rPr lang="de-DE" altLang="de-DE" sz="4000" dirty="0" smtClean="0">
                <a:solidFill>
                  <a:srgbClr val="FF3300"/>
                </a:solidFill>
                <a:latin typeface="+mj-lt"/>
                <a:cs typeface="Arial" charset="0"/>
              </a:rPr>
              <a:t>R</a:t>
            </a:r>
            <a:r>
              <a:rPr lang="fi-FI" altLang="de-DE" sz="4000" dirty="0" smtClean="0">
                <a:solidFill>
                  <a:srgbClr val="FF3300"/>
                </a:solidFill>
                <a:latin typeface="+mj-lt"/>
                <a:cs typeface="Arial" charset="0"/>
              </a:rPr>
              <a:t>eport </a:t>
            </a:r>
            <a:br>
              <a:rPr lang="fi-FI" altLang="de-DE" sz="4000" dirty="0" smtClean="0">
                <a:solidFill>
                  <a:srgbClr val="FF3300"/>
                </a:solidFill>
                <a:latin typeface="+mj-lt"/>
                <a:cs typeface="Arial" charset="0"/>
              </a:rPr>
            </a:br>
            <a:r>
              <a:rPr lang="fi-FI" altLang="de-DE" sz="4000" dirty="0" smtClean="0">
                <a:solidFill>
                  <a:srgbClr val="FF3300"/>
                </a:solidFill>
                <a:latin typeface="+mj-lt"/>
                <a:cs typeface="Arial" charset="0"/>
              </a:rPr>
              <a:t>of TSG CT/SA #71</a:t>
            </a:r>
            <a:endParaRPr lang="en-US" altLang="de-DE" sz="4000" dirty="0" smtClean="0">
              <a:solidFill>
                <a:srgbClr val="FF3300"/>
              </a:solidFill>
              <a:latin typeface="+mj-lt"/>
              <a:cs typeface="Arial" charset="0"/>
            </a:endParaRPr>
          </a:p>
        </p:txBody>
      </p:sp>
      <p:sp>
        <p:nvSpPr>
          <p:cNvPr id="15366" name="Text Box 11"/>
          <p:cNvSpPr txBox="1">
            <a:spLocks noChangeArrowheads="1"/>
          </p:cNvSpPr>
          <p:nvPr/>
        </p:nvSpPr>
        <p:spPr bwMode="auto">
          <a:xfrm>
            <a:off x="382588" y="185738"/>
            <a:ext cx="7092950" cy="6340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defRPr/>
            </a:pPr>
            <a:r>
              <a:rPr lang="en-GB" altLang="de-DE" sz="1600" dirty="0" smtClean="0">
                <a:latin typeface="+mj-lt"/>
              </a:rPr>
              <a:t>3GPP TSG CT4#72bis					</a:t>
            </a:r>
            <a:r>
              <a:rPr lang="de-DE" altLang="de-DE" sz="1600" dirty="0" smtClean="0">
                <a:latin typeface="+mj-lt"/>
              </a:rPr>
              <a:t>C4-162006</a:t>
            </a:r>
            <a:endParaRPr lang="en-GB" altLang="de-DE" sz="1600" dirty="0">
              <a:solidFill>
                <a:srgbClr val="FF0000"/>
              </a:solidFill>
              <a:latin typeface="+mj-lt"/>
            </a:endParaRPr>
          </a:p>
          <a:p>
            <a:pPr>
              <a:spcBef>
                <a:spcPct val="20000"/>
              </a:spcBef>
              <a:defRPr/>
            </a:pPr>
            <a:r>
              <a:rPr lang="en-GB" altLang="de-DE" sz="1600" dirty="0" smtClean="0">
                <a:latin typeface="+mj-lt"/>
              </a:rPr>
              <a:t>Ljubljana, </a:t>
            </a:r>
            <a:r>
              <a:rPr lang="de-DE" altLang="de-DE" sz="1600" dirty="0" smtClean="0">
                <a:latin typeface="+mj-lt"/>
              </a:rPr>
              <a:t>Slovenia</a:t>
            </a:r>
            <a:r>
              <a:rPr lang="en-US" altLang="de-DE" sz="1600" dirty="0" smtClean="0">
                <a:latin typeface="+mj-lt"/>
              </a:rPr>
              <a:t>; 11</a:t>
            </a:r>
            <a:r>
              <a:rPr lang="en-GB" altLang="de-DE" sz="1600" dirty="0" smtClean="0">
                <a:latin typeface="+mj-lt"/>
              </a:rPr>
              <a:t> – </a:t>
            </a:r>
            <a:r>
              <a:rPr lang="de-DE" altLang="de-DE" sz="1600" dirty="0" smtClean="0">
                <a:latin typeface="+mj-lt"/>
              </a:rPr>
              <a:t>15</a:t>
            </a:r>
            <a:r>
              <a:rPr lang="en-GB" altLang="de-DE" sz="1600" dirty="0" smtClean="0">
                <a:latin typeface="+mj-lt"/>
              </a:rPr>
              <a:t> April 201</a:t>
            </a:r>
            <a:r>
              <a:rPr lang="de-DE" altLang="de-DE" sz="1600" dirty="0">
                <a:latin typeface="+mj-lt"/>
              </a:rPr>
              <a:t>6</a:t>
            </a:r>
            <a:r>
              <a:rPr lang="de-DE" altLang="de-DE" sz="1600" dirty="0" smtClean="0">
                <a:latin typeface="+mj-lt"/>
              </a:rPr>
              <a:t>	</a:t>
            </a:r>
            <a:r>
              <a:rPr lang="fi-FI" altLang="de-DE" sz="1600" dirty="0" smtClean="0">
                <a:latin typeface="+mj-lt"/>
              </a:rPr>
              <a:t>	</a:t>
            </a:r>
            <a:endParaRPr lang="en-US" altLang="de-DE" sz="1400" i="1" dirty="0" smtClean="0">
              <a:latin typeface="+mj-l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609600" y="227013"/>
            <a:ext cx="7772400" cy="1143000"/>
          </a:xfrm>
        </p:spPr>
        <p:txBody>
          <a:bodyPr/>
          <a:lstStyle/>
          <a:p>
            <a:r>
              <a:rPr lang="en-US" altLang="en-US" dirty="0" smtClean="0">
                <a:latin typeface="Arial" charset="0"/>
                <a:cs typeface="Arial" charset="0"/>
              </a:rPr>
              <a:t>Request to SA</a:t>
            </a:r>
            <a:endParaRPr lang="en-US" altLang="en-US" sz="2000" dirty="0" smtClean="0">
              <a:latin typeface="Arial" charset="0"/>
              <a:cs typeface="Arial" charset="0"/>
            </a:endParaRPr>
          </a:p>
        </p:txBody>
      </p:sp>
      <p:sp>
        <p:nvSpPr>
          <p:cNvPr id="18435" name="Rectangle 3"/>
          <p:cNvSpPr>
            <a:spLocks noGrp="1" noChangeArrowheads="1"/>
          </p:cNvSpPr>
          <p:nvPr>
            <p:ph type="body" idx="1"/>
          </p:nvPr>
        </p:nvSpPr>
        <p:spPr>
          <a:xfrm>
            <a:off x="104775" y="1281113"/>
            <a:ext cx="8931275" cy="483076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marL="800100" lvl="3" indent="-342900">
              <a:lnSpc>
                <a:spcPct val="90000"/>
              </a:lnSpc>
              <a:buFont typeface="Arial" charset="0"/>
              <a:buBlip>
                <a:blip r:embed="rId2"/>
              </a:buBlip>
              <a:defRPr/>
            </a:pPr>
            <a:r>
              <a:rPr lang="en-GB" altLang="en-US" sz="2000" b="1" i="1" dirty="0" smtClean="0">
                <a:ea typeface="MS PGothic" pitchFamily="34" charset="-128"/>
                <a:cs typeface="+mn-cs"/>
              </a:rPr>
              <a:t>SA2 was requested to finish their stage 2 on </a:t>
            </a:r>
            <a:r>
              <a:rPr lang="en-GB" altLang="en-US" sz="2000" b="1" i="1" dirty="0" err="1" smtClean="0">
                <a:ea typeface="MS PGothic" pitchFamily="34" charset="-128"/>
                <a:cs typeface="+mn-cs"/>
              </a:rPr>
              <a:t>CIoT</a:t>
            </a:r>
            <a:r>
              <a:rPr lang="en-GB" altLang="en-US" sz="2000" b="1" i="1" dirty="0" smtClean="0">
                <a:ea typeface="MS PGothic" pitchFamily="34" charset="-128"/>
                <a:cs typeface="+mn-cs"/>
              </a:rPr>
              <a:t> related work in their April meeting</a:t>
            </a:r>
            <a:endParaRPr lang="en-GB" altLang="en-US" sz="2000" i="1" dirty="0">
              <a:ea typeface="MS PGothic" pitchFamily="34" charset="-128"/>
              <a:cs typeface="+mn-cs"/>
            </a:endParaRPr>
          </a:p>
          <a:p>
            <a:pPr marL="800100" lvl="3" indent="-342900">
              <a:lnSpc>
                <a:spcPct val="90000"/>
              </a:lnSpc>
              <a:buFont typeface="Arial" charset="0"/>
              <a:buBlip>
                <a:blip r:embed="rId2"/>
              </a:buBlip>
              <a:defRPr/>
            </a:pPr>
            <a:r>
              <a:rPr lang="en-GB" altLang="en-US" sz="2000" i="1" dirty="0" smtClean="0">
                <a:ea typeface="MS PGothic" pitchFamily="34" charset="-128"/>
                <a:cs typeface="+mn-cs"/>
              </a:rPr>
              <a:t>Only that way the CT can complete the related stage 3 as much as possible and can request last-minute clarifications from SA2 by means of LS’s.</a:t>
            </a:r>
          </a:p>
          <a:p>
            <a:pPr marL="800100" lvl="3" indent="-342900">
              <a:lnSpc>
                <a:spcPct val="90000"/>
              </a:lnSpc>
              <a:buFont typeface="Arial" charset="0"/>
              <a:buBlip>
                <a:blip r:embed="rId2"/>
              </a:buBlip>
              <a:defRPr/>
            </a:pPr>
            <a:endParaRPr lang="en-GB" altLang="en-US" sz="2000" i="1" dirty="0" smtClean="0">
              <a:ea typeface="MS PGothic" pitchFamily="34" charset="-128"/>
              <a:cs typeface="+mn-cs"/>
            </a:endParaRPr>
          </a:p>
          <a:p>
            <a:pPr marL="457200" lvl="3" indent="0">
              <a:lnSpc>
                <a:spcPct val="90000"/>
              </a:lnSpc>
              <a:buFont typeface="Arial" charset="0"/>
              <a:buNone/>
              <a:defRPr/>
            </a:pPr>
            <a:endParaRPr lang="en-GB" altLang="en-US" sz="2000" i="1" dirty="0" smtClean="0">
              <a:ea typeface="MS PGothic" pitchFamily="34" charset="-128"/>
              <a:cs typeface="+mn-cs"/>
            </a:endParaRPr>
          </a:p>
          <a:p>
            <a:pPr marL="0" indent="0">
              <a:buFontTx/>
              <a:buNone/>
              <a:defRPr/>
            </a:pPr>
            <a:endParaRPr lang="en-US" altLang="ja-JP" sz="1600" kern="1200" dirty="0">
              <a:latin typeface="Arial" charset="0"/>
              <a:cs typeface="Arial" charset="0"/>
            </a:endParaRPr>
          </a:p>
        </p:txBody>
      </p:sp>
    </p:spTree>
    <p:extLst>
      <p:ext uri="{BB962C8B-B14F-4D97-AF65-F5344CB8AC3E}">
        <p14:creationId xmlns:p14="http://schemas.microsoft.com/office/powerpoint/2010/main" val="3610112386"/>
      </p:ext>
    </p:ext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609600" y="227013"/>
            <a:ext cx="7772400" cy="1143000"/>
          </a:xfrm>
        </p:spPr>
        <p:txBody>
          <a:bodyPr/>
          <a:lstStyle/>
          <a:p>
            <a:r>
              <a:rPr lang="en-US" altLang="en-US" dirty="0" smtClean="0">
                <a:latin typeface="Arial" charset="0"/>
                <a:cs typeface="Arial" charset="0"/>
              </a:rPr>
              <a:t>Decisions from SA</a:t>
            </a:r>
            <a:endParaRPr lang="en-US" altLang="en-US" sz="2000" dirty="0" smtClean="0">
              <a:latin typeface="Arial" charset="0"/>
              <a:cs typeface="Arial" charset="0"/>
            </a:endParaRPr>
          </a:p>
        </p:txBody>
      </p:sp>
      <p:sp>
        <p:nvSpPr>
          <p:cNvPr id="18435" name="Rectangle 3"/>
          <p:cNvSpPr>
            <a:spLocks noGrp="1" noChangeArrowheads="1"/>
          </p:cNvSpPr>
          <p:nvPr>
            <p:ph type="body" idx="1"/>
          </p:nvPr>
        </p:nvSpPr>
        <p:spPr>
          <a:xfrm>
            <a:off x="104775" y="1281113"/>
            <a:ext cx="8931275" cy="483076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GB" sz="2000" dirty="0" smtClean="0"/>
              <a:t>Non-IP </a:t>
            </a:r>
            <a:r>
              <a:rPr lang="en-GB" sz="2000" dirty="0" err="1"/>
              <a:t>CioT</a:t>
            </a:r>
            <a:r>
              <a:rPr lang="en-GB" sz="2000" dirty="0"/>
              <a:t> 2G/3G-GPRS </a:t>
            </a:r>
            <a:r>
              <a:rPr lang="en-GB" sz="2000" dirty="0" smtClean="0"/>
              <a:t>is shifted </a:t>
            </a:r>
            <a:r>
              <a:rPr lang="en-GB" sz="2000" dirty="0"/>
              <a:t>to Rel-14. Deadline in CT WGs should </a:t>
            </a:r>
            <a:r>
              <a:rPr lang="en-GB" sz="2000" dirty="0" smtClean="0"/>
              <a:t>be </a:t>
            </a:r>
            <a:r>
              <a:rPr lang="en-GB" sz="2000" dirty="0"/>
              <a:t>put to September 2014. </a:t>
            </a:r>
            <a:endParaRPr lang="en-GB" sz="2000" dirty="0" smtClean="0"/>
          </a:p>
          <a:p>
            <a:r>
              <a:rPr lang="en-US" sz="2000" dirty="0"/>
              <a:t>MTSI Extension on Multi-stream Multiparty Conferencing Media Handling </a:t>
            </a:r>
            <a:r>
              <a:rPr lang="en-US" sz="2000" dirty="0" smtClean="0"/>
              <a:t>(</a:t>
            </a:r>
            <a:r>
              <a:rPr lang="en-GB" sz="2000" dirty="0" smtClean="0"/>
              <a:t>MMCMH) </a:t>
            </a:r>
            <a:r>
              <a:rPr lang="en-GB" sz="2000" dirty="0"/>
              <a:t>– will be split into two features in SA4, one for Rel-13 and </a:t>
            </a:r>
            <a:r>
              <a:rPr lang="en-GB" sz="2000" dirty="0" smtClean="0"/>
              <a:t>one for Rel-14</a:t>
            </a:r>
            <a:r>
              <a:rPr lang="en-GB" sz="2000" dirty="0"/>
              <a:t>. </a:t>
            </a:r>
            <a:r>
              <a:rPr lang="en-GB" sz="2000" dirty="0" smtClean="0"/>
              <a:t>The CT </a:t>
            </a:r>
            <a:r>
              <a:rPr lang="en-GB" sz="2000" dirty="0"/>
              <a:t>WID will be Building Block under Rel-14 WID. </a:t>
            </a:r>
            <a:r>
              <a:rPr lang="en-GB" sz="2000" dirty="0" smtClean="0"/>
              <a:t>The CT </a:t>
            </a:r>
            <a:r>
              <a:rPr lang="en-GB" sz="2000" dirty="0"/>
              <a:t>WID should </a:t>
            </a:r>
            <a:r>
              <a:rPr lang="en-GB" sz="2000" dirty="0" smtClean="0"/>
              <a:t>be </a:t>
            </a:r>
            <a:r>
              <a:rPr lang="en-GB" sz="2000" dirty="0"/>
              <a:t>revised once SA4 has agreed on their Rel-14 WID</a:t>
            </a:r>
            <a:r>
              <a:rPr lang="en-GB" sz="2000" dirty="0" smtClean="0"/>
              <a:t>.</a:t>
            </a:r>
          </a:p>
          <a:p>
            <a:r>
              <a:rPr lang="en-GB" sz="2000" dirty="0"/>
              <a:t>IWLAN Specs 24.234, 24.235, 24.327 (incoming LS from CT1 in </a:t>
            </a:r>
            <a:r>
              <a:rPr lang="en-GB" sz="2000" dirty="0" smtClean="0"/>
              <a:t>SP-160012) SA </a:t>
            </a:r>
            <a:r>
              <a:rPr lang="en-GB" sz="2000" dirty="0"/>
              <a:t>decided not to promote these </a:t>
            </a:r>
            <a:r>
              <a:rPr lang="en-GB" sz="2000" dirty="0" smtClean="0"/>
              <a:t>specs </a:t>
            </a:r>
            <a:r>
              <a:rPr lang="en-GB" sz="2000" dirty="0"/>
              <a:t>to Rel-13. </a:t>
            </a:r>
            <a:r>
              <a:rPr lang="en-GB" sz="2000" dirty="0" smtClean="0"/>
              <a:t>Further </a:t>
            </a:r>
            <a:r>
              <a:rPr lang="en-GB" sz="2000" dirty="0"/>
              <a:t>discussion on how to handle IWLAN Specs in general in all groups </a:t>
            </a:r>
            <a:r>
              <a:rPr lang="en-GB" sz="2000" dirty="0" smtClean="0"/>
              <a:t>is </a:t>
            </a:r>
            <a:r>
              <a:rPr lang="en-GB" sz="2000" dirty="0"/>
              <a:t>expected in June 2016 SA. </a:t>
            </a:r>
            <a:r>
              <a:rPr lang="en-GB" sz="2000" dirty="0" smtClean="0"/>
              <a:t>Reply-LS </a:t>
            </a:r>
            <a:r>
              <a:rPr lang="en-GB" sz="2000" dirty="0"/>
              <a:t>to CT1 </a:t>
            </a:r>
            <a:r>
              <a:rPr lang="en-GB" sz="2000" dirty="0" smtClean="0"/>
              <a:t>in </a:t>
            </a:r>
            <a:r>
              <a:rPr lang="en-GB" sz="2000" dirty="0"/>
              <a:t>SP-160228.</a:t>
            </a:r>
          </a:p>
          <a:p>
            <a:endParaRPr lang="en-GB" altLang="en-US" sz="2000" i="1" dirty="0" smtClean="0">
              <a:ea typeface="MS PGothic" pitchFamily="34" charset="-128"/>
              <a:cs typeface="+mn-cs"/>
            </a:endParaRPr>
          </a:p>
          <a:p>
            <a:pPr marL="0" indent="0">
              <a:buFontTx/>
              <a:buNone/>
              <a:defRPr/>
            </a:pPr>
            <a:endParaRPr lang="en-US" altLang="ja-JP" sz="1600" kern="1200" dirty="0">
              <a:latin typeface="Arial" charset="0"/>
              <a:cs typeface="Arial" charset="0"/>
            </a:endParaRPr>
          </a:p>
        </p:txBody>
      </p:sp>
    </p:spTree>
    <p:extLst>
      <p:ext uri="{BB962C8B-B14F-4D97-AF65-F5344CB8AC3E}">
        <p14:creationId xmlns:p14="http://schemas.microsoft.com/office/powerpoint/2010/main" val="3610112386"/>
      </p:ext>
    </p:extLst>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609600" y="227013"/>
            <a:ext cx="7772400" cy="744537"/>
          </a:xfrm>
        </p:spPr>
        <p:txBody>
          <a:bodyPr/>
          <a:lstStyle/>
          <a:p>
            <a:r>
              <a:rPr lang="en-US" altLang="en-US" dirty="0" smtClean="0">
                <a:latin typeface="Arial" charset="0"/>
                <a:cs typeface="Arial" charset="0"/>
              </a:rPr>
              <a:t>Decisions from SA</a:t>
            </a:r>
            <a:endParaRPr lang="en-US" altLang="en-US" sz="2000" dirty="0" smtClean="0">
              <a:latin typeface="Arial" charset="0"/>
              <a:cs typeface="Arial" charset="0"/>
            </a:endParaRPr>
          </a:p>
        </p:txBody>
      </p:sp>
      <p:sp>
        <p:nvSpPr>
          <p:cNvPr id="18435" name="Rectangle 3"/>
          <p:cNvSpPr>
            <a:spLocks noGrp="1" noChangeArrowheads="1"/>
          </p:cNvSpPr>
          <p:nvPr>
            <p:ph type="body" idx="1"/>
          </p:nvPr>
        </p:nvSpPr>
        <p:spPr>
          <a:xfrm>
            <a:off x="104775" y="833438"/>
            <a:ext cx="8931275" cy="483076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t> </a:t>
            </a:r>
            <a:r>
              <a:rPr lang="en-US" sz="2000" b="1" dirty="0"/>
              <a:t>Release 13</a:t>
            </a:r>
            <a:r>
              <a:rPr lang="en-US" sz="2000" dirty="0"/>
              <a:t>:</a:t>
            </a:r>
            <a:endParaRPr lang="en-GB" sz="2000" dirty="0"/>
          </a:p>
          <a:p>
            <a:pPr lvl="1"/>
            <a:r>
              <a:rPr lang="en-US" sz="2000" dirty="0"/>
              <a:t>Two minor exceptions granted until June 2016 (Enhanced LTE UE Delay test methods and requirements and Charging aspects of IP Flow Mobility support for S2a and S2b Interfaces)</a:t>
            </a:r>
            <a:endParaRPr lang="en-GB" sz="2000" dirty="0"/>
          </a:p>
          <a:p>
            <a:pPr lvl="1"/>
            <a:r>
              <a:rPr lang="en-US" sz="2000" dirty="0"/>
              <a:t>In addition work on Cellular-</a:t>
            </a:r>
            <a:r>
              <a:rPr lang="en-US" sz="2000" dirty="0" err="1"/>
              <a:t>IoT</a:t>
            </a:r>
            <a:r>
              <a:rPr lang="en-US" sz="2000" dirty="0"/>
              <a:t> is still ongoing and completion is expected on June 2016</a:t>
            </a:r>
            <a:r>
              <a:rPr lang="en-US" sz="2000" dirty="0" smtClean="0"/>
              <a:t>.</a:t>
            </a:r>
            <a:endParaRPr lang="en-GB" sz="2000" dirty="0"/>
          </a:p>
          <a:p>
            <a:pPr lvl="0"/>
            <a:r>
              <a:rPr lang="en-US" sz="2000" b="1" dirty="0"/>
              <a:t>Release 14</a:t>
            </a:r>
            <a:r>
              <a:rPr lang="en-US" sz="2000" dirty="0"/>
              <a:t>:</a:t>
            </a:r>
            <a:endParaRPr lang="en-GB" sz="2000" dirty="0"/>
          </a:p>
          <a:p>
            <a:pPr lvl="1"/>
            <a:r>
              <a:rPr lang="en-US" sz="2000" dirty="0"/>
              <a:t>Stage 1 was frozen with 6 exceptions </a:t>
            </a:r>
            <a:endParaRPr lang="en-GB" sz="2000" dirty="0"/>
          </a:p>
          <a:p>
            <a:pPr lvl="2"/>
            <a:r>
              <a:rPr lang="en-US" dirty="0"/>
              <a:t>Multimedia Priority Service (MPS) Modifications, Mission Critical Services Common Requirements, Mission Critical Push To Talk over LTE – Realignment, Mission Critical Video over LTE, Mission Critical Data over LTE and Wearable device using LTE.</a:t>
            </a:r>
            <a:endParaRPr lang="en-GB" dirty="0"/>
          </a:p>
          <a:p>
            <a:pPr lvl="1"/>
            <a:r>
              <a:rPr lang="en-US" sz="2000" dirty="0"/>
              <a:t>New technical studies / reports were approved such as: Stage 1 for LTE support for V2X services, Study on New Services and Markets Technology Enablers, Architecture enhancements for Cellular Internet of Things (Release 13), Study on EGPRS Access Security Enhancements with relation to cellular </a:t>
            </a:r>
            <a:r>
              <a:rPr lang="en-US" sz="2000" dirty="0" err="1"/>
              <a:t>IoT</a:t>
            </a:r>
            <a:r>
              <a:rPr lang="en-US" sz="2000" dirty="0"/>
              <a:t> and Study on OAM support for Licensed Shared Access (LSA</a:t>
            </a:r>
            <a:r>
              <a:rPr lang="en-US" sz="2000" dirty="0" smtClean="0"/>
              <a:t>).</a:t>
            </a:r>
            <a:endParaRPr lang="en-GB" sz="2000" dirty="0"/>
          </a:p>
          <a:p>
            <a:endParaRPr lang="en-GB" altLang="en-US" sz="2000" i="1" dirty="0" smtClean="0">
              <a:ea typeface="MS PGothic" pitchFamily="34" charset="-128"/>
              <a:cs typeface="+mn-cs"/>
            </a:endParaRPr>
          </a:p>
          <a:p>
            <a:pPr marL="0" indent="0">
              <a:buFontTx/>
              <a:buNone/>
              <a:defRPr/>
            </a:pPr>
            <a:endParaRPr lang="en-US" altLang="ja-JP" sz="1600" kern="1200" dirty="0">
              <a:latin typeface="Arial" charset="0"/>
              <a:cs typeface="Arial" charset="0"/>
            </a:endParaRPr>
          </a:p>
        </p:txBody>
      </p:sp>
    </p:spTree>
    <p:extLst>
      <p:ext uri="{BB962C8B-B14F-4D97-AF65-F5344CB8AC3E}">
        <p14:creationId xmlns:p14="http://schemas.microsoft.com/office/powerpoint/2010/main" val="690666452"/>
      </p:ext>
    </p:ext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p:cNvSpPr>
          <p:nvPr>
            <p:ph type="title"/>
          </p:nvPr>
        </p:nvSpPr>
        <p:spPr>
          <a:xfrm>
            <a:off x="609600" y="227013"/>
            <a:ext cx="7772400" cy="1143000"/>
          </a:xfrm>
        </p:spPr>
        <p:txBody>
          <a:bodyPr/>
          <a:lstStyle/>
          <a:p>
            <a:r>
              <a:rPr lang="en-US" altLang="en-US" dirty="0" smtClean="0">
                <a:latin typeface="Arial" charset="0"/>
                <a:cs typeface="Arial" charset="0"/>
              </a:rPr>
              <a:t>Decisions from SA</a:t>
            </a:r>
            <a:endParaRPr lang="en-US" altLang="en-US" sz="2000" dirty="0" smtClean="0">
              <a:latin typeface="Arial" charset="0"/>
              <a:cs typeface="Arial" charset="0"/>
            </a:endParaRPr>
          </a:p>
        </p:txBody>
      </p:sp>
      <p:sp>
        <p:nvSpPr>
          <p:cNvPr id="18435" name="Rectangle 3"/>
          <p:cNvSpPr>
            <a:spLocks noGrp="1" noChangeArrowheads="1"/>
          </p:cNvSpPr>
          <p:nvPr>
            <p:ph type="body" idx="1"/>
          </p:nvPr>
        </p:nvSpPr>
        <p:spPr>
          <a:xfrm>
            <a:off x="104775" y="1519238"/>
            <a:ext cx="8931275" cy="2024062"/>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lvl="0"/>
            <a:r>
              <a:rPr lang="en-GB" sz="2000" dirty="0" smtClean="0"/>
              <a:t> </a:t>
            </a:r>
            <a:r>
              <a:rPr lang="en-US" sz="2000" b="1" dirty="0"/>
              <a:t>5G work coordination between RAN and </a:t>
            </a:r>
            <a:r>
              <a:rPr lang="en-US" sz="2000" b="1" dirty="0" smtClean="0"/>
              <a:t>SA</a:t>
            </a:r>
            <a:endParaRPr lang="en-US" sz="2000" dirty="0" smtClean="0"/>
          </a:p>
          <a:p>
            <a:pPr lvl="0"/>
            <a:r>
              <a:rPr lang="en-US" sz="2000" dirty="0" smtClean="0"/>
              <a:t>RAN </a:t>
            </a:r>
            <a:r>
              <a:rPr lang="en-US" sz="2000" dirty="0"/>
              <a:t>and SA TSGs will have a joint meeting at TSG#74 (12/2016) to conduct necessary discussions and decisions with regard to the Next Generation (5G) WID(s) that are expected that time. Until that time, it is expected that all WGs studying Next Generation Architecture will proceed with their work, coordinate with other WGs as necessary and prepare one (or more) WID(s</a:t>
            </a:r>
            <a:r>
              <a:rPr lang="en-US" sz="2000" dirty="0" smtClean="0"/>
              <a:t>).</a:t>
            </a:r>
            <a:endParaRPr lang="en-GB" altLang="en-US" sz="2000" i="1" dirty="0" smtClean="0">
              <a:ea typeface="MS PGothic" pitchFamily="34" charset="-128"/>
              <a:cs typeface="+mn-cs"/>
            </a:endParaRPr>
          </a:p>
          <a:p>
            <a:pPr marL="0" indent="0">
              <a:buFontTx/>
              <a:buNone/>
              <a:defRPr/>
            </a:pPr>
            <a:endParaRPr lang="en-US" altLang="ja-JP" sz="1600" kern="1200" dirty="0">
              <a:latin typeface="Arial" charset="0"/>
              <a:cs typeface="Arial" charset="0"/>
            </a:endParaRPr>
          </a:p>
        </p:txBody>
      </p:sp>
      <p:pic>
        <p:nvPicPr>
          <p:cNvPr id="4" name="Picture 3" descr="coordination-arch-rel-15"/>
          <p:cNvPicPr/>
          <p:nvPr/>
        </p:nvPicPr>
        <p:blipFill>
          <a:blip r:embed="rId2">
            <a:extLst>
              <a:ext uri="{28A0092B-C50C-407E-A947-70E740481C1C}">
                <a14:useLocalDpi xmlns:a14="http://schemas.microsoft.com/office/drawing/2010/main" val="0"/>
              </a:ext>
            </a:extLst>
          </a:blip>
          <a:srcRect/>
          <a:stretch>
            <a:fillRect/>
          </a:stretch>
        </p:blipFill>
        <p:spPr bwMode="auto">
          <a:xfrm>
            <a:off x="542925" y="3678555"/>
            <a:ext cx="8315325" cy="1912620"/>
          </a:xfrm>
          <a:prstGeom prst="rect">
            <a:avLst/>
          </a:prstGeom>
          <a:noFill/>
          <a:ln>
            <a:noFill/>
          </a:ln>
        </p:spPr>
      </p:pic>
    </p:spTree>
    <p:extLst>
      <p:ext uri="{BB962C8B-B14F-4D97-AF65-F5344CB8AC3E}">
        <p14:creationId xmlns:p14="http://schemas.microsoft.com/office/powerpoint/2010/main" val="2910248919"/>
      </p:ext>
    </p:ext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78" name="Picture 8" descr="webpage.jp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rot="10800000" flipH="1" flipV="1">
            <a:off x="4813055" y="868661"/>
            <a:ext cx="3444875" cy="2746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0180" name="Slide Number Placeholder 5"/>
          <p:cNvSpPr>
            <a:spLocks noGrp="1"/>
          </p:cNvSpPr>
          <p:nvPr>
            <p:ph type="sldNum" sz="quarter" idx="10"/>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D03A811B-9091-482D-8692-60C6A52E50BC}" type="slidenum">
              <a:rPr lang="en-GB" altLang="de-DE" sz="1100" smtClean="0">
                <a:solidFill>
                  <a:schemeClr val="bg1"/>
                </a:solidFill>
              </a:rPr>
              <a:pPr/>
              <a:t>14</a:t>
            </a:fld>
            <a:endParaRPr lang="en-GB" altLang="de-DE" sz="1100" smtClean="0">
              <a:solidFill>
                <a:schemeClr val="bg1"/>
              </a:solidFill>
            </a:endParaRPr>
          </a:p>
        </p:txBody>
      </p:sp>
      <p:sp>
        <p:nvSpPr>
          <p:cNvPr id="50181" name="Slide Number Placeholder 5"/>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19345682-7555-44E1-94D1-2FC2F44B6CFD}" type="slidenum">
              <a:rPr lang="en-GB" altLang="de-DE" sz="1100"/>
              <a:pPr/>
              <a:t>14</a:t>
            </a:fld>
            <a:endParaRPr lang="en-GB" altLang="de-DE" sz="1100"/>
          </a:p>
        </p:txBody>
      </p:sp>
      <p:sp>
        <p:nvSpPr>
          <p:cNvPr id="50182" name="Title 1"/>
          <p:cNvSpPr>
            <a:spLocks noGrp="1"/>
          </p:cNvSpPr>
          <p:nvPr>
            <p:ph type="title"/>
          </p:nvPr>
        </p:nvSpPr>
        <p:spPr>
          <a:xfrm>
            <a:off x="2033588" y="242888"/>
            <a:ext cx="5232400" cy="1143000"/>
          </a:xfrm>
        </p:spPr>
        <p:txBody>
          <a:bodyPr/>
          <a:lstStyle/>
          <a:p>
            <a:r>
              <a:rPr lang="en-GB" altLang="de-DE" sz="4400" dirty="0" smtClean="0"/>
              <a:t>Thank  You</a:t>
            </a:r>
          </a:p>
        </p:txBody>
      </p:sp>
      <p:sp>
        <p:nvSpPr>
          <p:cNvPr id="50183" name="Slide Number Placeholder 3"/>
          <p:cNvSpPr txBox="1">
            <a:spLocks noGrp="1"/>
          </p:cNvSpPr>
          <p:nvPr/>
        </p:nvSpPr>
        <p:spPr bwMode="auto">
          <a:xfrm>
            <a:off x="8451850" y="6430963"/>
            <a:ext cx="395288"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fld id="{02DA6813-DB12-40DA-BA9F-E4F8F3747799}" type="slidenum">
              <a:rPr lang="en-GB" altLang="de-DE" sz="1100">
                <a:solidFill>
                  <a:schemeClr val="bg1"/>
                </a:solidFill>
                <a:cs typeface="Arial" charset="0"/>
              </a:rPr>
              <a:pPr/>
              <a:t>14</a:t>
            </a:fld>
            <a:endParaRPr lang="en-GB" altLang="de-DE" sz="1100">
              <a:solidFill>
                <a:schemeClr val="bg1"/>
              </a:solidFill>
              <a:cs typeface="Arial" charset="0"/>
            </a:endParaRPr>
          </a:p>
        </p:txBody>
      </p:sp>
      <p:sp>
        <p:nvSpPr>
          <p:cNvPr id="50184" name="Rectangle 11"/>
          <p:cNvSpPr>
            <a:spLocks noChangeArrowheads="1"/>
          </p:cNvSpPr>
          <p:nvPr/>
        </p:nvSpPr>
        <p:spPr bwMode="auto">
          <a:xfrm>
            <a:off x="4494213" y="1638300"/>
            <a:ext cx="184150" cy="366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endParaRPr lang="de-DE" altLang="de-DE" sz="1800">
              <a:latin typeface="Calibri" pitchFamily="34" charset="0"/>
            </a:endParaRPr>
          </a:p>
        </p:txBody>
      </p:sp>
      <p:sp>
        <p:nvSpPr>
          <p:cNvPr id="50185" name="Rectangle 11"/>
          <p:cNvSpPr>
            <a:spLocks noChangeArrowheads="1"/>
          </p:cNvSpPr>
          <p:nvPr/>
        </p:nvSpPr>
        <p:spPr bwMode="auto">
          <a:xfrm>
            <a:off x="1059152" y="1535411"/>
            <a:ext cx="2767012"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fi-FI" sz="2800" b="1" dirty="0">
                <a:cs typeface="Arial" charset="0"/>
              </a:rPr>
              <a:t>Nigel Berry</a:t>
            </a:r>
          </a:p>
          <a:p>
            <a:pPr algn="ctr"/>
            <a:r>
              <a:rPr lang="fi-FI" sz="1400" dirty="0">
                <a:cs typeface="Arial" charset="0"/>
              </a:rPr>
              <a:t>3GPP TSG CT WG4 Chairman</a:t>
            </a:r>
          </a:p>
          <a:p>
            <a:pPr algn="ctr"/>
            <a:r>
              <a:rPr lang="fi-FI" sz="1400" dirty="0">
                <a:solidFill>
                  <a:srgbClr val="7F7F7F"/>
                </a:solidFill>
                <a:cs typeface="Arial" charset="0"/>
              </a:rPr>
              <a:t>+44 7880 786 684</a:t>
            </a:r>
          </a:p>
          <a:p>
            <a:pPr algn="ctr"/>
            <a:r>
              <a:rPr lang="fi-FI" sz="1400" dirty="0" smtClean="0">
                <a:solidFill>
                  <a:srgbClr val="7F7F7F"/>
                </a:solidFill>
                <a:cs typeface="Arial" charset="0"/>
              </a:rPr>
              <a:t>nigel.berry@nokia.com</a:t>
            </a:r>
            <a:endParaRPr lang="en-US" sz="1400" dirty="0">
              <a:solidFill>
                <a:srgbClr val="7F7F7F"/>
              </a:solidFill>
              <a:cs typeface="Arial" charset="0"/>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4463" y="3303300"/>
            <a:ext cx="5257800" cy="29527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p:cNvSpPr>
            <a:spLocks noGrp="1"/>
          </p:cNvSpPr>
          <p:nvPr>
            <p:ph type="title" idx="4294967295"/>
          </p:nvPr>
        </p:nvSpPr>
        <p:spPr>
          <a:xfrm>
            <a:off x="0" y="284163"/>
            <a:ext cx="6834188" cy="1143000"/>
          </a:xfrm>
        </p:spPr>
        <p:txBody>
          <a:bodyPr/>
          <a:lstStyle/>
          <a:p>
            <a:pPr eaLnBrk="1" hangingPunct="1"/>
            <a:r>
              <a:rPr lang="en-US" altLang="ja-JP" smtClean="0">
                <a:latin typeface="Arial" charset="0"/>
                <a:ea typeface="MS PGothic" pitchFamily="34" charset="-128"/>
                <a:cs typeface="Arial" charset="0"/>
              </a:rPr>
              <a:t>TSG CT </a:t>
            </a:r>
            <a:r>
              <a:rPr lang="en-GB" altLang="ja-JP" smtClean="0">
                <a:latin typeface="Arial" charset="0"/>
                <a:ea typeface="MS PGothic" pitchFamily="34" charset="-128"/>
                <a:cs typeface="Arial" charset="0"/>
              </a:rPr>
              <a:t>Organisation </a:t>
            </a:r>
          </a:p>
        </p:txBody>
      </p:sp>
      <p:sp>
        <p:nvSpPr>
          <p:cNvPr id="4099" name="Content Placeholder 2"/>
          <p:cNvSpPr txBox="1">
            <a:spLocks/>
          </p:cNvSpPr>
          <p:nvPr/>
        </p:nvSpPr>
        <p:spPr bwMode="auto">
          <a:xfrm>
            <a:off x="3900488" y="1385888"/>
            <a:ext cx="5243512" cy="529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eaLnBrk="1" hangingPunct="1">
              <a:spcBef>
                <a:spcPct val="20000"/>
              </a:spcBef>
              <a:buFontTx/>
              <a:buBlip>
                <a:blip r:embed="rId3"/>
              </a:buBlip>
              <a:defRPr/>
            </a:pPr>
            <a:r>
              <a:rPr lang="en-US" altLang="ja-JP" sz="1600" dirty="0" smtClean="0">
                <a:ea typeface="MS PGothic" pitchFamily="34" charset="-128"/>
                <a:cs typeface="Arial" charset="0"/>
              </a:rPr>
              <a:t>TSG CT WG officials are:</a:t>
            </a:r>
          </a:p>
          <a:p>
            <a:pPr lvl="1" eaLnBrk="1" hangingPunct="1">
              <a:spcBef>
                <a:spcPct val="20000"/>
              </a:spcBef>
              <a:buClr>
                <a:srgbClr val="C00000"/>
              </a:buClr>
              <a:buFont typeface="Arial" charset="0"/>
              <a:buChar char="•"/>
              <a:tabLst>
                <a:tab pos="2170113" algn="l"/>
              </a:tabLst>
              <a:defRPr/>
            </a:pPr>
            <a:r>
              <a:rPr lang="en-GB" altLang="ja-JP" sz="1400" dirty="0" smtClean="0">
                <a:ea typeface="MS PGothic" pitchFamily="34" charset="-128"/>
                <a:cs typeface="Arial" charset="0"/>
              </a:rPr>
              <a:t>TSG CT WG1:</a:t>
            </a:r>
          </a:p>
          <a:p>
            <a:pPr lvl="2" eaLnBrk="1" hangingPunct="1">
              <a:spcBef>
                <a:spcPct val="20000"/>
              </a:spcBef>
              <a:buFont typeface="Arial" charset="0"/>
              <a:buChar char="•"/>
              <a:tabLst>
                <a:tab pos="2170113" algn="l"/>
              </a:tabLst>
              <a:defRPr/>
            </a:pPr>
            <a:r>
              <a:rPr lang="da-DK" altLang="ja-JP" sz="1200" dirty="0" smtClean="0">
                <a:ea typeface="MS PGothic" pitchFamily="34" charset="-128"/>
                <a:cs typeface="Arial" charset="0"/>
              </a:rPr>
              <a:t>Chairman: 	Atle Monrad (Ericcson/ETSI)</a:t>
            </a:r>
          </a:p>
          <a:p>
            <a:pPr lvl="2" eaLnBrk="1" hangingPunct="1">
              <a:spcBef>
                <a:spcPct val="20000"/>
              </a:spcBef>
              <a:buFont typeface="Arial" charset="0"/>
              <a:buChar char="•"/>
              <a:tabLst>
                <a:tab pos="2170113" algn="l"/>
              </a:tabLst>
              <a:defRPr/>
            </a:pPr>
            <a:r>
              <a:rPr lang="da-DK" altLang="ja-JP" sz="1200" dirty="0" smtClean="0">
                <a:ea typeface="MS PGothic" pitchFamily="34" charset="-128"/>
                <a:cs typeface="Arial" charset="0"/>
              </a:rPr>
              <a:t>Vice chairs:	Peter Leis (Nokia Networks / ETSI) </a:t>
            </a:r>
            <a:br>
              <a:rPr lang="da-DK" altLang="ja-JP" sz="1200" dirty="0" smtClean="0">
                <a:ea typeface="MS PGothic" pitchFamily="34" charset="-128"/>
                <a:cs typeface="Arial" charset="0"/>
              </a:rPr>
            </a:br>
            <a:r>
              <a:rPr lang="da-DK" altLang="ja-JP" sz="1200" dirty="0" smtClean="0">
                <a:ea typeface="MS PGothic" pitchFamily="34" charset="-128"/>
                <a:cs typeface="Arial" charset="0"/>
              </a:rPr>
              <a:t>                 	Chen-Ho Chin (Intel / ETSI)</a:t>
            </a:r>
          </a:p>
          <a:p>
            <a:pPr lvl="2" eaLnBrk="1" hangingPunct="1">
              <a:spcBef>
                <a:spcPct val="20000"/>
              </a:spcBef>
              <a:buFont typeface="Arial" charset="0"/>
              <a:buChar char="•"/>
              <a:tabLst>
                <a:tab pos="2170113" algn="l"/>
              </a:tabLst>
              <a:defRPr/>
            </a:pPr>
            <a:r>
              <a:rPr lang="en-GB" altLang="ja-JP" sz="1200" dirty="0" smtClean="0">
                <a:ea typeface="MS PGothic" pitchFamily="34" charset="-128"/>
                <a:cs typeface="Arial" charset="0"/>
              </a:rPr>
              <a:t>MCC support: 	Frederic </a:t>
            </a:r>
            <a:r>
              <a:rPr lang="en-GB" altLang="ja-JP" sz="1200" dirty="0" err="1" smtClean="0">
                <a:ea typeface="MS PGothic" pitchFamily="34" charset="-128"/>
                <a:cs typeface="Arial" charset="0"/>
              </a:rPr>
              <a:t>Firmin</a:t>
            </a:r>
            <a:endParaRPr lang="en-GB" altLang="ja-JP" sz="1200" dirty="0" smtClean="0">
              <a:ea typeface="MS PGothic" pitchFamily="34" charset="-128"/>
              <a:cs typeface="Arial" charset="0"/>
            </a:endParaRPr>
          </a:p>
          <a:p>
            <a:pPr lvl="1" eaLnBrk="1" hangingPunct="1">
              <a:spcBef>
                <a:spcPct val="20000"/>
              </a:spcBef>
              <a:buClr>
                <a:srgbClr val="C00000"/>
              </a:buClr>
              <a:buFont typeface="Arial" charset="0"/>
              <a:buChar char="•"/>
              <a:tabLst>
                <a:tab pos="2170113" algn="l"/>
              </a:tabLst>
              <a:defRPr/>
            </a:pPr>
            <a:r>
              <a:rPr lang="en-GB" altLang="ja-JP" sz="1400" dirty="0" smtClean="0">
                <a:ea typeface="MS PGothic" pitchFamily="34" charset="-128"/>
                <a:cs typeface="Arial" charset="0"/>
              </a:rPr>
              <a:t>TSG CT WG3:</a:t>
            </a:r>
          </a:p>
          <a:p>
            <a:pPr lvl="2" eaLnBrk="1" hangingPunct="1">
              <a:spcBef>
                <a:spcPct val="20000"/>
              </a:spcBef>
              <a:buFont typeface="Arial" charset="0"/>
              <a:buChar char="•"/>
              <a:tabLst>
                <a:tab pos="2170113" algn="l"/>
              </a:tabLst>
              <a:defRPr/>
            </a:pPr>
            <a:r>
              <a:rPr lang="en-GB" altLang="ja-JP" sz="1200" dirty="0" smtClean="0">
                <a:ea typeface="MS PGothic" pitchFamily="34" charset="-128"/>
                <a:cs typeface="Arial" charset="0"/>
              </a:rPr>
              <a:t>Chairman: 	</a:t>
            </a:r>
            <a:r>
              <a:rPr lang="en-GB" altLang="ja-JP" sz="1200" dirty="0" err="1" smtClean="0">
                <a:ea typeface="MS PGothic" pitchFamily="34" charset="-128"/>
                <a:cs typeface="Arial" charset="0"/>
              </a:rPr>
              <a:t>Weihua</a:t>
            </a:r>
            <a:r>
              <a:rPr lang="en-GB" altLang="ja-JP" sz="1200" dirty="0" smtClean="0">
                <a:ea typeface="MS PGothic" pitchFamily="34" charset="-128"/>
                <a:cs typeface="Arial" charset="0"/>
              </a:rPr>
              <a:t> </a:t>
            </a:r>
            <a:r>
              <a:rPr lang="en-GB" altLang="ja-JP" sz="1200" dirty="0" err="1" smtClean="0">
                <a:ea typeface="MS PGothic" pitchFamily="34" charset="-128"/>
                <a:cs typeface="Arial" charset="0"/>
              </a:rPr>
              <a:t>Qiao</a:t>
            </a:r>
            <a:r>
              <a:rPr lang="en-GB" altLang="ja-JP" sz="1200" dirty="0" smtClean="0">
                <a:ea typeface="MS PGothic" pitchFamily="34" charset="-128"/>
                <a:cs typeface="Arial" charset="0"/>
              </a:rPr>
              <a:t> (Huawei / CCSA)</a:t>
            </a:r>
          </a:p>
          <a:p>
            <a:pPr lvl="2" eaLnBrk="1" hangingPunct="1">
              <a:spcBef>
                <a:spcPct val="20000"/>
              </a:spcBef>
              <a:buFont typeface="Arial" charset="0"/>
              <a:buChar char="•"/>
              <a:tabLst>
                <a:tab pos="2170113" algn="l"/>
              </a:tabLst>
              <a:defRPr/>
            </a:pPr>
            <a:r>
              <a:rPr lang="en-GB" altLang="ja-JP" sz="1200" dirty="0" smtClean="0">
                <a:ea typeface="MS PGothic" pitchFamily="34" charset="-128"/>
                <a:cs typeface="Arial" charset="0"/>
              </a:rPr>
              <a:t>Vice chairs: 	</a:t>
            </a:r>
            <a:r>
              <a:rPr lang="nb-NO" altLang="ja-JP" sz="1200" dirty="0" smtClean="0">
                <a:ea typeface="MS PGothic" pitchFamily="34" charset="-128"/>
                <a:cs typeface="Arial" charset="0"/>
              </a:rPr>
              <a:t>Kenjiro Arai (NTT / TTC)</a:t>
            </a:r>
          </a:p>
          <a:p>
            <a:pPr lvl="2" eaLnBrk="1" hangingPunct="1">
              <a:spcBef>
                <a:spcPct val="20000"/>
              </a:spcBef>
              <a:tabLst>
                <a:tab pos="2170113" algn="l"/>
              </a:tabLst>
              <a:defRPr/>
            </a:pPr>
            <a:r>
              <a:rPr lang="nb-NO" altLang="ja-JP" sz="1200" dirty="0" smtClean="0">
                <a:ea typeface="MS PGothic" pitchFamily="34" charset="-128"/>
                <a:cs typeface="Arial" charset="0"/>
              </a:rPr>
              <a:t>	                   	Susana Fernandez (Ericsson / ETSI)</a:t>
            </a:r>
            <a:endParaRPr lang="en-GB" altLang="ja-JP" sz="1200" dirty="0" smtClean="0">
              <a:ea typeface="MS PGothic" pitchFamily="34" charset="-128"/>
              <a:cs typeface="Arial" charset="0"/>
            </a:endParaRPr>
          </a:p>
          <a:p>
            <a:pPr lvl="2" eaLnBrk="1" hangingPunct="1">
              <a:spcBef>
                <a:spcPct val="20000"/>
              </a:spcBef>
              <a:buFont typeface="Arial" charset="0"/>
              <a:buChar char="•"/>
              <a:tabLst>
                <a:tab pos="2170113" algn="l"/>
              </a:tabLst>
              <a:defRPr/>
            </a:pPr>
            <a:r>
              <a:rPr lang="en-GB" altLang="ja-JP" sz="1200" dirty="0" smtClean="0">
                <a:ea typeface="MS PGothic" pitchFamily="34" charset="-128"/>
                <a:cs typeface="Arial" charset="0"/>
              </a:rPr>
              <a:t>MCC support: 	</a:t>
            </a:r>
            <a:r>
              <a:rPr lang="en-GB" altLang="ja-JP" sz="1200" dirty="0" err="1" smtClean="0">
                <a:ea typeface="MS PGothic" pitchFamily="34" charset="-128"/>
                <a:cs typeface="Arial" charset="0"/>
              </a:rPr>
              <a:t>Saurav</a:t>
            </a:r>
            <a:r>
              <a:rPr lang="en-GB" altLang="ja-JP" sz="1200" dirty="0" smtClean="0">
                <a:ea typeface="MS PGothic" pitchFamily="34" charset="-128"/>
                <a:cs typeface="Arial" charset="0"/>
              </a:rPr>
              <a:t> Aurora</a:t>
            </a:r>
          </a:p>
          <a:p>
            <a:pPr lvl="1" eaLnBrk="1" hangingPunct="1">
              <a:spcBef>
                <a:spcPct val="20000"/>
              </a:spcBef>
              <a:buClr>
                <a:srgbClr val="FF3300"/>
              </a:buClr>
              <a:buFont typeface="Arial" charset="0"/>
              <a:buChar char="•"/>
              <a:tabLst>
                <a:tab pos="2170113" algn="l"/>
              </a:tabLst>
              <a:defRPr/>
            </a:pPr>
            <a:r>
              <a:rPr lang="en-GB" altLang="ja-JP" sz="1400" dirty="0" smtClean="0">
                <a:ea typeface="MS PGothic" pitchFamily="34" charset="-128"/>
                <a:cs typeface="Arial" charset="0"/>
              </a:rPr>
              <a:t>TSG CT WG4:</a:t>
            </a:r>
          </a:p>
          <a:p>
            <a:pPr lvl="2" eaLnBrk="1" hangingPunct="1">
              <a:spcBef>
                <a:spcPct val="20000"/>
              </a:spcBef>
              <a:buFont typeface="Arial" charset="0"/>
              <a:buChar char="•"/>
              <a:tabLst>
                <a:tab pos="2170113" algn="l"/>
              </a:tabLst>
              <a:defRPr/>
            </a:pPr>
            <a:r>
              <a:rPr lang="en-GB" altLang="ja-JP" sz="1200" dirty="0" smtClean="0">
                <a:ea typeface="MS PGothic" pitchFamily="34" charset="-128"/>
                <a:cs typeface="Arial" charset="0"/>
              </a:rPr>
              <a:t>Chairman: 	Nigel Berry (Alcatel-Lucent / ETSI)</a:t>
            </a:r>
          </a:p>
          <a:p>
            <a:pPr lvl="2" eaLnBrk="1" hangingPunct="1">
              <a:spcBef>
                <a:spcPct val="20000"/>
              </a:spcBef>
              <a:buFont typeface="Arial" charset="0"/>
              <a:buChar char="•"/>
              <a:tabLst>
                <a:tab pos="2170113" algn="l"/>
              </a:tabLst>
              <a:defRPr/>
            </a:pPr>
            <a:r>
              <a:rPr lang="en-GB" altLang="ja-JP" sz="1200" dirty="0" smtClean="0">
                <a:ea typeface="MS PGothic" pitchFamily="34" charset="-128"/>
                <a:cs typeface="Arial" charset="0"/>
              </a:rPr>
              <a:t>Vice chairs: 	Lionel </a:t>
            </a:r>
            <a:r>
              <a:rPr lang="en-GB" altLang="ja-JP" sz="1200" dirty="0" err="1" smtClean="0">
                <a:ea typeface="MS PGothic" pitchFamily="34" charset="-128"/>
                <a:cs typeface="Arial" charset="0"/>
              </a:rPr>
              <a:t>Morand</a:t>
            </a:r>
            <a:r>
              <a:rPr lang="en-GB" altLang="ja-JP" sz="1200" dirty="0" smtClean="0">
                <a:ea typeface="MS PGothic" pitchFamily="34" charset="-128"/>
                <a:cs typeface="Arial" charset="0"/>
              </a:rPr>
              <a:t> (Orange / ETSI) 2</a:t>
            </a:r>
            <a:r>
              <a:rPr lang="en-GB" altLang="ja-JP" sz="1200" baseline="30000" dirty="0" smtClean="0">
                <a:ea typeface="MS PGothic" pitchFamily="34" charset="-128"/>
                <a:cs typeface="Arial" charset="0"/>
              </a:rPr>
              <a:t>nd</a:t>
            </a:r>
            <a:r>
              <a:rPr lang="en-GB" altLang="ja-JP" sz="1200" dirty="0" smtClean="0">
                <a:ea typeface="MS PGothic" pitchFamily="34" charset="-128"/>
                <a:cs typeface="Arial" charset="0"/>
              </a:rPr>
              <a:t> term</a:t>
            </a:r>
            <a:br>
              <a:rPr lang="en-GB" altLang="ja-JP" sz="1200" dirty="0" smtClean="0">
                <a:ea typeface="MS PGothic" pitchFamily="34" charset="-128"/>
                <a:cs typeface="Arial" charset="0"/>
              </a:rPr>
            </a:br>
            <a:r>
              <a:rPr lang="en-GB" altLang="ja-JP" sz="1200" dirty="0" smtClean="0">
                <a:ea typeface="MS PGothic" pitchFamily="34" charset="-128"/>
                <a:cs typeface="Arial" charset="0"/>
              </a:rPr>
              <a:t>                    	Yvette </a:t>
            </a:r>
            <a:r>
              <a:rPr lang="en-GB" altLang="ja-JP" sz="1200" dirty="0" err="1" smtClean="0">
                <a:ea typeface="MS PGothic" pitchFamily="34" charset="-128"/>
                <a:cs typeface="Arial" charset="0"/>
              </a:rPr>
              <a:t>Koza</a:t>
            </a:r>
            <a:r>
              <a:rPr lang="en-GB" altLang="ja-JP" sz="1200" dirty="0" smtClean="0">
                <a:ea typeface="MS PGothic" pitchFamily="34" charset="-128"/>
                <a:cs typeface="Arial" charset="0"/>
              </a:rPr>
              <a:t> (</a:t>
            </a:r>
            <a:r>
              <a:rPr lang="en-US" altLang="ja-JP" sz="1200" dirty="0" smtClean="0">
                <a:ea typeface="MS PGothic" pitchFamily="34" charset="-128"/>
                <a:cs typeface="Arial" charset="0"/>
              </a:rPr>
              <a:t>Deutsche Telekom </a:t>
            </a:r>
            <a:r>
              <a:rPr lang="en-GB" altLang="ja-JP" sz="1200" dirty="0" smtClean="0">
                <a:ea typeface="MS PGothic" pitchFamily="34" charset="-128"/>
                <a:cs typeface="Arial" charset="0"/>
              </a:rPr>
              <a:t>/ ETSI)</a:t>
            </a:r>
          </a:p>
          <a:p>
            <a:pPr lvl="2" eaLnBrk="1" hangingPunct="1">
              <a:spcBef>
                <a:spcPct val="20000"/>
              </a:spcBef>
              <a:buFont typeface="Arial" charset="0"/>
              <a:buChar char="•"/>
              <a:tabLst>
                <a:tab pos="2170113" algn="l"/>
              </a:tabLst>
              <a:defRPr/>
            </a:pPr>
            <a:r>
              <a:rPr lang="en-GB" altLang="ja-JP" sz="1200" dirty="0" smtClean="0">
                <a:ea typeface="MS PGothic" pitchFamily="34" charset="-128"/>
                <a:cs typeface="Arial" charset="0"/>
              </a:rPr>
              <a:t>MCC support: 	</a:t>
            </a:r>
            <a:r>
              <a:rPr lang="en-GB" altLang="ja-JP" sz="1200" dirty="0" err="1" smtClean="0">
                <a:ea typeface="MS PGothic" pitchFamily="34" charset="-128"/>
                <a:cs typeface="Arial" charset="0"/>
              </a:rPr>
              <a:t>Kimmo</a:t>
            </a:r>
            <a:r>
              <a:rPr lang="en-GB" altLang="ja-JP" sz="1200" dirty="0" smtClean="0">
                <a:ea typeface="MS PGothic" pitchFamily="34" charset="-128"/>
                <a:cs typeface="Arial" charset="0"/>
              </a:rPr>
              <a:t> </a:t>
            </a:r>
            <a:r>
              <a:rPr lang="en-GB" altLang="ja-JP" sz="1200" dirty="0" err="1" smtClean="0">
                <a:ea typeface="MS PGothic" pitchFamily="34" charset="-128"/>
                <a:cs typeface="Arial" charset="0"/>
              </a:rPr>
              <a:t>Kymalainen</a:t>
            </a:r>
            <a:endParaRPr lang="en-GB" altLang="ja-JP" sz="1200" dirty="0" smtClean="0">
              <a:ea typeface="MS PGothic" pitchFamily="34" charset="-128"/>
              <a:cs typeface="Arial" charset="0"/>
            </a:endParaRPr>
          </a:p>
          <a:p>
            <a:pPr lvl="1" eaLnBrk="1" hangingPunct="1">
              <a:spcBef>
                <a:spcPct val="20000"/>
              </a:spcBef>
              <a:buClr>
                <a:srgbClr val="C00000"/>
              </a:buClr>
              <a:buFont typeface="Arial" charset="0"/>
              <a:buChar char="•"/>
              <a:tabLst>
                <a:tab pos="2170113" algn="l"/>
              </a:tabLst>
              <a:defRPr/>
            </a:pPr>
            <a:r>
              <a:rPr lang="en-GB" altLang="ja-JP" sz="1400" dirty="0" smtClean="0">
                <a:ea typeface="MS PGothic" pitchFamily="34" charset="-128"/>
                <a:cs typeface="Arial" charset="0"/>
              </a:rPr>
              <a:t>TSG CT WG6:</a:t>
            </a:r>
          </a:p>
          <a:p>
            <a:pPr lvl="2" eaLnBrk="1" hangingPunct="1">
              <a:spcBef>
                <a:spcPct val="20000"/>
              </a:spcBef>
              <a:buFont typeface="Arial" charset="0"/>
              <a:buChar char="•"/>
              <a:tabLst>
                <a:tab pos="2170113" algn="l"/>
              </a:tabLst>
              <a:defRPr/>
            </a:pPr>
            <a:r>
              <a:rPr lang="en-GB" altLang="ja-JP" sz="1200" dirty="0" smtClean="0">
                <a:ea typeface="MS PGothic" pitchFamily="34" charset="-128"/>
                <a:cs typeface="Arial" charset="0"/>
              </a:rPr>
              <a:t>Chairman: 	Paul </a:t>
            </a:r>
            <a:r>
              <a:rPr lang="en-GB" altLang="ja-JP" sz="1200" dirty="0" err="1" smtClean="0">
                <a:ea typeface="MS PGothic" pitchFamily="34" charset="-128"/>
                <a:cs typeface="Arial" charset="0"/>
              </a:rPr>
              <a:t>Jolivet</a:t>
            </a:r>
            <a:r>
              <a:rPr lang="en-GB" altLang="ja-JP" sz="1200" dirty="0" smtClean="0">
                <a:ea typeface="MS PGothic" pitchFamily="34" charset="-128"/>
                <a:cs typeface="Arial" charset="0"/>
              </a:rPr>
              <a:t> (LG Electronics / TTA)</a:t>
            </a:r>
          </a:p>
          <a:p>
            <a:pPr lvl="2" eaLnBrk="1" hangingPunct="1">
              <a:spcBef>
                <a:spcPct val="20000"/>
              </a:spcBef>
              <a:buFont typeface="Arial" charset="0"/>
              <a:buChar char="•"/>
              <a:tabLst>
                <a:tab pos="2170113" algn="l"/>
              </a:tabLst>
              <a:defRPr/>
            </a:pPr>
            <a:r>
              <a:rPr lang="en-GB" altLang="ja-JP" sz="1200" dirty="0" smtClean="0">
                <a:ea typeface="MS PGothic" pitchFamily="34" charset="-128"/>
                <a:cs typeface="Arial" charset="0"/>
              </a:rPr>
              <a:t>Vice chairs: 	</a:t>
            </a:r>
            <a:r>
              <a:rPr lang="en-US" altLang="ja-JP" sz="1200" dirty="0" err="1" smtClean="0">
                <a:ea typeface="MS PGothic" pitchFamily="34" charset="-128"/>
                <a:cs typeface="Arial" charset="0"/>
              </a:rPr>
              <a:t>Heiko</a:t>
            </a:r>
            <a:r>
              <a:rPr lang="en-US" altLang="ja-JP" sz="1200" dirty="0" smtClean="0">
                <a:ea typeface="MS PGothic" pitchFamily="34" charset="-128"/>
                <a:cs typeface="Arial" charset="0"/>
              </a:rPr>
              <a:t> Kruse (</a:t>
            </a:r>
            <a:r>
              <a:rPr lang="en-US" altLang="ja-JP" sz="1200" dirty="0" err="1" smtClean="0">
                <a:ea typeface="MS PGothic" pitchFamily="34" charset="-128"/>
                <a:cs typeface="Arial" charset="0"/>
              </a:rPr>
              <a:t>Morpho</a:t>
            </a:r>
            <a:r>
              <a:rPr lang="en-US" altLang="ja-JP" sz="1200" dirty="0" smtClean="0">
                <a:ea typeface="MS PGothic" pitchFamily="34" charset="-128"/>
                <a:cs typeface="Arial" charset="0"/>
              </a:rPr>
              <a:t> Cards GmbH / ETSI)</a:t>
            </a:r>
          </a:p>
          <a:p>
            <a:pPr marL="914400" lvl="2" indent="0" eaLnBrk="1" hangingPunct="1">
              <a:spcBef>
                <a:spcPct val="20000"/>
              </a:spcBef>
              <a:tabLst>
                <a:tab pos="2170113" algn="l"/>
              </a:tabLst>
              <a:defRPr/>
            </a:pPr>
            <a:r>
              <a:rPr lang="en-GB" altLang="ja-JP" sz="1200" dirty="0" smtClean="0">
                <a:ea typeface="MS PGothic" pitchFamily="34" charset="-128"/>
                <a:cs typeface="Arial" charset="0"/>
              </a:rPr>
              <a:t>             	</a:t>
            </a:r>
            <a:r>
              <a:rPr lang="it-IT" altLang="ja-JP" sz="1200" dirty="0" smtClean="0">
                <a:ea typeface="MS PGothic" pitchFamily="34" charset="-128"/>
                <a:cs typeface="Arial" charset="0"/>
              </a:rPr>
              <a:t>Michele Berionne (Qualcomm Inc. / ATIS)</a:t>
            </a:r>
          </a:p>
          <a:p>
            <a:pPr lvl="2" eaLnBrk="1" hangingPunct="1">
              <a:spcBef>
                <a:spcPct val="20000"/>
              </a:spcBef>
              <a:buFont typeface="Arial" charset="0"/>
              <a:buChar char="•"/>
              <a:tabLst>
                <a:tab pos="2170113" algn="l"/>
              </a:tabLst>
              <a:defRPr/>
            </a:pPr>
            <a:r>
              <a:rPr lang="en-GB" altLang="ja-JP" sz="1200" dirty="0" smtClean="0">
                <a:ea typeface="MS PGothic" pitchFamily="34" charset="-128"/>
                <a:cs typeface="Arial" charset="0"/>
              </a:rPr>
              <a:t>MCC support: 	Xavier </a:t>
            </a:r>
            <a:r>
              <a:rPr lang="en-GB" altLang="ja-JP" sz="1200" dirty="0" err="1" smtClean="0">
                <a:ea typeface="MS PGothic" pitchFamily="34" charset="-128"/>
                <a:cs typeface="Arial" charset="0"/>
              </a:rPr>
              <a:t>Piednoir</a:t>
            </a:r>
            <a:endParaRPr lang="en-GB" altLang="ja-JP" sz="1200" dirty="0" smtClean="0">
              <a:ea typeface="MS PGothic" pitchFamily="34" charset="-128"/>
              <a:cs typeface="Arial" charset="0"/>
            </a:endParaRPr>
          </a:p>
        </p:txBody>
      </p:sp>
      <p:sp>
        <p:nvSpPr>
          <p:cNvPr id="5124" name="Content Placeholder 2"/>
          <p:cNvSpPr>
            <a:spLocks/>
          </p:cNvSpPr>
          <p:nvPr/>
        </p:nvSpPr>
        <p:spPr bwMode="auto">
          <a:xfrm>
            <a:off x="171450" y="1393825"/>
            <a:ext cx="4103688" cy="410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spcBef>
                <a:spcPct val="20000"/>
              </a:spcBef>
              <a:buFontTx/>
              <a:buBlip>
                <a:blip r:embed="rId3"/>
              </a:buBlip>
            </a:pPr>
            <a:r>
              <a:rPr lang="en-US" altLang="ja-JP" sz="1800">
                <a:ea typeface="MS PGothic" pitchFamily="34" charset="-128"/>
                <a:cs typeface="Arial" charset="0"/>
              </a:rPr>
              <a:t>TSG CT officials are:</a:t>
            </a:r>
          </a:p>
          <a:p>
            <a:pPr marL="742950" lvl="1" indent="-285750" eaLnBrk="1" hangingPunct="1">
              <a:spcBef>
                <a:spcPct val="20000"/>
              </a:spcBef>
              <a:buClr>
                <a:srgbClr val="C00000"/>
              </a:buClr>
              <a:buFont typeface="Arial" charset="0"/>
              <a:buChar char="•"/>
            </a:pPr>
            <a:r>
              <a:rPr lang="en-US" altLang="ja-JP" sz="1800">
                <a:latin typeface="Arial Unicode MS" pitchFamily="34" charset="-128"/>
                <a:ea typeface="Arial Unicode MS" pitchFamily="34" charset="-128"/>
                <a:cs typeface="Arial" charset="0"/>
              </a:rPr>
              <a:t>Chairman:</a:t>
            </a:r>
          </a:p>
          <a:p>
            <a:pPr marL="1143000" lvl="2" indent="-228600" eaLnBrk="1" hangingPunct="1">
              <a:spcBef>
                <a:spcPct val="20000"/>
              </a:spcBef>
              <a:buFont typeface="Arial" charset="0"/>
              <a:buChar char="•"/>
            </a:pPr>
            <a:r>
              <a:rPr lang="en-GB" altLang="ja-JP" sz="1800">
                <a:latin typeface="Arial Unicode MS" pitchFamily="34" charset="-128"/>
                <a:ea typeface="Arial Unicode MS" pitchFamily="34" charset="-128"/>
                <a:cs typeface="Arial" charset="0"/>
              </a:rPr>
              <a:t>Georg Mayer</a:t>
            </a:r>
            <a:br>
              <a:rPr lang="en-GB" altLang="ja-JP" sz="1800">
                <a:latin typeface="Arial Unicode MS" pitchFamily="34" charset="-128"/>
                <a:ea typeface="Arial Unicode MS" pitchFamily="34" charset="-128"/>
                <a:cs typeface="Arial" charset="0"/>
              </a:rPr>
            </a:br>
            <a:r>
              <a:rPr lang="da-DK" altLang="ja-JP" sz="1800">
                <a:latin typeface="Arial Unicode MS" pitchFamily="34" charset="-128"/>
                <a:ea typeface="Arial Unicode MS" pitchFamily="34" charset="-128"/>
                <a:cs typeface="Arial" charset="0"/>
              </a:rPr>
              <a:t>(Huawei / CCSA)</a:t>
            </a:r>
            <a:endParaRPr lang="en-GB" altLang="ja-JP" sz="1800">
              <a:latin typeface="Arial Unicode MS" pitchFamily="34" charset="-128"/>
              <a:ea typeface="Arial Unicode MS" pitchFamily="34" charset="-128"/>
              <a:cs typeface="Arial" charset="0"/>
            </a:endParaRPr>
          </a:p>
          <a:p>
            <a:pPr marL="742950" lvl="1" indent="-285750" eaLnBrk="1" hangingPunct="1">
              <a:spcBef>
                <a:spcPct val="20000"/>
              </a:spcBef>
              <a:buClr>
                <a:srgbClr val="C00000"/>
              </a:buClr>
              <a:buFont typeface="Arial" charset="0"/>
              <a:buChar char="•"/>
            </a:pPr>
            <a:r>
              <a:rPr lang="en-US" altLang="ja-JP" sz="1800">
                <a:latin typeface="Arial Unicode MS" pitchFamily="34" charset="-128"/>
                <a:ea typeface="Arial Unicode MS" pitchFamily="34" charset="-128"/>
                <a:cs typeface="Arial" charset="0"/>
              </a:rPr>
              <a:t>Vice chairs:</a:t>
            </a:r>
            <a:endParaRPr lang="en-GB" altLang="ja-JP" sz="1800">
              <a:latin typeface="Arial Unicode MS" pitchFamily="34" charset="-128"/>
              <a:ea typeface="Arial Unicode MS" pitchFamily="34" charset="-128"/>
              <a:cs typeface="Arial" charset="0"/>
            </a:endParaRPr>
          </a:p>
          <a:p>
            <a:pPr marL="1143000" lvl="2" indent="-228600" eaLnBrk="1" hangingPunct="1">
              <a:spcBef>
                <a:spcPct val="20000"/>
              </a:spcBef>
              <a:buFont typeface="Arial" charset="0"/>
              <a:buChar char="•"/>
            </a:pPr>
            <a:r>
              <a:rPr lang="en-GB" altLang="ja-JP" sz="1800">
                <a:latin typeface="Arial Unicode MS" pitchFamily="34" charset="-128"/>
                <a:ea typeface="Arial Unicode MS" pitchFamily="34" charset="-128"/>
                <a:cs typeface="Arial" charset="0"/>
              </a:rPr>
              <a:t>Martin Dolly</a:t>
            </a:r>
            <a:br>
              <a:rPr lang="en-GB" altLang="ja-JP" sz="1800">
                <a:latin typeface="Arial Unicode MS" pitchFamily="34" charset="-128"/>
                <a:ea typeface="Arial Unicode MS" pitchFamily="34" charset="-128"/>
                <a:cs typeface="Arial" charset="0"/>
              </a:rPr>
            </a:br>
            <a:r>
              <a:rPr lang="en-GB" altLang="ja-JP" sz="1400">
                <a:latin typeface="Arial Unicode MS" pitchFamily="34" charset="-128"/>
                <a:ea typeface="Arial Unicode MS" pitchFamily="34" charset="-128"/>
                <a:cs typeface="Arial" charset="0"/>
              </a:rPr>
              <a:t>(AT&amp;T / ATIS)</a:t>
            </a:r>
          </a:p>
          <a:p>
            <a:pPr marL="1143000" lvl="2" indent="-228600" eaLnBrk="1" hangingPunct="1">
              <a:spcBef>
                <a:spcPct val="20000"/>
              </a:spcBef>
              <a:buFont typeface="Arial" charset="0"/>
              <a:buChar char="•"/>
            </a:pPr>
            <a:r>
              <a:rPr lang="en-GB" altLang="ja-JP" sz="1800">
                <a:latin typeface="Arial Unicode MS" pitchFamily="34" charset="-128"/>
                <a:ea typeface="Arial Unicode MS" pitchFamily="34" charset="-128"/>
                <a:cs typeface="Arial" charset="0"/>
              </a:rPr>
              <a:t>Atsushi Minokuchi</a:t>
            </a:r>
            <a:br>
              <a:rPr lang="en-GB" altLang="ja-JP" sz="1800">
                <a:latin typeface="Arial Unicode MS" pitchFamily="34" charset="-128"/>
                <a:ea typeface="Arial Unicode MS" pitchFamily="34" charset="-128"/>
                <a:cs typeface="Arial" charset="0"/>
              </a:rPr>
            </a:br>
            <a:r>
              <a:rPr lang="en-GB" altLang="ja-JP" sz="1400">
                <a:latin typeface="Arial Unicode MS" pitchFamily="34" charset="-128"/>
                <a:ea typeface="Arial Unicode MS" pitchFamily="34" charset="-128"/>
                <a:cs typeface="Arial" charset="0"/>
              </a:rPr>
              <a:t>(NTT </a:t>
            </a:r>
            <a:r>
              <a:rPr lang="en-US" altLang="ja-JP" sz="1400">
                <a:latin typeface="Arial Unicode MS" pitchFamily="34" charset="-128"/>
                <a:ea typeface="Arial Unicode MS" pitchFamily="34" charset="-128"/>
                <a:cs typeface="Arial" charset="0"/>
              </a:rPr>
              <a:t>DOCOMO</a:t>
            </a:r>
            <a:r>
              <a:rPr lang="en-GB" altLang="ja-JP" sz="1400">
                <a:latin typeface="Arial Unicode MS" pitchFamily="34" charset="-128"/>
                <a:ea typeface="Arial Unicode MS" pitchFamily="34" charset="-128"/>
                <a:cs typeface="Arial" charset="0"/>
              </a:rPr>
              <a:t> / TTC)</a:t>
            </a:r>
          </a:p>
          <a:p>
            <a:pPr marL="1143000" lvl="2" indent="-228600" eaLnBrk="1" hangingPunct="1">
              <a:spcBef>
                <a:spcPct val="20000"/>
              </a:spcBef>
              <a:buFont typeface="Arial" charset="0"/>
              <a:buChar char="•"/>
            </a:pPr>
            <a:r>
              <a:rPr lang="en-GB" altLang="ja-JP" sz="1800">
                <a:latin typeface="Arial Unicode MS" pitchFamily="34" charset="-128"/>
                <a:ea typeface="Arial Unicode MS" pitchFamily="34" charset="-128"/>
                <a:cs typeface="Arial" charset="0"/>
              </a:rPr>
              <a:t>Nigel Berry </a:t>
            </a:r>
            <a:br>
              <a:rPr lang="en-GB" altLang="ja-JP" sz="1800">
                <a:latin typeface="Arial Unicode MS" pitchFamily="34" charset="-128"/>
                <a:ea typeface="Arial Unicode MS" pitchFamily="34" charset="-128"/>
                <a:cs typeface="Arial" charset="0"/>
              </a:rPr>
            </a:br>
            <a:r>
              <a:rPr lang="en-GB" altLang="ja-JP" sz="1400">
                <a:latin typeface="Arial Unicode MS" pitchFamily="34" charset="-128"/>
                <a:ea typeface="Arial Unicode MS" pitchFamily="34" charset="-128"/>
                <a:cs typeface="Arial" charset="0"/>
              </a:rPr>
              <a:t>(Alcatel-Lucent / ETSI)</a:t>
            </a:r>
          </a:p>
          <a:p>
            <a:pPr marL="742950" lvl="1" indent="-285750" eaLnBrk="1" hangingPunct="1">
              <a:spcBef>
                <a:spcPct val="20000"/>
              </a:spcBef>
              <a:buClr>
                <a:srgbClr val="C00000"/>
              </a:buClr>
              <a:buFont typeface="Arial" charset="0"/>
              <a:buChar char="•"/>
            </a:pPr>
            <a:r>
              <a:rPr lang="en-GB" altLang="ja-JP" sz="1800">
                <a:latin typeface="Arial Unicode MS" pitchFamily="34" charset="-128"/>
                <a:ea typeface="Arial Unicode MS" pitchFamily="34" charset="-128"/>
                <a:cs typeface="Arial" charset="0"/>
              </a:rPr>
              <a:t>MCC support:</a:t>
            </a:r>
          </a:p>
          <a:p>
            <a:pPr marL="1143000" lvl="2" indent="-228600" eaLnBrk="1" hangingPunct="1">
              <a:spcBef>
                <a:spcPct val="20000"/>
              </a:spcBef>
              <a:buFont typeface="Arial" charset="0"/>
              <a:buChar char="•"/>
            </a:pPr>
            <a:r>
              <a:rPr lang="en-GB" altLang="ja-JP" sz="1600">
                <a:latin typeface="Arial Unicode MS" pitchFamily="34" charset="-128"/>
                <a:ea typeface="Arial Unicode MS" pitchFamily="34" charset="-128"/>
                <a:cs typeface="Arial" charset="0"/>
              </a:rPr>
              <a:t>Kimmo Kymalainen</a:t>
            </a:r>
          </a:p>
        </p:txBody>
      </p:sp>
      <p:sp>
        <p:nvSpPr>
          <p:cNvPr id="5125" name="Content Placeholder 2"/>
          <p:cNvSpPr txBox="1">
            <a:spLocks/>
          </p:cNvSpPr>
          <p:nvPr/>
        </p:nvSpPr>
        <p:spPr bwMode="auto">
          <a:xfrm>
            <a:off x="117475" y="5707063"/>
            <a:ext cx="4529138" cy="98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nSpc>
                <a:spcPct val="90000"/>
              </a:lnSpc>
            </a:pPr>
            <a:r>
              <a:rPr lang="fi-FI" altLang="ja-JP">
                <a:ea typeface="MS PGothic" pitchFamily="34" charset="-128"/>
                <a:cs typeface="Arial" charset="0"/>
              </a:rPr>
              <a:t>Legend</a:t>
            </a:r>
            <a:br>
              <a:rPr lang="fi-FI" altLang="ja-JP">
                <a:ea typeface="MS PGothic" pitchFamily="34" charset="-128"/>
                <a:cs typeface="Arial" charset="0"/>
              </a:rPr>
            </a:br>
            <a:r>
              <a:rPr lang="fi-FI" altLang="ja-JP">
                <a:solidFill>
                  <a:srgbClr val="0000FF"/>
                </a:solidFill>
                <a:ea typeface="MS PGothic" pitchFamily="34" charset="-128"/>
                <a:cs typeface="Arial" charset="0"/>
              </a:rPr>
              <a:t>Blue</a:t>
            </a:r>
            <a:r>
              <a:rPr lang="fi-FI" altLang="ja-JP">
                <a:ea typeface="MS PGothic" pitchFamily="34" charset="-128"/>
                <a:cs typeface="Arial" charset="0"/>
              </a:rPr>
              <a:t> –  elected since previous plenary</a:t>
            </a:r>
          </a:p>
          <a:p>
            <a:pPr>
              <a:lnSpc>
                <a:spcPct val="90000"/>
              </a:lnSpc>
            </a:pPr>
            <a:r>
              <a:rPr lang="fi-FI" altLang="ja-JP">
                <a:ea typeface="MS PGothic" pitchFamily="34" charset="-128"/>
                <a:cs typeface="Arial" charset="0"/>
              </a:rPr>
              <a:t>	</a:t>
            </a:r>
            <a:r>
              <a:rPr lang="fi-FI" altLang="ja-JP">
                <a:solidFill>
                  <a:srgbClr val="3399FF"/>
                </a:solidFill>
                <a:ea typeface="MS PGothic" pitchFamily="34" charset="-128"/>
                <a:cs typeface="Arial" charset="0"/>
              </a:rPr>
              <a:t>Blue</a:t>
            </a:r>
            <a:r>
              <a:rPr lang="fi-FI" altLang="ja-JP">
                <a:ea typeface="MS PGothic" pitchFamily="34" charset="-128"/>
                <a:cs typeface="Arial" charset="0"/>
              </a:rPr>
              <a:t> –  re-elected since previous plenary </a:t>
            </a:r>
            <a:br>
              <a:rPr lang="fi-FI" altLang="ja-JP">
                <a:ea typeface="MS PGothic" pitchFamily="34" charset="-128"/>
                <a:cs typeface="Arial" charset="0"/>
              </a:rPr>
            </a:br>
            <a:r>
              <a:rPr lang="fi-FI" altLang="ja-JP">
                <a:solidFill>
                  <a:srgbClr val="FF3300"/>
                </a:solidFill>
                <a:ea typeface="MS PGothic" pitchFamily="34" charset="-128"/>
                <a:cs typeface="Arial" charset="0"/>
              </a:rPr>
              <a:t>Red</a:t>
            </a:r>
            <a:r>
              <a:rPr lang="fi-FI" altLang="ja-JP">
                <a:ea typeface="MS PGothic" pitchFamily="34" charset="-128"/>
                <a:cs typeface="Arial" charset="0"/>
              </a:rPr>
              <a:t> –   for election in coming plenary period</a:t>
            </a:r>
            <a:endParaRPr lang="da-DK" altLang="ja-JP">
              <a:ea typeface="MS PGothic" pitchFamily="34" charset="-128"/>
              <a:cs typeface="Arial" charset="0"/>
            </a:endParaRPr>
          </a:p>
        </p:txBody>
      </p:sp>
    </p:spTree>
    <p:extLst>
      <p:ext uri="{BB962C8B-B14F-4D97-AF65-F5344CB8AC3E}">
        <p14:creationId xmlns:p14="http://schemas.microsoft.com/office/powerpoint/2010/main" val="42929797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ChangeArrowheads="1"/>
          </p:cNvSpPr>
          <p:nvPr/>
        </p:nvSpPr>
        <p:spPr bwMode="auto">
          <a:xfrm>
            <a:off x="457200" y="274638"/>
            <a:ext cx="683418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lstStyle/>
          <a:p>
            <a:pPr algn="ctr" eaLnBrk="1" hangingPunct="1"/>
            <a:r>
              <a:rPr lang="en-US" altLang="en-US" sz="3200">
                <a:solidFill>
                  <a:srgbClr val="FF0000"/>
                </a:solidFill>
                <a:cs typeface="Arial" charset="0"/>
              </a:rPr>
              <a:t>TSG CT#71 Statistics</a:t>
            </a:r>
          </a:p>
        </p:txBody>
      </p:sp>
      <p:sp>
        <p:nvSpPr>
          <p:cNvPr id="6147" name="Rectangle 3"/>
          <p:cNvSpPr>
            <a:spLocks noChangeArrowheads="1"/>
          </p:cNvSpPr>
          <p:nvPr/>
        </p:nvSpPr>
        <p:spPr bwMode="auto">
          <a:xfrm>
            <a:off x="258763" y="1160463"/>
            <a:ext cx="8534400" cy="533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342900" indent="-342900" eaLnBrk="1" hangingPunct="1">
              <a:lnSpc>
                <a:spcPct val="90000"/>
              </a:lnSpc>
              <a:spcBef>
                <a:spcPct val="20000"/>
              </a:spcBef>
              <a:buFontTx/>
              <a:buBlip>
                <a:blip r:embed="rId2"/>
              </a:buBlip>
            </a:pPr>
            <a:r>
              <a:rPr lang="en-US" altLang="en-US" sz="2800">
                <a:cs typeface="Arial" charset="0"/>
              </a:rPr>
              <a:t> TSG CT #</a:t>
            </a:r>
            <a:r>
              <a:rPr lang="en-US" altLang="en-US" sz="2800">
                <a:ea typeface="MS PGothic" pitchFamily="34" charset="-128"/>
                <a:cs typeface="Arial" charset="0"/>
              </a:rPr>
              <a:t>71</a:t>
            </a:r>
            <a:r>
              <a:rPr lang="en-US" altLang="en-US" sz="2800">
                <a:cs typeface="Arial" charset="0"/>
              </a:rPr>
              <a:t> statistics:</a:t>
            </a:r>
          </a:p>
          <a:p>
            <a:pPr marL="742950" lvl="1" indent="-285750" eaLnBrk="1" hangingPunct="1">
              <a:lnSpc>
                <a:spcPct val="90000"/>
              </a:lnSpc>
              <a:spcBef>
                <a:spcPct val="20000"/>
              </a:spcBef>
              <a:buClr>
                <a:srgbClr val="C00000"/>
              </a:buClr>
              <a:buFont typeface="Arial" charset="0"/>
              <a:buChar char="•"/>
            </a:pPr>
            <a:r>
              <a:rPr lang="en-US" altLang="en-US" sz="2400">
                <a:cs typeface="Arial" charset="0"/>
              </a:rPr>
              <a:t>480 Change Requests approved</a:t>
            </a:r>
          </a:p>
          <a:p>
            <a:pPr marL="1143000" lvl="2" indent="-228600" eaLnBrk="1" hangingPunct="1">
              <a:lnSpc>
                <a:spcPct val="90000"/>
              </a:lnSpc>
              <a:spcBef>
                <a:spcPct val="20000"/>
              </a:spcBef>
              <a:buFont typeface="Arial" charset="0"/>
              <a:buChar char="•"/>
            </a:pPr>
            <a:r>
              <a:rPr lang="en-GB" altLang="en-US" sz="1600">
                <a:cs typeface="Arial" charset="0"/>
              </a:rPr>
              <a:t>181 from WG1</a:t>
            </a:r>
          </a:p>
          <a:p>
            <a:pPr marL="1143000" lvl="2" indent="-228600" eaLnBrk="1" hangingPunct="1">
              <a:lnSpc>
                <a:spcPct val="90000"/>
              </a:lnSpc>
              <a:spcBef>
                <a:spcPct val="20000"/>
              </a:spcBef>
              <a:buFont typeface="Arial" charset="0"/>
              <a:buChar char="•"/>
            </a:pPr>
            <a:r>
              <a:rPr lang="en-GB" altLang="en-US" sz="1600">
                <a:cs typeface="Arial" charset="0"/>
              </a:rPr>
              <a:t>110 from WG3</a:t>
            </a:r>
          </a:p>
          <a:p>
            <a:pPr marL="1143000" lvl="2" indent="-228600" eaLnBrk="1" hangingPunct="1">
              <a:lnSpc>
                <a:spcPct val="90000"/>
              </a:lnSpc>
              <a:spcBef>
                <a:spcPct val="20000"/>
              </a:spcBef>
              <a:buFont typeface="Arial" charset="0"/>
              <a:buChar char="•"/>
            </a:pPr>
            <a:r>
              <a:rPr lang="en-GB" altLang="en-US" sz="1600">
                <a:cs typeface="Arial" charset="0"/>
              </a:rPr>
              <a:t>154 from WG4</a:t>
            </a:r>
          </a:p>
          <a:p>
            <a:pPr marL="1143000" lvl="2" indent="-228600" eaLnBrk="1" hangingPunct="1">
              <a:lnSpc>
                <a:spcPct val="90000"/>
              </a:lnSpc>
              <a:spcBef>
                <a:spcPct val="20000"/>
              </a:spcBef>
              <a:buFont typeface="Arial" charset="0"/>
              <a:buChar char="•"/>
            </a:pPr>
            <a:r>
              <a:rPr lang="en-GB" altLang="en-US" sz="1600">
                <a:cs typeface="Arial" charset="0"/>
              </a:rPr>
              <a:t>035 from WG6</a:t>
            </a:r>
            <a:br>
              <a:rPr lang="en-GB" altLang="en-US" sz="1600">
                <a:cs typeface="Arial" charset="0"/>
              </a:rPr>
            </a:br>
            <a:r>
              <a:rPr lang="en-GB" altLang="en-US" sz="1200">
                <a:cs typeface="Arial" charset="0"/>
              </a:rPr>
              <a:t> </a:t>
            </a:r>
          </a:p>
          <a:p>
            <a:pPr marL="742950" lvl="1" indent="-285750" eaLnBrk="1" hangingPunct="1">
              <a:lnSpc>
                <a:spcPct val="90000"/>
              </a:lnSpc>
              <a:spcBef>
                <a:spcPct val="20000"/>
              </a:spcBef>
              <a:buClr>
                <a:srgbClr val="C00000"/>
              </a:buClr>
              <a:buFont typeface="Arial" charset="0"/>
              <a:buChar char="•"/>
            </a:pPr>
            <a:r>
              <a:rPr lang="nb-NO" altLang="en-US" sz="2400">
                <a:cs typeface="Arial" charset="0"/>
              </a:rPr>
              <a:t>Rel-13 Work Items / Study Items approved</a:t>
            </a:r>
          </a:p>
          <a:p>
            <a:pPr marL="1143000" lvl="2" indent="-228600" eaLnBrk="1" hangingPunct="1">
              <a:lnSpc>
                <a:spcPct val="90000"/>
              </a:lnSpc>
              <a:spcBef>
                <a:spcPct val="20000"/>
              </a:spcBef>
              <a:buFont typeface="Arial" charset="0"/>
              <a:buChar char="•"/>
            </a:pPr>
            <a:r>
              <a:rPr lang="nb-NO" altLang="en-US" sz="1600">
                <a:cs typeface="Arial" charset="0"/>
              </a:rPr>
              <a:t>1  revised - Work Item</a:t>
            </a:r>
            <a:endParaRPr lang="nb-NO" altLang="en-US" sz="2000">
              <a:cs typeface="Arial" charset="0"/>
            </a:endParaRPr>
          </a:p>
          <a:p>
            <a:pPr marL="742950" lvl="1" indent="-285750" eaLnBrk="1" hangingPunct="1">
              <a:lnSpc>
                <a:spcPct val="90000"/>
              </a:lnSpc>
              <a:spcBef>
                <a:spcPct val="20000"/>
              </a:spcBef>
              <a:buClr>
                <a:srgbClr val="C00000"/>
              </a:buClr>
              <a:buFont typeface="Arial" charset="0"/>
              <a:buChar char="•"/>
            </a:pPr>
            <a:r>
              <a:rPr lang="nb-NO" altLang="en-US" sz="2400">
                <a:cs typeface="Arial" charset="0"/>
              </a:rPr>
              <a:t>Rel-14 Work Items / Study Items approved</a:t>
            </a:r>
          </a:p>
          <a:p>
            <a:pPr marL="1143000" lvl="2" indent="-228600" eaLnBrk="1" hangingPunct="1">
              <a:lnSpc>
                <a:spcPct val="90000"/>
              </a:lnSpc>
              <a:spcBef>
                <a:spcPct val="20000"/>
              </a:spcBef>
              <a:buFont typeface="Arial" charset="0"/>
              <a:buChar char="•"/>
            </a:pPr>
            <a:r>
              <a:rPr lang="nb-NO" altLang="en-US" sz="1600">
                <a:cs typeface="Arial" charset="0"/>
              </a:rPr>
              <a:t>5 new - Work Items / Study items</a:t>
            </a:r>
            <a:endParaRPr lang="en-US" altLang="en-US" sz="1600">
              <a:cs typeface="Arial" charset="0"/>
            </a:endParaRPr>
          </a:p>
          <a:p>
            <a:pPr marL="742950" lvl="1" indent="-285750" eaLnBrk="1" hangingPunct="1">
              <a:lnSpc>
                <a:spcPct val="90000"/>
              </a:lnSpc>
              <a:spcBef>
                <a:spcPct val="20000"/>
              </a:spcBef>
              <a:buClr>
                <a:srgbClr val="C00000"/>
              </a:buClr>
              <a:buFont typeface="Arial" charset="0"/>
              <a:buChar char="•"/>
            </a:pPr>
            <a:r>
              <a:rPr lang="nb-NO" altLang="en-US" sz="2400">
                <a:cs typeface="Arial" charset="0"/>
              </a:rPr>
              <a:t>10 Rel-13 TS/TR for approval</a:t>
            </a:r>
          </a:p>
          <a:p>
            <a:pPr marL="742950" lvl="1" indent="-285750" eaLnBrk="1" hangingPunct="1">
              <a:lnSpc>
                <a:spcPct val="90000"/>
              </a:lnSpc>
              <a:spcBef>
                <a:spcPct val="20000"/>
              </a:spcBef>
              <a:buClr>
                <a:srgbClr val="C00000"/>
              </a:buClr>
              <a:buFont typeface="Arial" charset="0"/>
              <a:buChar char="•"/>
            </a:pPr>
            <a:r>
              <a:rPr lang="nb-NO" altLang="en-US" sz="2400">
                <a:cs typeface="Arial" charset="0"/>
              </a:rPr>
              <a:t>1 Rel-14 TR for approval</a:t>
            </a:r>
            <a:endParaRPr lang="en-US" altLang="en-US" sz="2400">
              <a:cs typeface="Arial" charset="0"/>
            </a:endParaRPr>
          </a:p>
          <a:p>
            <a:pPr marL="742950" lvl="1" indent="-285750" eaLnBrk="1" hangingPunct="1">
              <a:lnSpc>
                <a:spcPct val="90000"/>
              </a:lnSpc>
              <a:spcBef>
                <a:spcPct val="20000"/>
              </a:spcBef>
              <a:buClr>
                <a:srgbClr val="C00000"/>
              </a:buClr>
              <a:buFont typeface="Arial" charset="0"/>
              <a:buChar char="•"/>
            </a:pPr>
            <a:r>
              <a:rPr lang="en-US" altLang="en-US" sz="2400">
                <a:cs typeface="Arial" charset="0"/>
              </a:rPr>
              <a:t>111 Registered participants / 87 Attending participants </a:t>
            </a:r>
          </a:p>
        </p:txBody>
      </p:sp>
    </p:spTree>
    <p:extLst>
      <p:ext uri="{BB962C8B-B14F-4D97-AF65-F5344CB8AC3E}">
        <p14:creationId xmlns:p14="http://schemas.microsoft.com/office/powerpoint/2010/main" val="163416352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p:cNvSpPr>
          <p:nvPr>
            <p:ph type="title"/>
          </p:nvPr>
        </p:nvSpPr>
        <p:spPr/>
        <p:txBody>
          <a:bodyPr/>
          <a:lstStyle/>
          <a:p>
            <a:r>
              <a:rPr lang="nb-NO" altLang="en-US" smtClean="0">
                <a:latin typeface="Arial" charset="0"/>
                <a:cs typeface="Arial" charset="0"/>
              </a:rPr>
              <a:t>Approved new Rel-14 WIs / SIs</a:t>
            </a:r>
            <a:endParaRPr lang="en-US" altLang="en-US" smtClean="0">
              <a:latin typeface="Arial" charset="0"/>
              <a:cs typeface="Arial" charset="0"/>
            </a:endParaRPr>
          </a:p>
        </p:txBody>
      </p:sp>
      <p:sp>
        <p:nvSpPr>
          <p:cNvPr id="12291"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2292"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2293"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2294"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2295"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2296"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2297"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graphicFrame>
        <p:nvGraphicFramePr>
          <p:cNvPr id="5" name="Table 4"/>
          <p:cNvGraphicFramePr>
            <a:graphicFrameLocks noGrp="1"/>
          </p:cNvGraphicFramePr>
          <p:nvPr/>
        </p:nvGraphicFramePr>
        <p:xfrm>
          <a:off x="1435100" y="1671638"/>
          <a:ext cx="5856288" cy="3336926"/>
        </p:xfrm>
        <a:graphic>
          <a:graphicData uri="http://schemas.openxmlformats.org/drawingml/2006/table">
            <a:tbl>
              <a:tblPr firstRow="1" firstCol="1" bandRow="1">
                <a:tableStyleId>{5C22544A-7EE6-4342-B048-85BDC9FD1C3A}</a:tableStyleId>
              </a:tblPr>
              <a:tblGrid>
                <a:gridCol w="993951"/>
                <a:gridCol w="3558553"/>
                <a:gridCol w="1303784"/>
              </a:tblGrid>
              <a:tr h="182880">
                <a:tc>
                  <a:txBody>
                    <a:bodyPr/>
                    <a:lstStyle/>
                    <a:p>
                      <a:pPr algn="ctr" hangingPunct="0">
                        <a:spcAft>
                          <a:spcPts val="0"/>
                        </a:spcAft>
                      </a:pPr>
                      <a:r>
                        <a:rPr lang="en-GB" sz="1200" dirty="0">
                          <a:effectLst/>
                          <a:latin typeface="Arial" panose="020B0604020202020204" pitchFamily="34" charset="0"/>
                          <a:cs typeface="Arial" panose="020B0604020202020204" pitchFamily="34" charset="0"/>
                        </a:rPr>
                        <a:t>Document</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tc>
                <a:tc>
                  <a:txBody>
                    <a:bodyPr/>
                    <a:lstStyle/>
                    <a:p>
                      <a:pPr algn="ctr" hangingPunct="0">
                        <a:spcAft>
                          <a:spcPts val="0"/>
                        </a:spcAft>
                      </a:pPr>
                      <a:r>
                        <a:rPr lang="en-GB" sz="1200">
                          <a:effectLst/>
                          <a:latin typeface="Arial" panose="020B0604020202020204" pitchFamily="34" charset="0"/>
                          <a:cs typeface="Arial" panose="020B0604020202020204" pitchFamily="34" charset="0"/>
                        </a:rPr>
                        <a:t>Title</a:t>
                      </a:r>
                      <a:endParaRPr lang="en-GB" sz="1200" b="1">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tc>
                <a:tc>
                  <a:txBody>
                    <a:bodyPr/>
                    <a:lstStyle/>
                    <a:p>
                      <a:pPr algn="ctr" hangingPunct="0">
                        <a:spcAft>
                          <a:spcPts val="0"/>
                        </a:spcAft>
                      </a:pPr>
                      <a:r>
                        <a:rPr lang="en-GB" sz="1200" dirty="0">
                          <a:effectLst/>
                          <a:latin typeface="Arial" panose="020B0604020202020204" pitchFamily="34" charset="0"/>
                          <a:cs typeface="Arial" panose="020B0604020202020204" pitchFamily="34" charset="0"/>
                        </a:rPr>
                        <a:t>Source</a:t>
                      </a:r>
                      <a:endParaRPr lang="en-GB" sz="1200" b="1" dirty="0">
                        <a:effectLst/>
                        <a:latin typeface="Arial" panose="020B0604020202020204" pitchFamily="34" charset="0"/>
                        <a:ea typeface="Times New Roman" panose="02020603050405020304" pitchFamily="18" charset="0"/>
                        <a:cs typeface="Arial" panose="020B0604020202020204" pitchFamily="34" charset="0"/>
                      </a:endParaRPr>
                    </a:p>
                  </a:txBody>
                  <a:tcPr marL="68576" marR="68576" marT="0" marB="0"/>
                </a:tc>
              </a:tr>
              <a:tr h="688627">
                <a:tc>
                  <a:txBody>
                    <a:bodyPr/>
                    <a:lstStyle/>
                    <a:p>
                      <a:pPr algn="l" fontAlgn="b"/>
                      <a:r>
                        <a:rPr lang="nb-NO" sz="1200" b="0" i="0" u="none" strike="noStrike" dirty="0" smtClean="0">
                          <a:solidFill>
                            <a:srgbClr val="000000"/>
                          </a:solidFill>
                          <a:effectLst/>
                          <a:latin typeface="Arial" panose="020B0604020202020204" pitchFamily="34" charset="0"/>
                          <a:cs typeface="Arial" panose="020B0604020202020204" pitchFamily="34" charset="0"/>
                        </a:rPr>
                        <a:t>CP-150795</a:t>
                      </a:r>
                      <a:endParaRPr lang="nb-NO" sz="1200" b="0" i="0" u="none" strike="noStrike" dirty="0">
                        <a:solidFill>
                          <a:srgbClr val="000000"/>
                        </a:solidFill>
                        <a:effectLst/>
                        <a:latin typeface="Arial" panose="020B0604020202020204" pitchFamily="34" charset="0"/>
                        <a:cs typeface="Arial" panose="020B0604020202020204" pitchFamily="34" charset="0"/>
                      </a:endParaRPr>
                    </a:p>
                  </a:txBody>
                  <a:tcPr marL="9525" marR="9525" marT="9525" marB="0" anchor="ctr"/>
                </a:tc>
                <a:tc>
                  <a:txBody>
                    <a:bodyPr/>
                    <a:lstStyle/>
                    <a:p>
                      <a:pPr algn="l" fontAlgn="b"/>
                      <a:r>
                        <a:rPr lang="en-GB" sz="1200" b="0" i="0" u="none" strike="noStrike" dirty="0" smtClean="0">
                          <a:solidFill>
                            <a:srgbClr val="000000"/>
                          </a:solidFill>
                          <a:effectLst/>
                          <a:latin typeface="Arial" panose="020B0604020202020204" pitchFamily="34" charset="0"/>
                          <a:cs typeface="Arial" panose="020B0604020202020204" pitchFamily="34" charset="0"/>
                        </a:rPr>
                        <a:t> </a:t>
                      </a:r>
                      <a:r>
                        <a:rPr lang="en-US" sz="1200" b="0" i="0" u="none" strike="noStrike" dirty="0" smtClean="0">
                          <a:solidFill>
                            <a:srgbClr val="000000"/>
                          </a:solidFill>
                          <a:effectLst/>
                          <a:latin typeface="Arial" panose="020B0604020202020204" pitchFamily="34" charset="0"/>
                          <a:cs typeface="Arial" panose="020B0604020202020204" pitchFamily="34" charset="0"/>
                        </a:rPr>
                        <a:t>New WID on CT Aspects of Architecture enhancements for Cellular Internet of Things (</a:t>
                      </a:r>
                      <a:r>
                        <a:rPr lang="en-US" sz="1200" b="0" i="0" u="none" strike="noStrike" dirty="0" err="1" smtClean="0">
                          <a:solidFill>
                            <a:srgbClr val="000000"/>
                          </a:solidFill>
                          <a:effectLst/>
                          <a:latin typeface="Arial" panose="020B0604020202020204" pitchFamily="34" charset="0"/>
                          <a:cs typeface="Arial" panose="020B0604020202020204" pitchFamily="34" charset="0"/>
                        </a:rPr>
                        <a:t>CIoT</a:t>
                      </a:r>
                      <a:r>
                        <a:rPr lang="en-US" sz="1200" b="0" i="0" u="none" strike="noStrike" dirty="0" smtClean="0">
                          <a:solidFill>
                            <a:srgbClr val="000000"/>
                          </a:solidFill>
                          <a:effectLst/>
                          <a:latin typeface="Arial" panose="020B0604020202020204" pitchFamily="34" charset="0"/>
                          <a:cs typeface="Arial" panose="020B0604020202020204" pitchFamily="34" charset="0"/>
                        </a:rPr>
                        <a:t>-CT)</a:t>
                      </a:r>
                      <a:endParaRPr lang="en-GB" sz="1200" b="0" i="0" u="none" strike="noStrike" dirty="0">
                        <a:solidFill>
                          <a:srgbClr val="000000"/>
                        </a:solidFill>
                        <a:effectLst/>
                        <a:latin typeface="Arial" panose="020B0604020202020204" pitchFamily="34" charset="0"/>
                        <a:cs typeface="Arial" panose="020B0604020202020204" pitchFamily="34" charset="0"/>
                      </a:endParaRPr>
                    </a:p>
                  </a:txBody>
                  <a:tcPr marL="7620" marR="7620" marT="7620" marB="0" anchor="ct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anose="020B0604020202020204" pitchFamily="34" charset="0"/>
                          <a:ea typeface="Times New Roman" pitchFamily="18" charset="0"/>
                          <a:cs typeface="Arial" panose="020B0604020202020204" pitchFamily="34" charset="0"/>
                        </a:rPr>
                        <a:t>CT1</a:t>
                      </a:r>
                    </a:p>
                  </a:txBody>
                  <a:tcPr marL="3280" marR="3280" marT="3278" marB="3278" anchor="ctr" horzOverflow="overflow"/>
                </a:tc>
              </a:tr>
              <a:tr h="609574">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de-DE" altLang="zh-CN" sz="1200" b="0" i="0" u="none" strike="noStrike" cap="none" normalizeH="0" baseline="0" smtClean="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CP-150798</a:t>
                      </a:r>
                    </a:p>
                  </a:txBody>
                  <a:tcPr marL="3280" marR="3280" marT="3283" marB="3283" anchor="ctr" horzOverflow="overflow"/>
                </a:tc>
                <a:tc>
                  <a:txBody>
                    <a:bodyPr/>
                    <a:lstStyle>
                      <a:lvl1pPr>
                        <a:spcBef>
                          <a:spcPct val="20000"/>
                        </a:spcBef>
                        <a:defRPr sz="2400">
                          <a:solidFill>
                            <a:schemeClr val="tx1"/>
                          </a:solidFill>
                          <a:latin typeface="Calibri" panose="020F0502020204030204" pitchFamily="34" charset="0"/>
                        </a:defRPr>
                      </a:lvl1pPr>
                      <a:lvl2pPr marL="742950" indent="-285750">
                        <a:spcBef>
                          <a:spcPct val="20000"/>
                        </a:spcBef>
                        <a:buClr>
                          <a:srgbClr val="C00000"/>
                        </a:buClr>
                        <a:buFont typeface="Arial" panose="020B0604020202020204" pitchFamily="34" charset="0"/>
                        <a:defRPr sz="2000">
                          <a:solidFill>
                            <a:schemeClr val="tx1"/>
                          </a:solidFill>
                          <a:latin typeface="Calibri" panose="020F0502020204030204" pitchFamily="34" charset="0"/>
                        </a:defRPr>
                      </a:lvl2pPr>
                      <a:lvl3pPr marL="1143000" indent="-228600">
                        <a:spcBef>
                          <a:spcPct val="20000"/>
                        </a:spcBef>
                        <a:buFont typeface="Arial" panose="020B0604020202020204" pitchFamily="34" charset="0"/>
                        <a:defRPr>
                          <a:solidFill>
                            <a:schemeClr val="tx1"/>
                          </a:solidFill>
                          <a:latin typeface="Calibri" panose="020F0502020204030204" pitchFamily="34" charset="0"/>
                        </a:defRPr>
                      </a:lvl3pPr>
                      <a:lvl4pPr marL="1600200" indent="-228600">
                        <a:spcBef>
                          <a:spcPct val="20000"/>
                        </a:spcBef>
                        <a:buFont typeface="Arial" panose="020B0604020202020204" pitchFamily="34" charset="0"/>
                        <a:defRPr sz="1600">
                          <a:solidFill>
                            <a:schemeClr val="tx1"/>
                          </a:solidFill>
                          <a:latin typeface="Calibri" panose="020F0502020204030204" pitchFamily="34" charset="0"/>
                        </a:defRPr>
                      </a:lvl4pPr>
                      <a:lvl5pPr marL="2057400" indent="-228600">
                        <a:spcBef>
                          <a:spcPct val="20000"/>
                        </a:spcBef>
                        <a:buFont typeface="Arial" panose="020B0604020202020204" pitchFamily="34" charset="0"/>
                        <a:defRPr sz="14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defRPr sz="1400">
                          <a:solidFill>
                            <a:schemeClr val="tx1"/>
                          </a:solidFill>
                          <a:latin typeface="Calibri" panose="020F0502020204030204"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zh-CN" sz="1200" b="0" i="0" u="none" strike="noStrike" cap="none" normalizeH="0" baseline="0" dirty="0" smtClean="0">
                          <a:ln>
                            <a:noFill/>
                          </a:ln>
                          <a:solidFill>
                            <a:schemeClr val="tx1"/>
                          </a:solidFill>
                          <a:effectLst/>
                          <a:latin typeface="Arial" panose="020B0604020202020204" pitchFamily="34" charset="0"/>
                          <a:ea typeface="SimSun" panose="02010600030101010101" pitchFamily="2" charset="-122"/>
                          <a:cs typeface="Arial" panose="020B0604020202020204" pitchFamily="34" charset="0"/>
                        </a:rPr>
                        <a:t>New WID on CT aspects of MBMS Enhancements </a:t>
                      </a:r>
                      <a:r>
                        <a:rPr kumimoji="0" lang="en-GB" altLang="zh-CN" sz="1200" b="0" i="0" u="none" strike="noStrike" cap="none" normalizeH="0" baseline="0" dirty="0" smtClean="0">
                          <a:ln>
                            <a:noFill/>
                          </a:ln>
                          <a:solidFill>
                            <a:srgbClr val="0000FF"/>
                          </a:solidFill>
                          <a:effectLst/>
                          <a:latin typeface="Arial" panose="020B0604020202020204" pitchFamily="34" charset="0"/>
                          <a:ea typeface="SimSun" panose="02010600030101010101" pitchFamily="2" charset="-122"/>
                          <a:cs typeface="Arial" panose="020B0604020202020204" pitchFamily="34" charset="0"/>
                        </a:rPr>
                        <a:t>[</a:t>
                      </a:r>
                      <a:r>
                        <a:rPr kumimoji="0" lang="en-US" altLang="zh-CN" sz="1200" b="0" i="0" u="none" strike="noStrike" cap="none" normalizeH="0" baseline="0" dirty="0" err="1" smtClean="0">
                          <a:ln>
                            <a:noFill/>
                          </a:ln>
                          <a:solidFill>
                            <a:srgbClr val="0000FF"/>
                          </a:solidFill>
                          <a:effectLst/>
                          <a:latin typeface="Arial" panose="020B0604020202020204" pitchFamily="34" charset="0"/>
                          <a:ea typeface="SimSun" panose="02010600030101010101" pitchFamily="2" charset="-122"/>
                          <a:cs typeface="Arial" panose="020B0604020202020204" pitchFamily="34" charset="0"/>
                        </a:rPr>
                        <a:t>MBMS_enh</a:t>
                      </a:r>
                      <a:r>
                        <a:rPr kumimoji="0" lang="en-US" altLang="zh-CN" sz="1200" b="0" i="0" u="none" strike="noStrike" cap="none" normalizeH="0" baseline="0" dirty="0" smtClean="0">
                          <a:ln>
                            <a:noFill/>
                          </a:ln>
                          <a:solidFill>
                            <a:srgbClr val="0000FF"/>
                          </a:solidFill>
                          <a:effectLst/>
                          <a:latin typeface="Arial" panose="020B0604020202020204" pitchFamily="34" charset="0"/>
                          <a:ea typeface="SimSun" panose="02010600030101010101" pitchFamily="2" charset="-122"/>
                          <a:cs typeface="Arial" panose="020B0604020202020204" pitchFamily="34" charset="0"/>
                        </a:rPr>
                        <a:t>-CT</a:t>
                      </a:r>
                      <a:r>
                        <a:rPr kumimoji="0" lang="en-GB" altLang="zh-CN" sz="1200" b="0" i="0" u="none" strike="noStrike" cap="none" normalizeH="0" baseline="0" dirty="0" smtClean="0">
                          <a:ln>
                            <a:noFill/>
                          </a:ln>
                          <a:solidFill>
                            <a:srgbClr val="0000FF"/>
                          </a:solidFill>
                          <a:effectLst/>
                          <a:latin typeface="Arial" panose="020B0604020202020204" pitchFamily="34" charset="0"/>
                          <a:ea typeface="SimSun" panose="02010600030101010101" pitchFamily="2" charset="-122"/>
                          <a:cs typeface="Arial" panose="020B0604020202020204" pitchFamily="34" charset="0"/>
                        </a:rPr>
                        <a:t>]</a:t>
                      </a:r>
                      <a:endParaRPr kumimoji="0" lang="zh-CN" altLang="zh-CN" sz="1200" b="0" i="0" u="none" strike="noStrike" cap="none" normalizeH="0" baseline="0" dirty="0" smtClean="0">
                        <a:ln>
                          <a:noFill/>
                        </a:ln>
                        <a:solidFill>
                          <a:srgbClr val="0000FF"/>
                        </a:solidFill>
                        <a:effectLst/>
                        <a:latin typeface="Arial" panose="020B0604020202020204" pitchFamily="34" charset="0"/>
                        <a:ea typeface="SimSun" panose="02010600030101010101" pitchFamily="2" charset="-122"/>
                        <a:cs typeface="Arial" panose="020B0604020202020204" pitchFamily="34" charset="0"/>
                      </a:endParaRPr>
                    </a:p>
                  </a:txBody>
                  <a:tcPr marL="3280" marR="3280" marT="3283" marB="3283"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kern="1200" cap="none" normalizeH="0" baseline="0" dirty="0" smtClean="0">
                          <a:ln>
                            <a:noFill/>
                          </a:ln>
                          <a:solidFill>
                            <a:srgbClr val="000000"/>
                          </a:solidFill>
                          <a:effectLst/>
                          <a:latin typeface="Arial" panose="020B0604020202020204" pitchFamily="34" charset="0"/>
                          <a:ea typeface="Times New Roman" pitchFamily="18" charset="0"/>
                          <a:cs typeface="Arial" panose="020B0604020202020204" pitchFamily="34" charset="0"/>
                        </a:rPr>
                        <a:t>CT3</a:t>
                      </a:r>
                    </a:p>
                  </a:txBody>
                  <a:tcPr marL="3280" marR="3280" marT="3278" marB="3278" anchor="ctr" horzOverflow="overflow"/>
                </a:tc>
              </a:tr>
              <a:tr h="372299">
                <a:tc>
                  <a:txBody>
                    <a:bodyPr/>
                    <a:lstStyle/>
                    <a:p>
                      <a:pPr algn="l">
                        <a:spcAft>
                          <a:spcPts val="0"/>
                        </a:spcAft>
                      </a:pPr>
                      <a:r>
                        <a:rPr lang="en-GB" sz="1200" b="0" kern="1200" dirty="0" smtClean="0">
                          <a:solidFill>
                            <a:srgbClr val="000000"/>
                          </a:solidFill>
                          <a:effectLst/>
                          <a:latin typeface="Arial" panose="020B0604020202020204" pitchFamily="34" charset="0"/>
                          <a:ea typeface="Times New Roman"/>
                          <a:cs typeface="Arial" panose="020B0604020202020204" pitchFamily="34" charset="0"/>
                        </a:rPr>
                        <a:t>CP-150613</a:t>
                      </a:r>
                      <a:endParaRPr lang="en-GB" sz="1200" b="0" kern="1200" dirty="0">
                        <a:solidFill>
                          <a:srgbClr val="000000"/>
                        </a:solidFill>
                        <a:effectLst/>
                        <a:latin typeface="Arial" panose="020B0604020202020204" pitchFamily="34" charset="0"/>
                        <a:ea typeface="Times New Roman"/>
                        <a:cs typeface="Arial" panose="020B0604020202020204" pitchFamily="34" charset="0"/>
                      </a:endParaRPr>
                    </a:p>
                  </a:txBody>
                  <a:tcPr marL="68580" marR="68580" marT="0" marB="0"/>
                </a:tc>
                <a:tc>
                  <a:txBody>
                    <a:bodyPr/>
                    <a:lstStyle/>
                    <a:p>
                      <a:pPr algn="l">
                        <a:spcAft>
                          <a:spcPts val="0"/>
                        </a:spcAft>
                      </a:pPr>
                      <a:r>
                        <a:rPr lang="en-GB" sz="1200" b="0" dirty="0">
                          <a:solidFill>
                            <a:srgbClr val="000000"/>
                          </a:solidFill>
                          <a:effectLst/>
                          <a:latin typeface="Arial" panose="020B0604020202020204" pitchFamily="34" charset="0"/>
                          <a:ea typeface="Times New Roman"/>
                          <a:cs typeface="Arial" panose="020B0604020202020204" pitchFamily="34" charset="0"/>
                        </a:rPr>
                        <a:t>WID new   Rel-13 Diameter Message Priority</a:t>
                      </a:r>
                      <a:endParaRPr lang="en-GB" sz="1200" b="0" dirty="0">
                        <a:effectLst/>
                        <a:latin typeface="Arial" panose="020B0604020202020204" pitchFamily="34" charset="0"/>
                        <a:ea typeface="Times New Roman"/>
                        <a:cs typeface="Arial" panose="020B0604020202020204" pitchFamily="34" charset="0"/>
                      </a:endParaRPr>
                    </a:p>
                  </a:txBody>
                  <a:tcPr marL="68580" marR="68580" marT="0" marB="0"/>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kern="1200" cap="none" normalizeH="0" baseline="0" dirty="0" smtClean="0">
                          <a:ln>
                            <a:noFill/>
                          </a:ln>
                          <a:solidFill>
                            <a:srgbClr val="000000"/>
                          </a:solidFill>
                          <a:effectLst/>
                          <a:latin typeface="Arial" panose="020B0604020202020204" pitchFamily="34" charset="0"/>
                          <a:ea typeface="Times New Roman" pitchFamily="18" charset="0"/>
                          <a:cs typeface="Arial" panose="020B0604020202020204" pitchFamily="34" charset="0"/>
                        </a:rPr>
                        <a:t>CT4</a:t>
                      </a:r>
                    </a:p>
                  </a:txBody>
                  <a:tcPr marL="3280" marR="3280" marT="3278" marB="3278" anchor="ctr" horzOverflow="overflow"/>
                </a:tc>
              </a:tr>
              <a:tr h="523011">
                <a:tc>
                  <a:txBody>
                    <a:bodyPr/>
                    <a:lstStyle/>
                    <a:p>
                      <a:pPr algn="l">
                        <a:spcAft>
                          <a:spcPts val="0"/>
                        </a:spcAft>
                      </a:pPr>
                      <a:r>
                        <a:rPr lang="en-GB" sz="1200" b="0" kern="1200" dirty="0" smtClean="0">
                          <a:solidFill>
                            <a:srgbClr val="000000"/>
                          </a:solidFill>
                          <a:effectLst/>
                          <a:latin typeface="Arial" panose="020B0604020202020204" pitchFamily="34" charset="0"/>
                          <a:ea typeface="Times New Roman"/>
                          <a:cs typeface="Arial" panose="020B0604020202020204" pitchFamily="34" charset="0"/>
                        </a:rPr>
                        <a:t>CP-150612</a:t>
                      </a:r>
                      <a:endParaRPr lang="en-GB" sz="1200" b="0" kern="1200" dirty="0">
                        <a:solidFill>
                          <a:srgbClr val="000000"/>
                        </a:solidFill>
                        <a:effectLst/>
                        <a:latin typeface="Arial" panose="020B0604020202020204" pitchFamily="34" charset="0"/>
                        <a:ea typeface="Times New Roman"/>
                        <a:cs typeface="Arial" panose="020B0604020202020204" pitchFamily="34" charset="0"/>
                      </a:endParaRPr>
                    </a:p>
                  </a:txBody>
                  <a:tcPr marL="68580" marR="68580" marT="0" marB="0"/>
                </a:tc>
                <a:tc>
                  <a:txBody>
                    <a:bodyPr/>
                    <a:lstStyle/>
                    <a:p>
                      <a:pPr algn="l">
                        <a:spcAft>
                          <a:spcPts val="0"/>
                        </a:spcAft>
                      </a:pPr>
                      <a:r>
                        <a:rPr lang="en-GB" sz="1200" b="0" dirty="0">
                          <a:solidFill>
                            <a:srgbClr val="000000"/>
                          </a:solidFill>
                          <a:effectLst/>
                          <a:latin typeface="Arial" panose="020B0604020202020204" pitchFamily="34" charset="0"/>
                          <a:ea typeface="Times New Roman"/>
                          <a:cs typeface="Arial" panose="020B0604020202020204" pitchFamily="34" charset="0"/>
                        </a:rPr>
                        <a:t>WID new   Rel-13 Indoor Positioning Enhancements for UTRA and E-UTRA</a:t>
                      </a:r>
                      <a:endParaRPr lang="en-GB" sz="1200" b="0" dirty="0">
                        <a:effectLst/>
                        <a:latin typeface="Arial" panose="020B0604020202020204" pitchFamily="34" charset="0"/>
                        <a:ea typeface="Times New Roman"/>
                        <a:cs typeface="Arial" panose="020B0604020202020204" pitchFamily="34" charset="0"/>
                      </a:endParaRPr>
                    </a:p>
                  </a:txBody>
                  <a:tcPr marL="68580" marR="68580" marT="0" marB="0"/>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kern="1200" cap="none" normalizeH="0" baseline="0" dirty="0" smtClean="0">
                          <a:ln>
                            <a:noFill/>
                          </a:ln>
                          <a:solidFill>
                            <a:srgbClr val="000000"/>
                          </a:solidFill>
                          <a:effectLst/>
                          <a:latin typeface="Arial" panose="020B0604020202020204" pitchFamily="34" charset="0"/>
                          <a:ea typeface="Times New Roman" pitchFamily="18" charset="0"/>
                          <a:cs typeface="Arial" panose="020B0604020202020204" pitchFamily="34" charset="0"/>
                        </a:rPr>
                        <a:t>CT4</a:t>
                      </a:r>
                    </a:p>
                  </a:txBody>
                  <a:tcPr marL="3280" marR="3280" marT="3278" marB="3278" anchor="ctr" horzOverflow="overflow"/>
                </a:tc>
              </a:tr>
              <a:tr h="495278">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nb-NO" sz="12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CP-150835</a:t>
                      </a:r>
                    </a:p>
                  </a:txBody>
                  <a:tcPr marL="9525" marR="9525" marT="9525" marB="0" anchor="ctr" horzOverflow="overflow"/>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12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WID </a:t>
                      </a:r>
                      <a:r>
                        <a:rPr kumimoji="0" lang="en-US" sz="1200" b="0" i="0" u="none" strike="noStrike" kern="1200" cap="none" normalizeH="0" baseline="0" dirty="0" smtClean="0">
                          <a:ln>
                            <a:noFill/>
                          </a:ln>
                          <a:solidFill>
                            <a:srgbClr val="000000"/>
                          </a:solidFill>
                          <a:effectLst/>
                          <a:latin typeface="Arial" panose="020B0604020202020204" pitchFamily="34" charset="0"/>
                          <a:ea typeface="+mn-ea"/>
                          <a:cs typeface="Arial" panose="020B0604020202020204" pitchFamily="34" charset="0"/>
                        </a:rPr>
                        <a:t>on </a:t>
                      </a:r>
                      <a:r>
                        <a:rPr kumimoji="0" lang="en-GB" sz="1200" b="0" i="0" u="none" strike="noStrike" kern="1200" cap="none" normalizeH="0" baseline="0" dirty="0" smtClean="0">
                          <a:ln>
                            <a:noFill/>
                          </a:ln>
                          <a:solidFill>
                            <a:srgbClr val="000000"/>
                          </a:solidFill>
                          <a:effectLst/>
                          <a:latin typeface="Arial" panose="020B0604020202020204" pitchFamily="34" charset="0"/>
                          <a:ea typeface="+mn-ea"/>
                          <a:cs typeface="Arial" panose="020B0604020202020204" pitchFamily="34" charset="0"/>
                        </a:rPr>
                        <a:t>Isolated E-UTRAN Operation for Public Safety</a:t>
                      </a:r>
                    </a:p>
                  </a:txBody>
                  <a:tcPr marL="7620" marR="7620" marT="7620"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anose="020B0604020202020204" pitchFamily="34" charset="0"/>
                          <a:ea typeface="Times New Roman" pitchFamily="18" charset="0"/>
                          <a:cs typeface="Arial" panose="020B0604020202020204" pitchFamily="34" charset="0"/>
                        </a:rPr>
                        <a:t>CT6</a:t>
                      </a:r>
                    </a:p>
                  </a:txBody>
                  <a:tcPr marL="3280" marR="3280" marT="3278" marB="3278" anchor="ctr" horzOverflow="overflow"/>
                </a:tc>
              </a:tr>
              <a:tr h="465257">
                <a:tc>
                  <a:txBody>
                    <a:bodyPr/>
                    <a:lstStyle/>
                    <a:p>
                      <a:pPr marL="0" marR="0" lvl="0" indent="0" algn="l" defTabSz="914400" rtl="0" eaLnBrk="1" fontAlgn="b" latinLnBrk="0" hangingPunct="1">
                        <a:lnSpc>
                          <a:spcPct val="100000"/>
                        </a:lnSpc>
                        <a:spcBef>
                          <a:spcPct val="0"/>
                        </a:spcBef>
                        <a:spcAft>
                          <a:spcPct val="0"/>
                        </a:spcAft>
                        <a:buClrTx/>
                        <a:buSzTx/>
                        <a:buFontTx/>
                        <a:buNone/>
                        <a:tabLst/>
                      </a:pPr>
                      <a:r>
                        <a:rPr kumimoji="0" lang="nb-NO" sz="12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CP-150834</a:t>
                      </a:r>
                    </a:p>
                  </a:txBody>
                  <a:tcPr marL="9525" marR="9525" marT="9525" marB="0" anchor="ctr" horzOverflow="overflow"/>
                </a:tc>
                <a:tc>
                  <a:txBody>
                    <a:bodyPr/>
                    <a:lstStyle/>
                    <a:p>
                      <a:pPr marL="0" marR="0" lvl="0" indent="0" algn="l" defTabSz="914400" rtl="0" eaLnBrk="1" fontAlgn="b" latinLnBrk="0" hangingPunct="1">
                        <a:lnSpc>
                          <a:spcPct val="100000"/>
                        </a:lnSpc>
                        <a:spcBef>
                          <a:spcPct val="0"/>
                        </a:spcBef>
                        <a:spcAft>
                          <a:spcPct val="0"/>
                        </a:spcAft>
                        <a:buClrTx/>
                        <a:buSzTx/>
                        <a:buFontTx/>
                        <a:buNone/>
                        <a:tabLst/>
                        <a:defRPr/>
                      </a:pPr>
                      <a:r>
                        <a:rPr kumimoji="0" lang="en-US" sz="1200" b="0" i="0" u="none" strike="noStrike" cap="none" normalizeH="0" baseline="0" dirty="0" smtClean="0">
                          <a:ln>
                            <a:noFill/>
                          </a:ln>
                          <a:solidFill>
                            <a:srgbClr val="000000"/>
                          </a:solidFill>
                          <a:effectLst/>
                          <a:latin typeface="Arial" panose="020B0604020202020204" pitchFamily="34" charset="0"/>
                          <a:cs typeface="Arial" panose="020B0604020202020204" pitchFamily="34" charset="0"/>
                        </a:rPr>
                        <a:t>WID </a:t>
                      </a:r>
                      <a:r>
                        <a:rPr kumimoji="0" lang="en-US" sz="1200" b="0" i="0" u="none" strike="noStrike" kern="1200" cap="none" normalizeH="0" baseline="0" dirty="0" smtClean="0">
                          <a:ln>
                            <a:noFill/>
                          </a:ln>
                          <a:solidFill>
                            <a:srgbClr val="000000"/>
                          </a:solidFill>
                          <a:effectLst/>
                          <a:latin typeface="Arial" panose="020B0604020202020204" pitchFamily="34" charset="0"/>
                          <a:ea typeface="+mn-ea"/>
                          <a:cs typeface="Arial" panose="020B0604020202020204" pitchFamily="34" charset="0"/>
                        </a:rPr>
                        <a:t>on UICC power optimization for MTC</a:t>
                      </a:r>
                      <a:endParaRPr kumimoji="0" lang="en-GB" sz="1200" b="0" i="0" u="none" strike="noStrike" kern="1200" cap="none" normalizeH="0" baseline="0" dirty="0" smtClean="0">
                        <a:ln>
                          <a:noFill/>
                        </a:ln>
                        <a:solidFill>
                          <a:srgbClr val="000000"/>
                        </a:solidFill>
                        <a:effectLst/>
                        <a:latin typeface="Arial" panose="020B0604020202020204" pitchFamily="34" charset="0"/>
                        <a:ea typeface="+mn-ea"/>
                        <a:cs typeface="Arial" panose="020B0604020202020204" pitchFamily="34" charset="0"/>
                      </a:endParaRPr>
                    </a:p>
                  </a:txBody>
                  <a:tcPr marL="7620" marR="7620" marT="7620" marB="0" anchor="ctr" horzOverflow="overflow"/>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0" i="0" u="none" strike="noStrike" cap="none" normalizeH="0" baseline="0" dirty="0" smtClean="0">
                          <a:ln>
                            <a:noFill/>
                          </a:ln>
                          <a:solidFill>
                            <a:srgbClr val="000000"/>
                          </a:solidFill>
                          <a:effectLst/>
                          <a:latin typeface="Arial" panose="020B0604020202020204" pitchFamily="34" charset="0"/>
                          <a:ea typeface="Times New Roman" pitchFamily="18" charset="0"/>
                          <a:cs typeface="Arial" panose="020B0604020202020204" pitchFamily="34" charset="0"/>
                        </a:rPr>
                        <a:t>CT6</a:t>
                      </a:r>
                    </a:p>
                  </a:txBody>
                  <a:tcPr marL="3280" marR="3280" marT="3278" marB="3278" anchor="ctr" horzOverflow="overflow"/>
                </a:tc>
              </a:tr>
            </a:tbl>
          </a:graphicData>
        </a:graphic>
      </p:graphicFrame>
      <p:sp>
        <p:nvSpPr>
          <p:cNvPr id="12332" name="Rectangle 49"/>
          <p:cNvSpPr>
            <a:spLocks noChangeArrowheads="1"/>
          </p:cNvSpPr>
          <p:nvPr/>
        </p:nvSpPr>
        <p:spPr bwMode="auto">
          <a:xfrm>
            <a:off x="457200" y="1600200"/>
            <a:ext cx="758825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spAutoFit/>
          </a:bodyPr>
          <a:lstStyle/>
          <a:p>
            <a:endParaRPr lang="en-GB" altLang="en-US"/>
          </a:p>
        </p:txBody>
      </p:sp>
      <p:graphicFrame>
        <p:nvGraphicFramePr>
          <p:cNvPr id="12" name="Content Placeholder 3"/>
          <p:cNvGraphicFramePr>
            <a:graphicFrameLocks/>
          </p:cNvGraphicFramePr>
          <p:nvPr/>
        </p:nvGraphicFramePr>
        <p:xfrm>
          <a:off x="485775" y="1454150"/>
          <a:ext cx="8018463" cy="4429126"/>
        </p:xfrm>
        <a:graphic>
          <a:graphicData uri="http://schemas.openxmlformats.org/drawingml/2006/table">
            <a:tbl>
              <a:tblPr firstRow="1" bandRow="1">
                <a:tableStyleId>{5C22544A-7EE6-4342-B048-85BDC9FD1C3A}</a:tableStyleId>
              </a:tblPr>
              <a:tblGrid>
                <a:gridCol w="1695399"/>
                <a:gridCol w="3679273"/>
                <a:gridCol w="826185"/>
                <a:gridCol w="1817606"/>
              </a:tblGrid>
              <a:tr h="640070">
                <a:tc>
                  <a:txBody>
                    <a:bodyPr/>
                    <a:lstStyle/>
                    <a:p>
                      <a:r>
                        <a:rPr lang="en-GB" sz="1800" dirty="0" smtClean="0"/>
                        <a:t>CP-number</a:t>
                      </a:r>
                      <a:endParaRPr lang="en-GB" sz="1800" dirty="0"/>
                    </a:p>
                  </a:txBody>
                  <a:tcPr marL="91431" marR="91431" marT="45709" marB="45709"/>
                </a:tc>
                <a:tc>
                  <a:txBody>
                    <a:bodyPr/>
                    <a:lstStyle/>
                    <a:p>
                      <a:r>
                        <a:rPr lang="en-GB" sz="1800" dirty="0" smtClean="0"/>
                        <a:t>Title</a:t>
                      </a:r>
                      <a:endParaRPr lang="en-GB" sz="1800" dirty="0"/>
                    </a:p>
                  </a:txBody>
                  <a:tcPr marL="91431" marR="91431" marT="45709" marB="45709"/>
                </a:tc>
                <a:tc>
                  <a:txBody>
                    <a:bodyPr/>
                    <a:lstStyle/>
                    <a:p>
                      <a:r>
                        <a:rPr lang="en-GB" sz="1800" dirty="0" smtClean="0"/>
                        <a:t>WG</a:t>
                      </a:r>
                      <a:endParaRPr lang="en-GB" sz="1800" dirty="0"/>
                    </a:p>
                  </a:txBody>
                  <a:tcPr marL="91431" marR="91431" marT="45709" marB="45709"/>
                </a:tc>
                <a:tc>
                  <a:txBody>
                    <a:bodyPr/>
                    <a:lstStyle/>
                    <a:p>
                      <a:r>
                        <a:rPr lang="en-GB" sz="1800" dirty="0" smtClean="0"/>
                        <a:t>New</a:t>
                      </a:r>
                      <a:r>
                        <a:rPr lang="en-GB" sz="1800" baseline="0" dirty="0" smtClean="0"/>
                        <a:t> TS/TR number needed</a:t>
                      </a:r>
                      <a:endParaRPr lang="en-GB" sz="1800" dirty="0"/>
                    </a:p>
                  </a:txBody>
                  <a:tcPr marL="91431" marR="91431" marT="45709" marB="45709"/>
                </a:tc>
              </a:tr>
              <a:tr h="822966">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GB" sz="1800" b="0" i="0" u="none" strike="noStrike" cap="none" normalizeH="0" baseline="0" dirty="0">
                          <a:ln>
                            <a:noFill/>
                          </a:ln>
                          <a:solidFill>
                            <a:srgbClr val="000000"/>
                          </a:solidFill>
                          <a:effectLst/>
                          <a:latin typeface="Calibri" charset="0"/>
                          <a:ea typeface="Arial" charset="0"/>
                          <a:cs typeface="Arial" charset="0"/>
                        </a:rPr>
                        <a:t>CP-160052</a:t>
                      </a:r>
                    </a:p>
                  </a:txBody>
                  <a:tcPr marL="91431" marR="91431" marT="45715" marB="4571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GB" sz="1600" b="0" i="0" u="none" strike="noStrike" cap="none" normalizeH="0" baseline="0" dirty="0">
                          <a:ln>
                            <a:noFill/>
                          </a:ln>
                          <a:solidFill>
                            <a:srgbClr val="000000"/>
                          </a:solidFill>
                          <a:effectLst/>
                          <a:latin typeface="Calibri" charset="0"/>
                          <a:ea typeface="Arial" charset="0"/>
                          <a:cs typeface="Arial" charset="0"/>
                        </a:rPr>
                        <a:t>New WID on Stage-3 SAE Protocol Development (SAES5, SAES5-CSFB, SAES5-non3GPP)</a:t>
                      </a:r>
                      <a:endParaRPr kumimoji="0" lang="en-GB" altLang="en-GB" sz="1600" b="0" i="0" u="none" strike="noStrike" cap="none" normalizeH="0" baseline="0" dirty="0">
                        <a:ln>
                          <a:noFill/>
                        </a:ln>
                        <a:solidFill>
                          <a:srgbClr val="000000"/>
                        </a:solidFill>
                        <a:effectLst/>
                        <a:latin typeface="Calibri" charset="0"/>
                        <a:ea typeface="Arial" charset="0"/>
                        <a:cs typeface="Arial" charset="0"/>
                      </a:endParaRPr>
                    </a:p>
                  </a:txBody>
                  <a:tcPr marL="91431" marR="91431" marT="45715" marB="4571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GB" sz="1600" b="0" i="0" u="none" strike="noStrike" cap="none" normalizeH="0" baseline="0">
                          <a:ln>
                            <a:noFill/>
                          </a:ln>
                          <a:solidFill>
                            <a:srgbClr val="000000"/>
                          </a:solidFill>
                          <a:effectLst/>
                          <a:latin typeface="Calibri" charset="0"/>
                          <a:ea typeface="Arial" charset="0"/>
                          <a:cs typeface="Arial" charset="0"/>
                        </a:rPr>
                        <a:t>CT1</a:t>
                      </a:r>
                    </a:p>
                  </a:txBody>
                  <a:tcPr marL="91431" marR="91431" marT="45715" marB="45715" horzOverflow="overflow"/>
                </a:tc>
                <a:tc>
                  <a:txBody>
                    <a:bodyPr/>
                    <a:lstStyle/>
                    <a:p>
                      <a:pPr algn="ctr"/>
                      <a:r>
                        <a:rPr lang="en-GB" sz="1600" dirty="0" smtClean="0"/>
                        <a:t>-</a:t>
                      </a:r>
                      <a:endParaRPr lang="en-GB" sz="1600" dirty="0"/>
                    </a:p>
                  </a:txBody>
                  <a:tcPr marL="91431" marR="91431" marT="45709" marB="45709"/>
                </a:tc>
              </a:tr>
              <a:tr h="822966">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GB" sz="1800" b="0" i="0" u="none" strike="noStrike" cap="none" normalizeH="0" baseline="0">
                          <a:ln>
                            <a:noFill/>
                          </a:ln>
                          <a:solidFill>
                            <a:srgbClr val="000000"/>
                          </a:solidFill>
                          <a:effectLst/>
                          <a:latin typeface="Calibri" charset="0"/>
                          <a:ea typeface="Arial" charset="0"/>
                          <a:cs typeface="Arial" charset="0"/>
                        </a:rPr>
                        <a:t>CP-160053</a:t>
                      </a:r>
                    </a:p>
                  </a:txBody>
                  <a:tcPr marL="91431" marR="91431" marT="45715" marB="4571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GB" sz="1600" b="0" i="0" u="none" strike="noStrike" cap="none" normalizeH="0" baseline="0" dirty="0">
                          <a:ln>
                            <a:noFill/>
                          </a:ln>
                          <a:solidFill>
                            <a:srgbClr val="000000"/>
                          </a:solidFill>
                          <a:effectLst/>
                          <a:latin typeface="Calibri" charset="0"/>
                          <a:ea typeface="Arial" charset="0"/>
                          <a:cs typeface="Arial" charset="0"/>
                        </a:rPr>
                        <a:t>New WID on CT aspects of evolution to and interworking with </a:t>
                      </a:r>
                      <a:r>
                        <a:rPr kumimoji="0" lang="en-US" altLang="en-GB" sz="1600" b="0" i="0" u="none" strike="noStrike" cap="none" normalizeH="0" baseline="0" dirty="0" err="1">
                          <a:ln>
                            <a:noFill/>
                          </a:ln>
                          <a:solidFill>
                            <a:srgbClr val="000000"/>
                          </a:solidFill>
                          <a:effectLst/>
                          <a:latin typeface="Calibri" charset="0"/>
                          <a:ea typeface="Arial" charset="0"/>
                          <a:cs typeface="Arial" charset="0"/>
                        </a:rPr>
                        <a:t>eCall</a:t>
                      </a:r>
                      <a:r>
                        <a:rPr kumimoji="0" lang="en-US" altLang="en-GB" sz="1600" b="0" i="0" u="none" strike="noStrike" cap="none" normalizeH="0" baseline="0" dirty="0">
                          <a:ln>
                            <a:noFill/>
                          </a:ln>
                          <a:solidFill>
                            <a:srgbClr val="000000"/>
                          </a:solidFill>
                          <a:effectLst/>
                          <a:latin typeface="Calibri" charset="0"/>
                          <a:ea typeface="Arial" charset="0"/>
                          <a:cs typeface="Arial" charset="0"/>
                        </a:rPr>
                        <a:t> in IMS (EIEI-CT)</a:t>
                      </a:r>
                      <a:endParaRPr kumimoji="0" lang="en-GB" altLang="en-GB" sz="1600" b="0" i="0" u="none" strike="noStrike" cap="none" normalizeH="0" baseline="0" dirty="0">
                        <a:ln>
                          <a:noFill/>
                        </a:ln>
                        <a:solidFill>
                          <a:srgbClr val="000000"/>
                        </a:solidFill>
                        <a:effectLst/>
                        <a:latin typeface="Calibri" charset="0"/>
                        <a:ea typeface="Arial" charset="0"/>
                        <a:cs typeface="Arial" charset="0"/>
                      </a:endParaRPr>
                    </a:p>
                  </a:txBody>
                  <a:tcPr marL="91431" marR="91431" marT="45715" marB="4571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GB" sz="1600" b="0" i="0" u="none" strike="noStrike" cap="none" normalizeH="0" baseline="0">
                          <a:ln>
                            <a:noFill/>
                          </a:ln>
                          <a:solidFill>
                            <a:srgbClr val="000000"/>
                          </a:solidFill>
                          <a:effectLst/>
                          <a:latin typeface="Calibri" charset="0"/>
                          <a:ea typeface="Arial" charset="0"/>
                          <a:cs typeface="Arial" charset="0"/>
                        </a:rPr>
                        <a:t>CT1</a:t>
                      </a:r>
                    </a:p>
                  </a:txBody>
                  <a:tcPr marL="91431" marR="91431" marT="45715" marB="45715" horzOverflow="overflow"/>
                </a:tc>
                <a:tc>
                  <a:txBody>
                    <a:bodyPr/>
                    <a:lstStyle/>
                    <a:p>
                      <a:pPr algn="ctr"/>
                      <a:r>
                        <a:rPr lang="en-GB" sz="1600" dirty="0" smtClean="0"/>
                        <a:t>-</a:t>
                      </a:r>
                      <a:endParaRPr lang="en-GB" sz="1600" dirty="0"/>
                    </a:p>
                  </a:txBody>
                  <a:tcPr marL="91431" marR="91431" marT="45709" marB="45709"/>
                </a:tc>
              </a:tr>
              <a:tr h="822966">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GB" sz="1800" b="0" i="0" u="none" strike="noStrike" cap="none" normalizeH="0" baseline="0" dirty="0" smtClean="0">
                          <a:ln>
                            <a:noFill/>
                          </a:ln>
                          <a:solidFill>
                            <a:srgbClr val="000000"/>
                          </a:solidFill>
                          <a:effectLst/>
                          <a:latin typeface="Calibri" charset="0"/>
                          <a:ea typeface="Arial" charset="0"/>
                          <a:cs typeface="Arial" charset="0"/>
                        </a:rPr>
                        <a:t>CP-160161</a:t>
                      </a:r>
                      <a:endParaRPr kumimoji="0" lang="en-GB" altLang="en-GB" sz="1800" b="0" i="0" u="none" strike="noStrike" cap="none" normalizeH="0" baseline="0" dirty="0">
                        <a:ln>
                          <a:noFill/>
                        </a:ln>
                        <a:solidFill>
                          <a:srgbClr val="000000"/>
                        </a:solidFill>
                        <a:effectLst/>
                        <a:latin typeface="Calibri" charset="0"/>
                        <a:ea typeface="Arial" charset="0"/>
                        <a:cs typeface="Arial" charset="0"/>
                      </a:endParaRPr>
                    </a:p>
                  </a:txBody>
                  <a:tcPr marL="91431" marR="91431" marT="45715" marB="4571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GB" sz="1600" b="0" i="0" u="none" strike="noStrike" cap="none" normalizeH="0" baseline="0" dirty="0">
                          <a:ln>
                            <a:noFill/>
                          </a:ln>
                          <a:solidFill>
                            <a:srgbClr val="000000"/>
                          </a:solidFill>
                          <a:effectLst/>
                          <a:latin typeface="Calibri" charset="0"/>
                          <a:ea typeface="Arial" charset="0"/>
                          <a:cs typeface="Arial" charset="0"/>
                        </a:rPr>
                        <a:t>New work item on CT aspects for Non-IP for Cellular Internet of Things for 2G/3G-GPRS (</a:t>
                      </a:r>
                      <a:r>
                        <a:rPr kumimoji="0" lang="en-US" altLang="en-GB" sz="1600" b="0" i="0" u="none" strike="noStrike" cap="none" normalizeH="0" baseline="0" dirty="0" err="1">
                          <a:ln>
                            <a:noFill/>
                          </a:ln>
                          <a:solidFill>
                            <a:srgbClr val="000000"/>
                          </a:solidFill>
                          <a:effectLst/>
                          <a:latin typeface="Calibri" charset="0"/>
                          <a:ea typeface="Arial" charset="0"/>
                          <a:cs typeface="Arial" charset="0"/>
                        </a:rPr>
                        <a:t>NonIP_GPRS</a:t>
                      </a:r>
                      <a:r>
                        <a:rPr kumimoji="0" lang="en-US" altLang="en-GB" sz="1600" b="0" i="0" u="none" strike="noStrike" cap="none" normalizeH="0" baseline="0" dirty="0">
                          <a:ln>
                            <a:noFill/>
                          </a:ln>
                          <a:solidFill>
                            <a:srgbClr val="000000"/>
                          </a:solidFill>
                          <a:effectLst/>
                          <a:latin typeface="Calibri" charset="0"/>
                          <a:ea typeface="Arial" charset="0"/>
                          <a:cs typeface="Arial" charset="0"/>
                        </a:rPr>
                        <a:t>-CT)</a:t>
                      </a:r>
                      <a:endParaRPr kumimoji="0" lang="en-GB" altLang="en-GB" sz="1600" b="0" i="0" u="none" strike="noStrike" cap="none" normalizeH="0" baseline="0" dirty="0">
                        <a:ln>
                          <a:noFill/>
                        </a:ln>
                        <a:solidFill>
                          <a:srgbClr val="000000"/>
                        </a:solidFill>
                        <a:effectLst/>
                        <a:latin typeface="Calibri" charset="0"/>
                        <a:ea typeface="Arial" charset="0"/>
                        <a:cs typeface="Arial" charset="0"/>
                      </a:endParaRPr>
                    </a:p>
                  </a:txBody>
                  <a:tcPr marL="91431" marR="91431" marT="45715" marB="4571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GB" sz="1600" b="0" i="0" u="none" strike="noStrike" cap="none" normalizeH="0" baseline="0">
                          <a:ln>
                            <a:noFill/>
                          </a:ln>
                          <a:solidFill>
                            <a:srgbClr val="000000"/>
                          </a:solidFill>
                          <a:effectLst/>
                          <a:latin typeface="Calibri" charset="0"/>
                          <a:ea typeface="Arial" charset="0"/>
                          <a:cs typeface="Arial" charset="0"/>
                        </a:rPr>
                        <a:t>CT1</a:t>
                      </a:r>
                    </a:p>
                  </a:txBody>
                  <a:tcPr marL="91431" marR="91431" marT="45715" marB="45715" horzOverflow="overflow"/>
                </a:tc>
                <a:tc>
                  <a:txBody>
                    <a:bodyPr/>
                    <a:lstStyle/>
                    <a:p>
                      <a:pPr algn="ctr"/>
                      <a:r>
                        <a:rPr lang="en-GB" sz="1600" dirty="0" smtClean="0"/>
                        <a:t>-</a:t>
                      </a:r>
                      <a:endParaRPr lang="en-GB" sz="1600" dirty="0"/>
                    </a:p>
                  </a:txBody>
                  <a:tcPr marL="91431" marR="91431" marT="45709" marB="45709"/>
                </a:tc>
              </a:tr>
              <a:tr h="741060">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GB" sz="1800" b="0" i="0" u="none" strike="noStrike" cap="none" normalizeH="0" baseline="0">
                          <a:ln>
                            <a:noFill/>
                          </a:ln>
                          <a:solidFill>
                            <a:srgbClr val="000000"/>
                          </a:solidFill>
                          <a:effectLst/>
                          <a:latin typeface="Calibri" charset="0"/>
                          <a:ea typeface="Arial" charset="0"/>
                          <a:cs typeface="Arial" charset="0"/>
                        </a:rPr>
                        <a:t>CP-160117</a:t>
                      </a:r>
                    </a:p>
                  </a:txBody>
                  <a:tcPr marL="91431" marR="91431" marT="45715" marB="4571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 latinLnBrk="0" hangingPunct="1">
                        <a:lnSpc>
                          <a:spcPct val="100000"/>
                        </a:lnSpc>
                        <a:spcBef>
                          <a:spcPct val="0"/>
                        </a:spcBef>
                        <a:spcAft>
                          <a:spcPct val="0"/>
                        </a:spcAft>
                        <a:buClrTx/>
                        <a:buSzTx/>
                        <a:buFontTx/>
                        <a:buNone/>
                        <a:tabLst/>
                      </a:pPr>
                      <a:r>
                        <a:rPr kumimoji="0" lang="en-US" altLang="en-GB" sz="1600" b="0" i="0" u="none" strike="noStrike" cap="none" normalizeH="0" baseline="0" dirty="0">
                          <a:ln>
                            <a:noFill/>
                          </a:ln>
                          <a:solidFill>
                            <a:srgbClr val="000000"/>
                          </a:solidFill>
                          <a:effectLst/>
                          <a:latin typeface="Calibri" charset="0"/>
                          <a:ea typeface="Arial" charset="0"/>
                          <a:cs typeface="Arial" charset="0"/>
                        </a:rPr>
                        <a:t>New WID on CT aspects of MTSI Extension on Multi-stream Multiparty Conferencing Media Handling</a:t>
                      </a:r>
                    </a:p>
                  </a:txBody>
                  <a:tcPr marL="9524" marR="9524" marT="9524" marB="0" anchor="b"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GB" sz="1600" b="0" i="0" u="none" strike="noStrike" cap="none" normalizeH="0" baseline="0" dirty="0">
                          <a:ln>
                            <a:noFill/>
                          </a:ln>
                          <a:solidFill>
                            <a:srgbClr val="000000"/>
                          </a:solidFill>
                          <a:effectLst/>
                          <a:latin typeface="Calibri" charset="0"/>
                          <a:ea typeface="Arial" charset="0"/>
                          <a:cs typeface="Arial" charset="0"/>
                        </a:rPr>
                        <a:t>CT4</a:t>
                      </a:r>
                    </a:p>
                  </a:txBody>
                  <a:tcPr marL="91431" marR="91431" marT="45715" marB="45715" horzOverflow="overflow"/>
                </a:tc>
                <a:tc>
                  <a:txBody>
                    <a:bodyPr/>
                    <a:lstStyle/>
                    <a:p>
                      <a:pPr algn="ctr"/>
                      <a:r>
                        <a:rPr lang="en-GB" sz="1600" kern="1200" dirty="0" smtClean="0">
                          <a:solidFill>
                            <a:schemeClr val="dk1"/>
                          </a:solidFill>
                          <a:latin typeface="+mn-lt"/>
                          <a:ea typeface="+mn-ea"/>
                          <a:cs typeface="+mn-cs"/>
                        </a:rPr>
                        <a:t>-</a:t>
                      </a:r>
                      <a:endParaRPr lang="en-GB" sz="1600" kern="1200" dirty="0">
                        <a:solidFill>
                          <a:schemeClr val="dk1"/>
                        </a:solidFill>
                        <a:latin typeface="+mn-lt"/>
                        <a:ea typeface="+mn-ea"/>
                        <a:cs typeface="+mn-cs"/>
                      </a:endParaRPr>
                    </a:p>
                  </a:txBody>
                  <a:tcPr marL="91431" marR="91431" marT="45709" marB="45709"/>
                </a:tc>
              </a:tr>
              <a:tr h="579098">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GB" sz="1800" b="0" i="0" u="none" strike="noStrike" cap="none" normalizeH="0" baseline="0">
                          <a:ln>
                            <a:noFill/>
                          </a:ln>
                          <a:solidFill>
                            <a:srgbClr val="000000"/>
                          </a:solidFill>
                          <a:effectLst/>
                          <a:latin typeface="Calibri" charset="0"/>
                          <a:ea typeface="Arial" charset="0"/>
                          <a:cs typeface="Arial" charset="0"/>
                        </a:rPr>
                        <a:t>CP-160118</a:t>
                      </a:r>
                    </a:p>
                  </a:txBody>
                  <a:tcPr marL="91431" marR="91431" marT="45715" marB="4571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GB" sz="1600" b="0" i="0" u="none" strike="noStrike" cap="none" normalizeH="0" baseline="0">
                          <a:ln>
                            <a:noFill/>
                          </a:ln>
                          <a:solidFill>
                            <a:srgbClr val="000000"/>
                          </a:solidFill>
                          <a:effectLst/>
                          <a:latin typeface="Calibri" charset="0"/>
                          <a:ea typeface="Arial" charset="0"/>
                          <a:cs typeface="Arial" charset="0"/>
                        </a:rPr>
                        <a:t>SCC AS Restoration</a:t>
                      </a:r>
                    </a:p>
                  </a:txBody>
                  <a:tcPr marL="91431" marR="91431" marT="45715" marB="4571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GB" sz="1600" b="0" i="0" u="none" strike="noStrike" cap="none" normalizeH="0" baseline="0" dirty="0">
                          <a:ln>
                            <a:noFill/>
                          </a:ln>
                          <a:solidFill>
                            <a:srgbClr val="000000"/>
                          </a:solidFill>
                          <a:effectLst/>
                          <a:latin typeface="Calibri" charset="0"/>
                          <a:ea typeface="Arial" charset="0"/>
                          <a:cs typeface="Arial" charset="0"/>
                        </a:rPr>
                        <a:t>CT4</a:t>
                      </a:r>
                    </a:p>
                  </a:txBody>
                  <a:tcPr marL="91431" marR="91431" marT="45715" marB="45715" horzOverflow="overflow"/>
                </a:tc>
                <a:tc>
                  <a:txBody>
                    <a:bodyPr/>
                    <a:lstStyle/>
                    <a:p>
                      <a:pPr algn="ctr"/>
                      <a:r>
                        <a:rPr lang="en-GB" sz="1600" dirty="0" smtClean="0"/>
                        <a:t>-</a:t>
                      </a:r>
                      <a:endParaRPr lang="en-GB" sz="1600" dirty="0"/>
                    </a:p>
                  </a:txBody>
                  <a:tcPr marL="91431" marR="91431" marT="45709" marB="45709"/>
                </a:tc>
              </a:tr>
            </a:tbl>
          </a:graphicData>
        </a:graphic>
      </p:graphicFrame>
    </p:spTree>
    <p:extLst>
      <p:ext uri="{BB962C8B-B14F-4D97-AF65-F5344CB8AC3E}">
        <p14:creationId xmlns:p14="http://schemas.microsoft.com/office/powerpoint/2010/main" val="419401952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4"/>
          <p:cNvSpPr>
            <a:spLocks noGrp="1"/>
          </p:cNvSpPr>
          <p:nvPr>
            <p:ph type="title"/>
          </p:nvPr>
        </p:nvSpPr>
        <p:spPr/>
        <p:txBody>
          <a:bodyPr/>
          <a:lstStyle/>
          <a:p>
            <a:r>
              <a:rPr lang="nb-NO" altLang="en-US" smtClean="0">
                <a:latin typeface="Arial" charset="0"/>
                <a:cs typeface="Arial" charset="0"/>
              </a:rPr>
              <a:t>Approved revised Rel-13 WIs / SIs</a:t>
            </a:r>
            <a:endParaRPr lang="en-US" altLang="en-US" smtClean="0">
              <a:latin typeface="Arial" charset="0"/>
              <a:cs typeface="Arial" charset="0"/>
            </a:endParaRPr>
          </a:p>
        </p:txBody>
      </p:sp>
      <p:sp>
        <p:nvSpPr>
          <p:cNvPr id="13315" name="Rectangle 5"/>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3316" name="Rectangle 6"/>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3317" name="Rectangle 7"/>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3318" name="Rectangle 8"/>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3319" name="Rectangle 9"/>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3320" name="Rectangle 10"/>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3321" name="Rectangle 78"/>
          <p:cNvSpPr>
            <a:spLocks noChangeArrowheads="1"/>
          </p:cNvSpPr>
          <p:nvPr/>
        </p:nvSpPr>
        <p:spPr bwMode="auto">
          <a:xfrm>
            <a:off x="0" y="306228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graphicFrame>
        <p:nvGraphicFramePr>
          <p:cNvPr id="12" name="Content Placeholder 3"/>
          <p:cNvGraphicFramePr>
            <a:graphicFrameLocks noGrp="1"/>
          </p:cNvGraphicFramePr>
          <p:nvPr>
            <p:ph idx="1"/>
            <p:extLst>
              <p:ext uri="{D42A27DB-BD31-4B8C-83A1-F6EECF244321}">
                <p14:modId xmlns:p14="http://schemas.microsoft.com/office/powerpoint/2010/main" val="375402419"/>
              </p:ext>
            </p:extLst>
          </p:nvPr>
        </p:nvGraphicFramePr>
        <p:xfrm>
          <a:off x="485775" y="1454150"/>
          <a:ext cx="8018463" cy="2925996"/>
        </p:xfrm>
        <a:graphic>
          <a:graphicData uri="http://schemas.openxmlformats.org/drawingml/2006/table">
            <a:tbl>
              <a:tblPr firstRow="1" bandRow="1">
                <a:tableStyleId>{5C22544A-7EE6-4342-B048-85BDC9FD1C3A}</a:tableStyleId>
              </a:tblPr>
              <a:tblGrid>
                <a:gridCol w="1695399"/>
                <a:gridCol w="3679273"/>
                <a:gridCol w="1435703"/>
                <a:gridCol w="1208088"/>
              </a:tblGrid>
              <a:tr h="914339">
                <a:tc>
                  <a:txBody>
                    <a:bodyPr/>
                    <a:lstStyle/>
                    <a:p>
                      <a:r>
                        <a:rPr lang="en-GB" sz="1800" dirty="0" smtClean="0"/>
                        <a:t>CP-number</a:t>
                      </a:r>
                      <a:endParaRPr lang="en-GB" sz="1800" dirty="0"/>
                    </a:p>
                  </a:txBody>
                  <a:tcPr marL="91431" marR="91431" marT="45693" marB="45693"/>
                </a:tc>
                <a:tc>
                  <a:txBody>
                    <a:bodyPr/>
                    <a:lstStyle/>
                    <a:p>
                      <a:r>
                        <a:rPr lang="en-GB" sz="1800" dirty="0" smtClean="0"/>
                        <a:t>Title</a:t>
                      </a:r>
                      <a:endParaRPr lang="en-GB" sz="1800" dirty="0"/>
                    </a:p>
                  </a:txBody>
                  <a:tcPr marL="91431" marR="91431" marT="45693" marB="45693"/>
                </a:tc>
                <a:tc>
                  <a:txBody>
                    <a:bodyPr/>
                    <a:lstStyle/>
                    <a:p>
                      <a:r>
                        <a:rPr lang="en-GB" sz="1800" dirty="0" smtClean="0"/>
                        <a:t>WG</a:t>
                      </a:r>
                      <a:endParaRPr lang="en-GB" sz="1800" dirty="0"/>
                    </a:p>
                  </a:txBody>
                  <a:tcPr marL="91431" marR="91431" marT="45693" marB="45693"/>
                </a:tc>
                <a:tc>
                  <a:txBody>
                    <a:bodyPr/>
                    <a:lstStyle/>
                    <a:p>
                      <a:r>
                        <a:rPr lang="en-GB" sz="1800" dirty="0" smtClean="0"/>
                        <a:t>New</a:t>
                      </a:r>
                      <a:r>
                        <a:rPr lang="en-GB" sz="1800" baseline="0" dirty="0" smtClean="0"/>
                        <a:t> TS/TR number needed</a:t>
                      </a:r>
                      <a:endParaRPr lang="en-GB" sz="1800" dirty="0"/>
                    </a:p>
                  </a:txBody>
                  <a:tcPr marL="91431" marR="91431" marT="45693" marB="45693"/>
                </a:tc>
              </a:tr>
              <a:tr h="1737317">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altLang="en-GB" sz="1800" b="0" i="0" u="none" strike="noStrike" cap="none" normalizeH="0" baseline="0" dirty="0" smtClean="0">
                          <a:ln>
                            <a:noFill/>
                          </a:ln>
                          <a:solidFill>
                            <a:srgbClr val="000000"/>
                          </a:solidFill>
                          <a:effectLst/>
                          <a:latin typeface="Calibri" charset="0"/>
                          <a:ea typeface="Arial" charset="0"/>
                          <a:cs typeface="Arial" charset="0"/>
                        </a:rPr>
                        <a:t>CP-160160</a:t>
                      </a:r>
                      <a:endParaRPr kumimoji="0" lang="en-GB" altLang="en-GB" sz="1800" b="0" i="0" u="none" strike="noStrike" cap="none" normalizeH="0" baseline="0" dirty="0">
                        <a:ln>
                          <a:noFill/>
                        </a:ln>
                        <a:solidFill>
                          <a:srgbClr val="000000"/>
                        </a:solidFill>
                        <a:effectLst/>
                        <a:latin typeface="Calibri" charset="0"/>
                        <a:ea typeface="Arial" charset="0"/>
                        <a:cs typeface="Arial" charset="0"/>
                      </a:endParaRPr>
                    </a:p>
                  </a:txBody>
                  <a:tcPr marL="91431" marR="91431" marT="45705" marB="4570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altLang="en-GB" sz="1800" b="0" i="0" u="none" strike="noStrike" cap="none" normalizeH="0" baseline="0" dirty="0">
                          <a:ln>
                            <a:noFill/>
                          </a:ln>
                          <a:solidFill>
                            <a:srgbClr val="000000"/>
                          </a:solidFill>
                          <a:effectLst/>
                          <a:latin typeface="Calibri" charset="0"/>
                          <a:ea typeface="Arial" charset="0"/>
                          <a:cs typeface="Arial" charset="0"/>
                        </a:rPr>
                        <a:t>Revised WID on Mission Critical Push To Talk over LTE protocol aspects (MCPTT-CT)</a:t>
                      </a:r>
                      <a:endParaRPr kumimoji="0" lang="en-GB" altLang="en-GB" sz="1800" b="0" i="0" u="none" strike="noStrike" cap="none" normalizeH="0" baseline="0" dirty="0">
                        <a:ln>
                          <a:noFill/>
                        </a:ln>
                        <a:solidFill>
                          <a:srgbClr val="000000"/>
                        </a:solidFill>
                        <a:effectLst/>
                        <a:latin typeface="Calibri" charset="0"/>
                        <a:ea typeface="Arial" charset="0"/>
                        <a:cs typeface="Arial" charset="0"/>
                      </a:endParaRPr>
                    </a:p>
                  </a:txBody>
                  <a:tcPr marL="91431" marR="91431" marT="45705" marB="45705" horzOverflow="overflow"/>
                </a:tc>
                <a:tc>
                  <a:txBody>
                    <a:bodyPr/>
                    <a:lstStyle>
                      <a:lvl1pPr eaLnBrk="0" hangingPunct="0">
                        <a:defRPr sz="1000">
                          <a:solidFill>
                            <a:schemeClr val="tx1"/>
                          </a:solidFill>
                          <a:latin typeface="Arial" charset="0"/>
                          <a:ea typeface="Arial" charset="0"/>
                          <a:cs typeface="Arial" charset="0"/>
                        </a:defRPr>
                      </a:lvl1pPr>
                      <a:lvl2pPr marL="742950" indent="-285750" eaLnBrk="0" hangingPunct="0">
                        <a:defRPr sz="1000">
                          <a:solidFill>
                            <a:schemeClr val="tx1"/>
                          </a:solidFill>
                          <a:latin typeface="Arial" charset="0"/>
                          <a:ea typeface="Arial" charset="0"/>
                          <a:cs typeface="Arial" charset="0"/>
                        </a:defRPr>
                      </a:lvl2pPr>
                      <a:lvl3pPr marL="1143000" indent="-228600" eaLnBrk="0" hangingPunct="0">
                        <a:defRPr sz="1000">
                          <a:solidFill>
                            <a:schemeClr val="tx1"/>
                          </a:solidFill>
                          <a:latin typeface="Arial" charset="0"/>
                          <a:ea typeface="Arial" charset="0"/>
                          <a:cs typeface="Arial" charset="0"/>
                        </a:defRPr>
                      </a:lvl3pPr>
                      <a:lvl4pPr marL="1600200" indent="-228600" eaLnBrk="0" hangingPunct="0">
                        <a:defRPr sz="1000">
                          <a:solidFill>
                            <a:schemeClr val="tx1"/>
                          </a:solidFill>
                          <a:latin typeface="Arial" charset="0"/>
                          <a:ea typeface="Arial" charset="0"/>
                          <a:cs typeface="Arial" charset="0"/>
                        </a:defRPr>
                      </a:lvl4pPr>
                      <a:lvl5pPr marL="2057400" indent="-228600" eaLnBrk="0" hangingPunct="0">
                        <a:defRPr sz="1000">
                          <a:solidFill>
                            <a:schemeClr val="tx1"/>
                          </a:solidFill>
                          <a:latin typeface="Arial" charset="0"/>
                          <a:ea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ea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ea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ea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ea typeface="Arial" charset="0"/>
                          <a:cs typeface="Arial" charset="0"/>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GB" altLang="en-GB" sz="1800" b="0" i="0" u="none" strike="noStrike" cap="none" normalizeH="0" baseline="0" dirty="0" smtClean="0">
                          <a:ln>
                            <a:noFill/>
                          </a:ln>
                          <a:solidFill>
                            <a:srgbClr val="000000"/>
                          </a:solidFill>
                          <a:effectLst/>
                          <a:latin typeface="Calibri" charset="0"/>
                          <a:ea typeface="Arial" charset="0"/>
                          <a:cs typeface="Arial" charset="0"/>
                        </a:rPr>
                        <a:t>Samsung (CT1) </a:t>
                      </a:r>
                      <a:r>
                        <a:rPr kumimoji="0" lang="en-GB" altLang="en-GB" sz="1800" b="0" i="0" u="none" strike="noStrike" cap="none" normalizeH="0" baseline="0" dirty="0">
                          <a:ln>
                            <a:noFill/>
                          </a:ln>
                          <a:solidFill>
                            <a:srgbClr val="000000"/>
                          </a:solidFill>
                          <a:effectLst/>
                          <a:latin typeface="Calibri" charset="0"/>
                          <a:ea typeface="Arial" charset="0"/>
                          <a:cs typeface="Arial" charset="0"/>
                        </a:rPr>
                        <a:t>(company contribution, not CT1 agreed)</a:t>
                      </a:r>
                    </a:p>
                  </a:txBody>
                  <a:tcPr marL="91431" marR="91431" marT="45705" marB="45705" horzOverflow="overflow"/>
                </a:tc>
                <a:tc>
                  <a:txBody>
                    <a:bodyPr/>
                    <a:lstStyle/>
                    <a:p>
                      <a:pPr algn="ctr"/>
                      <a:endParaRPr lang="en-GB" sz="1400" dirty="0"/>
                    </a:p>
                  </a:txBody>
                  <a:tcPr marL="91431" marR="91431" marT="45693" marB="45693"/>
                </a:tc>
              </a:tr>
            </a:tbl>
          </a:graphicData>
        </a:graphic>
      </p:graphicFrame>
    </p:spTree>
    <p:extLst>
      <p:ext uri="{BB962C8B-B14F-4D97-AF65-F5344CB8AC3E}">
        <p14:creationId xmlns:p14="http://schemas.microsoft.com/office/powerpoint/2010/main" val="54326555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p:cNvSpPr>
          <p:nvPr>
            <p:ph type="title"/>
          </p:nvPr>
        </p:nvSpPr>
        <p:spPr>
          <a:xfrm>
            <a:off x="598488" y="274638"/>
            <a:ext cx="6937375" cy="1143000"/>
          </a:xfrm>
        </p:spPr>
        <p:txBody>
          <a:bodyPr/>
          <a:lstStyle/>
          <a:p>
            <a:r>
              <a:rPr lang="nb-NO" altLang="en-US" smtClean="0">
                <a:latin typeface="Arial" charset="0"/>
                <a:cs typeface="Arial" charset="0"/>
              </a:rPr>
              <a:t>Rel-13 Specifications for Approval</a:t>
            </a:r>
            <a:endParaRPr lang="en-US" altLang="en-US" smtClean="0">
              <a:latin typeface="Arial" charset="0"/>
              <a:cs typeface="Arial" charset="0"/>
            </a:endParaRPr>
          </a:p>
        </p:txBody>
      </p:sp>
      <p:sp>
        <p:nvSpPr>
          <p:cNvPr id="14339"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4340"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4341"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4342"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4343"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4344"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4345"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4346" name="Rectangle 3"/>
          <p:cNvSpPr txBox="1">
            <a:spLocks noChangeArrowheads="1"/>
          </p:cNvSpPr>
          <p:nvPr/>
        </p:nvSpPr>
        <p:spPr bwMode="auto">
          <a:xfrm>
            <a:off x="349250" y="1638300"/>
            <a:ext cx="8686800" cy="4627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spcBef>
                <a:spcPct val="20000"/>
              </a:spcBef>
            </a:pPr>
            <a:endParaRPr lang="en-US" altLang="ja-JP" sz="2000" b="1">
              <a:latin typeface="Calibri" pitchFamily="34" charset="0"/>
              <a:ea typeface="MS PGothic" pitchFamily="34" charset="-128"/>
            </a:endParaRPr>
          </a:p>
          <a:p>
            <a:pPr lvl="1">
              <a:lnSpc>
                <a:spcPct val="90000"/>
              </a:lnSpc>
              <a:spcBef>
                <a:spcPct val="20000"/>
              </a:spcBef>
              <a:buClr>
                <a:srgbClr val="C00000"/>
              </a:buClr>
            </a:pPr>
            <a:endParaRPr lang="en-US" altLang="ja-JP" sz="1800">
              <a:latin typeface="Calibri" pitchFamily="34" charset="0"/>
              <a:ea typeface="MS PGothic" pitchFamily="34" charset="-128"/>
            </a:endParaRPr>
          </a:p>
        </p:txBody>
      </p:sp>
      <p:graphicFrame>
        <p:nvGraphicFramePr>
          <p:cNvPr id="13" name="Content Placeholder 3"/>
          <p:cNvGraphicFramePr>
            <a:graphicFrameLocks/>
          </p:cNvGraphicFramePr>
          <p:nvPr/>
        </p:nvGraphicFramePr>
        <p:xfrm>
          <a:off x="485775" y="1116013"/>
          <a:ext cx="8304213" cy="4645023"/>
        </p:xfrm>
        <a:graphic>
          <a:graphicData uri="http://schemas.openxmlformats.org/drawingml/2006/table">
            <a:tbl>
              <a:tblPr firstRow="1" bandRow="1">
                <a:tableStyleId>{5C22544A-7EE6-4342-B048-85BDC9FD1C3A}</a:tableStyleId>
              </a:tblPr>
              <a:tblGrid>
                <a:gridCol w="1213581"/>
                <a:gridCol w="6337651"/>
                <a:gridCol w="752981"/>
              </a:tblGrid>
              <a:tr h="383826">
                <a:tc>
                  <a:txBody>
                    <a:bodyPr/>
                    <a:lstStyle/>
                    <a:p>
                      <a:r>
                        <a:rPr lang="en-GB" sz="1800" dirty="0" smtClean="0"/>
                        <a:t>CP-</a:t>
                      </a:r>
                      <a:r>
                        <a:rPr lang="en-GB" sz="1800" dirty="0" err="1" smtClean="0"/>
                        <a:t>num</a:t>
                      </a:r>
                      <a:endParaRPr lang="en-GB" sz="1800" dirty="0"/>
                    </a:p>
                  </a:txBody>
                  <a:tcPr marL="91436" marR="91436" marT="45724" marB="45724"/>
                </a:tc>
                <a:tc>
                  <a:txBody>
                    <a:bodyPr/>
                    <a:lstStyle/>
                    <a:p>
                      <a:r>
                        <a:rPr lang="en-GB" sz="1800" dirty="0" smtClean="0"/>
                        <a:t>Title</a:t>
                      </a:r>
                      <a:endParaRPr lang="en-GB" sz="1800" dirty="0"/>
                    </a:p>
                  </a:txBody>
                  <a:tcPr marL="91436" marR="91436" marT="45724" marB="45724"/>
                </a:tc>
                <a:tc>
                  <a:txBody>
                    <a:bodyPr/>
                    <a:lstStyle/>
                    <a:p>
                      <a:r>
                        <a:rPr lang="en-GB" sz="1800" dirty="0" smtClean="0"/>
                        <a:t>WG</a:t>
                      </a:r>
                      <a:endParaRPr lang="en-GB" sz="1800" dirty="0"/>
                    </a:p>
                  </a:txBody>
                  <a:tcPr marL="91436" marR="91436" marT="45724" marB="45724"/>
                </a:tc>
              </a:tr>
              <a:tr h="328956">
                <a:tc>
                  <a:txBody>
                    <a:bodyPr/>
                    <a:lstStyle/>
                    <a:p>
                      <a:r>
                        <a:rPr lang="en-GB" sz="1400" kern="1200" dirty="0" smtClean="0">
                          <a:solidFill>
                            <a:schemeClr val="dk1"/>
                          </a:solidFill>
                          <a:latin typeface="+mn-lt"/>
                          <a:ea typeface="+mn-ea"/>
                          <a:cs typeface="+mn-cs"/>
                        </a:rPr>
                        <a:t>CP-160055</a:t>
                      </a:r>
                      <a:endParaRPr lang="en-GB" sz="1400" kern="1200" dirty="0">
                        <a:solidFill>
                          <a:schemeClr val="dk1"/>
                        </a:solidFill>
                        <a:latin typeface="+mn-lt"/>
                        <a:ea typeface="+mn-ea"/>
                        <a:cs typeface="+mn-cs"/>
                      </a:endParaRPr>
                    </a:p>
                  </a:txBody>
                  <a:tcPr marL="91436" marR="91436" marT="45724" marB="45724"/>
                </a:tc>
                <a:tc>
                  <a:txBody>
                    <a:bodyPr/>
                    <a:lstStyle/>
                    <a:p>
                      <a:r>
                        <a:rPr lang="en-GB" sz="1400" dirty="0" smtClean="0"/>
                        <a:t>3GPP TS </a:t>
                      </a:r>
                      <a:r>
                        <a:rPr lang="en-GB" sz="1400" kern="1200" dirty="0" smtClean="0">
                          <a:solidFill>
                            <a:schemeClr val="dk1"/>
                          </a:solidFill>
                          <a:latin typeface="+mn-lt"/>
                          <a:ea typeface="+mn-ea"/>
                          <a:cs typeface="+mn-cs"/>
                        </a:rPr>
                        <a:t>24.382 on Mission Critical Push To Talk (MCPTT) identity management</a:t>
                      </a:r>
                      <a:endParaRPr lang="en-GB" sz="1400" kern="1200" dirty="0">
                        <a:solidFill>
                          <a:schemeClr val="dk1"/>
                        </a:solidFill>
                        <a:latin typeface="+mn-lt"/>
                        <a:ea typeface="+mn-ea"/>
                        <a:cs typeface="+mn-cs"/>
                      </a:endParaRPr>
                    </a:p>
                  </a:txBody>
                  <a:tcPr marL="91436" marR="91436" marT="45724" marB="45724"/>
                </a:tc>
                <a:tc>
                  <a:txBody>
                    <a:bodyPr/>
                    <a:lstStyle/>
                    <a:p>
                      <a:pPr algn="ctr"/>
                      <a:r>
                        <a:rPr lang="en-GB" sz="1400" kern="1200" dirty="0" smtClean="0">
                          <a:solidFill>
                            <a:schemeClr val="dk1"/>
                          </a:solidFill>
                          <a:latin typeface="+mn-lt"/>
                          <a:ea typeface="+mn-ea"/>
                          <a:cs typeface="+mn-cs"/>
                        </a:rPr>
                        <a:t>CT1</a:t>
                      </a:r>
                      <a:endParaRPr lang="en-GB" sz="1400" kern="1200" dirty="0">
                        <a:solidFill>
                          <a:schemeClr val="dk1"/>
                        </a:solidFill>
                        <a:latin typeface="+mn-lt"/>
                        <a:ea typeface="+mn-ea"/>
                        <a:cs typeface="+mn-cs"/>
                      </a:endParaRPr>
                    </a:p>
                  </a:txBody>
                  <a:tcPr marL="91436" marR="91436" marT="45724" marB="45724"/>
                </a:tc>
              </a:tr>
              <a:tr h="317018">
                <a:tc>
                  <a:txBody>
                    <a:bodyPr/>
                    <a:lstStyle/>
                    <a:p>
                      <a:r>
                        <a:rPr lang="en-GB" sz="1400" kern="1200" dirty="0" smtClean="0">
                          <a:solidFill>
                            <a:schemeClr val="dk1"/>
                          </a:solidFill>
                          <a:latin typeface="+mn-lt"/>
                          <a:ea typeface="+mn-ea"/>
                          <a:cs typeface="+mn-cs"/>
                        </a:rPr>
                        <a:t>CP-160056</a:t>
                      </a:r>
                      <a:endParaRPr lang="en-GB" sz="1400" kern="1200" dirty="0">
                        <a:solidFill>
                          <a:schemeClr val="dk1"/>
                        </a:solidFill>
                        <a:latin typeface="+mn-lt"/>
                        <a:ea typeface="+mn-ea"/>
                        <a:cs typeface="+mn-cs"/>
                      </a:endParaRPr>
                    </a:p>
                  </a:txBody>
                  <a:tcPr marL="91436" marR="91436" marT="45724" marB="45724"/>
                </a:tc>
                <a:tc>
                  <a:txBody>
                    <a:bodyPr/>
                    <a:lstStyle/>
                    <a:p>
                      <a:r>
                        <a:rPr lang="en-GB" sz="1400" kern="1200" dirty="0" smtClean="0">
                          <a:solidFill>
                            <a:schemeClr val="dk1"/>
                          </a:solidFill>
                          <a:latin typeface="+mn-lt"/>
                          <a:ea typeface="+mn-ea"/>
                          <a:cs typeface="+mn-cs"/>
                        </a:rPr>
                        <a:t>3GPP TS 24.383 on Mission Critical Push To Talk (MCPTT) Management Object (MO)</a:t>
                      </a:r>
                      <a:endParaRPr lang="en-GB" sz="1400" kern="1200" dirty="0">
                        <a:solidFill>
                          <a:schemeClr val="dk1"/>
                        </a:solidFill>
                        <a:latin typeface="+mn-lt"/>
                        <a:ea typeface="+mn-ea"/>
                        <a:cs typeface="+mn-cs"/>
                      </a:endParaRPr>
                    </a:p>
                  </a:txBody>
                  <a:tcPr marL="91436" marR="91436" marT="45724" marB="45724"/>
                </a:tc>
                <a:tc>
                  <a:txBody>
                    <a:bodyPr/>
                    <a:lstStyle/>
                    <a:p>
                      <a:pPr algn="ctr"/>
                      <a:r>
                        <a:rPr lang="en-GB" sz="1400" kern="1200" dirty="0" smtClean="0">
                          <a:solidFill>
                            <a:schemeClr val="dk1"/>
                          </a:solidFill>
                          <a:latin typeface="+mn-lt"/>
                          <a:ea typeface="+mn-ea"/>
                          <a:cs typeface="+mn-cs"/>
                        </a:rPr>
                        <a:t>CT1</a:t>
                      </a:r>
                      <a:endParaRPr lang="en-GB" sz="1400" kern="1200" dirty="0">
                        <a:solidFill>
                          <a:schemeClr val="dk1"/>
                        </a:solidFill>
                        <a:latin typeface="+mn-lt"/>
                        <a:ea typeface="+mn-ea"/>
                        <a:cs typeface="+mn-cs"/>
                      </a:endParaRPr>
                    </a:p>
                  </a:txBody>
                  <a:tcPr marL="91436" marR="91436" marT="45724" marB="45724"/>
                </a:tc>
              </a:tr>
              <a:tr h="377983">
                <a:tc>
                  <a:txBody>
                    <a:bodyPr/>
                    <a:lstStyle/>
                    <a:p>
                      <a:r>
                        <a:rPr lang="en-GB" sz="1400" kern="1200" dirty="0" smtClean="0">
                          <a:solidFill>
                            <a:schemeClr val="dk1"/>
                          </a:solidFill>
                          <a:latin typeface="+mn-lt"/>
                          <a:ea typeface="+mn-ea"/>
                          <a:cs typeface="+mn-cs"/>
                        </a:rPr>
                        <a:t>CP-160057</a:t>
                      </a:r>
                      <a:endParaRPr lang="en-GB" sz="1400" kern="1200" dirty="0">
                        <a:solidFill>
                          <a:schemeClr val="dk1"/>
                        </a:solidFill>
                        <a:latin typeface="+mn-lt"/>
                        <a:ea typeface="+mn-ea"/>
                        <a:cs typeface="+mn-cs"/>
                      </a:endParaRPr>
                    </a:p>
                  </a:txBody>
                  <a:tcPr marL="91436" marR="91436" marT="45724" marB="45724"/>
                </a:tc>
                <a:tc>
                  <a:txBody>
                    <a:bodyPr/>
                    <a:lstStyle/>
                    <a:p>
                      <a:r>
                        <a:rPr lang="en-GB" sz="1400" dirty="0" smtClean="0"/>
                        <a:t>3GPP TS </a:t>
                      </a:r>
                      <a:r>
                        <a:rPr lang="en-GB" sz="1400" kern="1200" dirty="0" smtClean="0">
                          <a:solidFill>
                            <a:schemeClr val="dk1"/>
                          </a:solidFill>
                          <a:latin typeface="+mn-lt"/>
                          <a:ea typeface="+mn-ea"/>
                          <a:cs typeface="+mn-cs"/>
                        </a:rPr>
                        <a:t>24.384 on Mission Critical Push To Talk (MCPTT) configuration management</a:t>
                      </a:r>
                      <a:endParaRPr lang="en-GB" sz="1400" kern="1200" dirty="0">
                        <a:solidFill>
                          <a:schemeClr val="dk1"/>
                        </a:solidFill>
                        <a:latin typeface="+mn-lt"/>
                        <a:ea typeface="+mn-ea"/>
                        <a:cs typeface="+mn-cs"/>
                      </a:endParaRPr>
                    </a:p>
                  </a:txBody>
                  <a:tcPr marL="91436" marR="91436" marT="45724" marB="45724"/>
                </a:tc>
                <a:tc>
                  <a:txBody>
                    <a:bodyPr/>
                    <a:lstStyle/>
                    <a:p>
                      <a:pPr algn="ctr"/>
                      <a:r>
                        <a:rPr lang="en-GB" sz="1400" kern="1200" dirty="0" smtClean="0">
                          <a:solidFill>
                            <a:schemeClr val="dk1"/>
                          </a:solidFill>
                          <a:latin typeface="+mn-lt"/>
                          <a:ea typeface="+mn-ea"/>
                          <a:cs typeface="+mn-cs"/>
                        </a:rPr>
                        <a:t>CT1</a:t>
                      </a:r>
                      <a:endParaRPr lang="en-GB" sz="1400" kern="1200" dirty="0">
                        <a:solidFill>
                          <a:schemeClr val="dk1"/>
                        </a:solidFill>
                        <a:latin typeface="+mn-lt"/>
                        <a:ea typeface="+mn-ea"/>
                        <a:cs typeface="+mn-cs"/>
                      </a:endParaRPr>
                    </a:p>
                  </a:txBody>
                  <a:tcPr marL="91436" marR="91436" marT="45724" marB="45724"/>
                </a:tc>
              </a:tr>
              <a:tr h="341404">
                <a:tc>
                  <a:txBody>
                    <a:bodyPr/>
                    <a:lstStyle/>
                    <a:p>
                      <a:r>
                        <a:rPr lang="en-GB" sz="1400" kern="1200" dirty="0" smtClean="0">
                          <a:solidFill>
                            <a:schemeClr val="dk1"/>
                          </a:solidFill>
                          <a:latin typeface="+mn-lt"/>
                          <a:ea typeface="+mn-ea"/>
                          <a:cs typeface="+mn-cs"/>
                        </a:rPr>
                        <a:t>CP-160058</a:t>
                      </a:r>
                      <a:endParaRPr lang="en-GB" sz="1400" kern="1200" dirty="0">
                        <a:solidFill>
                          <a:schemeClr val="dk1"/>
                        </a:solidFill>
                        <a:latin typeface="+mn-lt"/>
                        <a:ea typeface="+mn-ea"/>
                        <a:cs typeface="+mn-cs"/>
                      </a:endParaRPr>
                    </a:p>
                  </a:txBody>
                  <a:tcPr marL="91436" marR="91436" marT="45724" marB="45724"/>
                </a:tc>
                <a:tc>
                  <a:txBody>
                    <a:bodyPr/>
                    <a:lstStyle/>
                    <a:p>
                      <a:r>
                        <a:rPr lang="en-GB" sz="1400" kern="1200" dirty="0" smtClean="0">
                          <a:solidFill>
                            <a:schemeClr val="dk1"/>
                          </a:solidFill>
                          <a:latin typeface="+mn-lt"/>
                          <a:ea typeface="+mn-ea"/>
                          <a:cs typeface="+mn-cs"/>
                        </a:rPr>
                        <a:t>3GPP TS 24.161 on Network-Based IP Flow Mobility (NBIFOM)</a:t>
                      </a:r>
                      <a:endParaRPr lang="en-GB" sz="1400" kern="1200" dirty="0">
                        <a:solidFill>
                          <a:schemeClr val="dk1"/>
                        </a:solidFill>
                        <a:latin typeface="+mn-lt"/>
                        <a:ea typeface="+mn-ea"/>
                        <a:cs typeface="+mn-cs"/>
                      </a:endParaRPr>
                    </a:p>
                  </a:txBody>
                  <a:tcPr marL="91436" marR="91436" marT="45724" marB="45724"/>
                </a:tc>
                <a:tc>
                  <a:txBody>
                    <a:bodyPr/>
                    <a:lstStyle/>
                    <a:p>
                      <a:pPr algn="ctr"/>
                      <a:r>
                        <a:rPr lang="en-GB" sz="1400" kern="1200" dirty="0" smtClean="0">
                          <a:solidFill>
                            <a:schemeClr val="dk1"/>
                          </a:solidFill>
                          <a:latin typeface="+mn-lt"/>
                          <a:ea typeface="+mn-ea"/>
                          <a:cs typeface="+mn-cs"/>
                        </a:rPr>
                        <a:t>CT1</a:t>
                      </a:r>
                      <a:endParaRPr lang="en-GB" sz="1400" kern="1200" dirty="0">
                        <a:solidFill>
                          <a:schemeClr val="dk1"/>
                        </a:solidFill>
                        <a:latin typeface="+mn-lt"/>
                        <a:ea typeface="+mn-ea"/>
                        <a:cs typeface="+mn-cs"/>
                      </a:endParaRPr>
                    </a:p>
                  </a:txBody>
                  <a:tcPr marL="91436" marR="91436" marT="45724" marB="45724"/>
                </a:tc>
              </a:tr>
              <a:tr h="518202">
                <a:tc>
                  <a:txBody>
                    <a:bodyPr/>
                    <a:lstStyle/>
                    <a:p>
                      <a:r>
                        <a:rPr lang="en-GB" sz="1400" kern="1200" dirty="0" smtClean="0">
                          <a:solidFill>
                            <a:schemeClr val="dk1"/>
                          </a:solidFill>
                          <a:latin typeface="+mn-lt"/>
                          <a:ea typeface="+mn-ea"/>
                          <a:cs typeface="+mn-cs"/>
                        </a:rPr>
                        <a:t>CP-160059</a:t>
                      </a:r>
                      <a:endParaRPr lang="en-GB" sz="1400" kern="1200" dirty="0">
                        <a:solidFill>
                          <a:schemeClr val="dk1"/>
                        </a:solidFill>
                        <a:latin typeface="+mn-lt"/>
                        <a:ea typeface="+mn-ea"/>
                        <a:cs typeface="+mn-cs"/>
                      </a:endParaRPr>
                    </a:p>
                  </a:txBody>
                  <a:tcPr marL="91436" marR="91436" marT="45724" marB="45724"/>
                </a:tc>
                <a:tc>
                  <a:txBody>
                    <a:bodyPr/>
                    <a:lstStyle/>
                    <a:p>
                      <a:r>
                        <a:rPr lang="en-GB" sz="1400" kern="1200" dirty="0" smtClean="0">
                          <a:solidFill>
                            <a:schemeClr val="dk1"/>
                          </a:solidFill>
                          <a:latin typeface="+mn-lt"/>
                          <a:ea typeface="+mn-ea"/>
                          <a:cs typeface="+mn-cs"/>
                        </a:rPr>
                        <a:t>3GPP TS 24.379 on Mission Critical Push To Talk (MCPTT) call control;</a:t>
                      </a:r>
                      <a:r>
                        <a:rPr lang="en-GB" sz="1400" kern="1200" dirty="0">
                          <a:solidFill>
                            <a:schemeClr val="dk1"/>
                          </a:solidFill>
                          <a:latin typeface="+mn-lt"/>
                          <a:ea typeface="+mn-ea"/>
                          <a:cs typeface="+mn-cs"/>
                        </a:rPr>
                        <a:t> </a:t>
                      </a:r>
                      <a:r>
                        <a:rPr lang="en-GB" sz="1400" kern="1200" dirty="0" smtClean="0">
                          <a:solidFill>
                            <a:schemeClr val="dk1"/>
                          </a:solidFill>
                          <a:latin typeface="+mn-lt"/>
                          <a:ea typeface="+mn-ea"/>
                          <a:cs typeface="+mn-cs"/>
                        </a:rPr>
                        <a:t>Protocol specification</a:t>
                      </a:r>
                    </a:p>
                  </a:txBody>
                  <a:tcPr marL="91436" marR="91436" marT="45724" marB="45724"/>
                </a:tc>
                <a:tc>
                  <a:txBody>
                    <a:bodyPr/>
                    <a:lstStyle/>
                    <a:p>
                      <a:pPr algn="ctr"/>
                      <a:r>
                        <a:rPr lang="en-GB" sz="1400" kern="1200" dirty="0" smtClean="0">
                          <a:solidFill>
                            <a:schemeClr val="dk1"/>
                          </a:solidFill>
                          <a:latin typeface="+mn-lt"/>
                          <a:ea typeface="+mn-ea"/>
                          <a:cs typeface="+mn-cs"/>
                        </a:rPr>
                        <a:t>CT1</a:t>
                      </a:r>
                      <a:endParaRPr lang="en-GB" sz="1400" kern="1200" dirty="0">
                        <a:solidFill>
                          <a:schemeClr val="dk1"/>
                        </a:solidFill>
                        <a:latin typeface="+mn-lt"/>
                        <a:ea typeface="+mn-ea"/>
                        <a:cs typeface="+mn-cs"/>
                      </a:endParaRPr>
                    </a:p>
                  </a:txBody>
                  <a:tcPr marL="91436" marR="91436" marT="45724" marB="45724"/>
                </a:tc>
              </a:tr>
              <a:tr h="518202">
                <a:tc>
                  <a:txBody>
                    <a:bodyPr/>
                    <a:lstStyle/>
                    <a:p>
                      <a:r>
                        <a:rPr lang="en-GB" sz="1400" kern="1200" dirty="0" smtClean="0">
                          <a:solidFill>
                            <a:schemeClr val="dk1"/>
                          </a:solidFill>
                          <a:latin typeface="+mn-lt"/>
                          <a:ea typeface="+mn-ea"/>
                          <a:cs typeface="+mn-cs"/>
                        </a:rPr>
                        <a:t>CP-160060</a:t>
                      </a:r>
                      <a:endParaRPr lang="en-GB" sz="1400" kern="1200" dirty="0">
                        <a:solidFill>
                          <a:schemeClr val="dk1"/>
                        </a:solidFill>
                        <a:latin typeface="+mn-lt"/>
                        <a:ea typeface="+mn-ea"/>
                        <a:cs typeface="+mn-cs"/>
                      </a:endParaRPr>
                    </a:p>
                  </a:txBody>
                  <a:tcPr marL="91436" marR="91436" marT="45724" marB="45724"/>
                </a:tc>
                <a:tc>
                  <a:txBody>
                    <a:bodyPr/>
                    <a:lstStyle/>
                    <a:p>
                      <a:r>
                        <a:rPr lang="en-GB" sz="1400" kern="1200" dirty="0" smtClean="0">
                          <a:solidFill>
                            <a:schemeClr val="dk1"/>
                          </a:solidFill>
                          <a:latin typeface="+mn-lt"/>
                          <a:ea typeface="+mn-ea"/>
                          <a:cs typeface="+mn-cs"/>
                        </a:rPr>
                        <a:t>3GPP TS 24.380 on Mission Critical Push To Talk (MCPTT) media plane control; Protocol specification</a:t>
                      </a:r>
                      <a:endParaRPr lang="en-GB" sz="1400" kern="1200" dirty="0">
                        <a:solidFill>
                          <a:schemeClr val="dk1"/>
                        </a:solidFill>
                        <a:latin typeface="+mn-lt"/>
                        <a:ea typeface="+mn-ea"/>
                        <a:cs typeface="+mn-cs"/>
                      </a:endParaRPr>
                    </a:p>
                  </a:txBody>
                  <a:tcPr marL="91436" marR="91436" marT="45724" marB="45724"/>
                </a:tc>
                <a:tc>
                  <a:txBody>
                    <a:bodyPr/>
                    <a:lstStyle/>
                    <a:p>
                      <a:pPr algn="ctr"/>
                      <a:r>
                        <a:rPr lang="en-GB" sz="1400" kern="1200" dirty="0" smtClean="0">
                          <a:solidFill>
                            <a:schemeClr val="dk1"/>
                          </a:solidFill>
                          <a:latin typeface="+mn-lt"/>
                          <a:ea typeface="+mn-ea"/>
                          <a:cs typeface="+mn-cs"/>
                        </a:rPr>
                        <a:t>CT1</a:t>
                      </a:r>
                      <a:endParaRPr lang="en-GB" sz="1400" kern="1200" dirty="0">
                        <a:solidFill>
                          <a:schemeClr val="dk1"/>
                        </a:solidFill>
                        <a:latin typeface="+mn-lt"/>
                        <a:ea typeface="+mn-ea"/>
                        <a:cs typeface="+mn-cs"/>
                      </a:endParaRPr>
                    </a:p>
                  </a:txBody>
                  <a:tcPr marL="91436" marR="91436" marT="45724" marB="45724"/>
                </a:tc>
              </a:tr>
              <a:tr h="518203">
                <a:tc>
                  <a:txBody>
                    <a:bodyPr/>
                    <a:lstStyle/>
                    <a:p>
                      <a:r>
                        <a:rPr lang="en-GB" sz="1400" kern="1200" dirty="0" smtClean="0">
                          <a:solidFill>
                            <a:schemeClr val="dk1"/>
                          </a:solidFill>
                          <a:latin typeface="+mn-lt"/>
                          <a:ea typeface="+mn-ea"/>
                          <a:cs typeface="+mn-cs"/>
                        </a:rPr>
                        <a:t>CP-160061</a:t>
                      </a:r>
                      <a:endParaRPr lang="en-GB" sz="1400" kern="1200" dirty="0">
                        <a:solidFill>
                          <a:schemeClr val="dk1"/>
                        </a:solidFill>
                        <a:latin typeface="+mn-lt"/>
                        <a:ea typeface="+mn-ea"/>
                        <a:cs typeface="+mn-cs"/>
                      </a:endParaRPr>
                    </a:p>
                  </a:txBody>
                  <a:tcPr marL="91436" marR="91436" marT="45724" marB="45724"/>
                </a:tc>
                <a:tc>
                  <a:txBody>
                    <a:bodyPr/>
                    <a:lstStyle/>
                    <a:p>
                      <a:r>
                        <a:rPr lang="en-GB" sz="1400" kern="1200" dirty="0" smtClean="0">
                          <a:solidFill>
                            <a:schemeClr val="dk1"/>
                          </a:solidFill>
                          <a:latin typeface="+mn-lt"/>
                          <a:ea typeface="+mn-ea"/>
                          <a:cs typeface="+mn-cs"/>
                        </a:rPr>
                        <a:t>3GPP TS 24.381 on Mission Critical Push To Talk (MCPTT) group management; Protocol specification</a:t>
                      </a:r>
                      <a:endParaRPr lang="en-GB" sz="1400" kern="1200" dirty="0">
                        <a:solidFill>
                          <a:schemeClr val="dk1"/>
                        </a:solidFill>
                        <a:latin typeface="+mn-lt"/>
                        <a:ea typeface="+mn-ea"/>
                        <a:cs typeface="+mn-cs"/>
                      </a:endParaRPr>
                    </a:p>
                  </a:txBody>
                  <a:tcPr marL="91436" marR="91436" marT="45724" marB="45724"/>
                </a:tc>
                <a:tc>
                  <a:txBody>
                    <a:bodyPr/>
                    <a:lstStyle/>
                    <a:p>
                      <a:pPr algn="ctr"/>
                      <a:r>
                        <a:rPr lang="en-GB" sz="1400" kern="1200" dirty="0" smtClean="0">
                          <a:solidFill>
                            <a:schemeClr val="dk1"/>
                          </a:solidFill>
                          <a:latin typeface="+mn-lt"/>
                          <a:ea typeface="+mn-ea"/>
                          <a:cs typeface="+mn-cs"/>
                        </a:rPr>
                        <a:t>CT1</a:t>
                      </a:r>
                      <a:endParaRPr lang="en-GB" sz="1400" kern="1200" dirty="0">
                        <a:solidFill>
                          <a:schemeClr val="dk1"/>
                        </a:solidFill>
                        <a:latin typeface="+mn-lt"/>
                        <a:ea typeface="+mn-ea"/>
                        <a:cs typeface="+mn-cs"/>
                      </a:endParaRPr>
                    </a:p>
                  </a:txBody>
                  <a:tcPr marL="91436" marR="91436" marT="45724" marB="45724"/>
                </a:tc>
              </a:tr>
              <a:tr h="51820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sz="1400" kern="1200" dirty="0" smtClean="0">
                          <a:solidFill>
                            <a:schemeClr val="dk1"/>
                          </a:solidFill>
                          <a:latin typeface="+mn-lt"/>
                          <a:ea typeface="+mn-ea"/>
                          <a:cs typeface="+mn-cs"/>
                        </a:rPr>
                        <a:t>CP-160154</a:t>
                      </a:r>
                    </a:p>
                  </a:txBody>
                  <a:tcPr marL="91436" marR="91436" marT="45724" marB="45724"/>
                </a:tc>
                <a:tc>
                  <a:txBody>
                    <a:bodyPr/>
                    <a:lstStyle/>
                    <a:p>
                      <a:r>
                        <a:rPr lang="en-GB" sz="1400" kern="1200" dirty="0" smtClean="0">
                          <a:solidFill>
                            <a:schemeClr val="dk1"/>
                          </a:solidFill>
                          <a:latin typeface="+mn-lt"/>
                          <a:ea typeface="+mn-ea"/>
                          <a:cs typeface="+mn-cs"/>
                        </a:rPr>
                        <a:t>3GPP TR 24.980 on Minimum Requirements for support of MCPTT Service over the Gm reference point</a:t>
                      </a:r>
                      <a:endParaRPr lang="en-GB" sz="1400" kern="1200" dirty="0">
                        <a:solidFill>
                          <a:schemeClr val="dk1"/>
                        </a:solidFill>
                        <a:latin typeface="+mn-lt"/>
                        <a:ea typeface="+mn-ea"/>
                        <a:cs typeface="+mn-cs"/>
                      </a:endParaRPr>
                    </a:p>
                  </a:txBody>
                  <a:tcPr marL="91436" marR="91436" marT="45724" marB="45724"/>
                </a:tc>
                <a:tc>
                  <a:txBody>
                    <a:bodyPr/>
                    <a:lstStyle/>
                    <a:p>
                      <a:pPr algn="ctr"/>
                      <a:r>
                        <a:rPr lang="en-GB" sz="1400" kern="1200" dirty="0" smtClean="0">
                          <a:solidFill>
                            <a:schemeClr val="dk1"/>
                          </a:solidFill>
                          <a:latin typeface="+mn-lt"/>
                          <a:ea typeface="+mn-ea"/>
                          <a:cs typeface="+mn-cs"/>
                        </a:rPr>
                        <a:t>CT1</a:t>
                      </a:r>
                      <a:endParaRPr lang="en-GB" sz="1400" kern="1200" dirty="0">
                        <a:solidFill>
                          <a:schemeClr val="dk1"/>
                        </a:solidFill>
                        <a:latin typeface="+mn-lt"/>
                        <a:ea typeface="+mn-ea"/>
                        <a:cs typeface="+mn-cs"/>
                      </a:endParaRPr>
                    </a:p>
                  </a:txBody>
                  <a:tcPr marL="91436" marR="91436" marT="45724" marB="45724"/>
                </a:tc>
              </a:tr>
              <a:tr h="518202">
                <a:tc>
                  <a:txBody>
                    <a:bodyPr/>
                    <a:lstStyle/>
                    <a:p>
                      <a:r>
                        <a:rPr lang="en-GB" sz="1400" kern="1200" dirty="0" smtClean="0">
                          <a:solidFill>
                            <a:schemeClr val="dk1"/>
                          </a:solidFill>
                          <a:latin typeface="+mn-lt"/>
                          <a:ea typeface="+mn-ea"/>
                          <a:cs typeface="+mn-cs"/>
                        </a:rPr>
                        <a:t>CP-160119</a:t>
                      </a:r>
                      <a:endParaRPr lang="en-GB" sz="1400" kern="1200" dirty="0">
                        <a:solidFill>
                          <a:schemeClr val="dk1"/>
                        </a:solidFill>
                        <a:latin typeface="+mn-lt"/>
                        <a:ea typeface="+mn-ea"/>
                        <a:cs typeface="+mn-cs"/>
                      </a:endParaRPr>
                    </a:p>
                  </a:txBody>
                  <a:tcPr marL="91436" marR="91436" marT="45724" marB="45724"/>
                </a:tc>
                <a:tc>
                  <a:txBody>
                    <a:bodyPr/>
                    <a:lstStyle/>
                    <a:p>
                      <a:r>
                        <a:rPr lang="en-GB" sz="1400" kern="1200" dirty="0" smtClean="0">
                          <a:solidFill>
                            <a:schemeClr val="dk1"/>
                          </a:solidFill>
                          <a:latin typeface="+mn-lt"/>
                          <a:ea typeface="+mn-ea"/>
                          <a:cs typeface="+mn-cs"/>
                        </a:rPr>
                        <a:t>3GPP TS 29.128 on Node (SGSN) interfaces for interworking with packet data networks and applications</a:t>
                      </a:r>
                      <a:endParaRPr lang="en-GB" sz="1400" kern="1200" dirty="0">
                        <a:solidFill>
                          <a:schemeClr val="dk1"/>
                        </a:solidFill>
                        <a:latin typeface="+mn-lt"/>
                        <a:ea typeface="+mn-ea"/>
                        <a:cs typeface="+mn-cs"/>
                      </a:endParaRPr>
                    </a:p>
                  </a:txBody>
                  <a:tcPr marL="91436" marR="91436" marT="45724" marB="45724"/>
                </a:tc>
                <a:tc>
                  <a:txBody>
                    <a:bodyPr/>
                    <a:lstStyle/>
                    <a:p>
                      <a:pPr algn="ctr"/>
                      <a:r>
                        <a:rPr lang="en-GB" sz="1400" kern="1200" dirty="0" smtClean="0">
                          <a:solidFill>
                            <a:schemeClr val="dk1"/>
                          </a:solidFill>
                          <a:latin typeface="+mn-lt"/>
                          <a:ea typeface="+mn-ea"/>
                          <a:cs typeface="+mn-cs"/>
                        </a:rPr>
                        <a:t>CT4</a:t>
                      </a:r>
                      <a:endParaRPr lang="en-GB" sz="1400" kern="1200" dirty="0">
                        <a:solidFill>
                          <a:schemeClr val="dk1"/>
                        </a:solidFill>
                        <a:latin typeface="+mn-lt"/>
                        <a:ea typeface="+mn-ea"/>
                        <a:cs typeface="+mn-cs"/>
                      </a:endParaRPr>
                    </a:p>
                  </a:txBody>
                  <a:tcPr marL="91436" marR="91436" marT="45724" marB="45724"/>
                </a:tc>
              </a:tr>
              <a:tr h="304825">
                <a:tc>
                  <a:txBody>
                    <a:bodyPr/>
                    <a:lstStyle/>
                    <a:p>
                      <a:r>
                        <a:rPr lang="en-GB" sz="1400" kern="1200" dirty="0" smtClean="0">
                          <a:solidFill>
                            <a:schemeClr val="dk1"/>
                          </a:solidFill>
                          <a:latin typeface="+mn-lt"/>
                          <a:ea typeface="+mn-ea"/>
                          <a:cs typeface="+mn-cs"/>
                        </a:rPr>
                        <a:t>CP-160162</a:t>
                      </a:r>
                      <a:endParaRPr lang="en-GB" sz="1400" kern="1200" dirty="0">
                        <a:solidFill>
                          <a:schemeClr val="dk1"/>
                        </a:solidFill>
                        <a:latin typeface="+mn-lt"/>
                        <a:ea typeface="+mn-ea"/>
                        <a:cs typeface="+mn-cs"/>
                      </a:endParaRPr>
                    </a:p>
                  </a:txBody>
                  <a:tcPr marL="91436" marR="91436" marT="45724" marB="45724"/>
                </a:tc>
                <a:tc>
                  <a:txBody>
                    <a:bodyPr/>
                    <a:lstStyle/>
                    <a:p>
                      <a:r>
                        <a:rPr lang="en-GB" sz="1400" kern="1200" dirty="0" smtClean="0">
                          <a:solidFill>
                            <a:schemeClr val="dk1"/>
                          </a:solidFill>
                          <a:latin typeface="+mn-lt"/>
                          <a:ea typeface="+mn-ea"/>
                          <a:cs typeface="+mn-cs"/>
                        </a:rPr>
                        <a:t>3GPP TS 29.283 on Diameter Data Management Applications</a:t>
                      </a:r>
                      <a:endParaRPr lang="en-GB" sz="1400" kern="1200" dirty="0">
                        <a:solidFill>
                          <a:schemeClr val="dk1"/>
                        </a:solidFill>
                        <a:latin typeface="+mn-lt"/>
                        <a:ea typeface="+mn-ea"/>
                        <a:cs typeface="+mn-cs"/>
                      </a:endParaRPr>
                    </a:p>
                  </a:txBody>
                  <a:tcPr marL="91436" marR="91436" marT="45724" marB="45724"/>
                </a:tc>
                <a:tc>
                  <a:txBody>
                    <a:bodyPr/>
                    <a:lstStyle/>
                    <a:p>
                      <a:pPr algn="ctr"/>
                      <a:r>
                        <a:rPr lang="en-GB" sz="1400" kern="1200" dirty="0" smtClean="0">
                          <a:solidFill>
                            <a:schemeClr val="dk1"/>
                          </a:solidFill>
                          <a:latin typeface="+mn-lt"/>
                          <a:ea typeface="+mn-ea"/>
                          <a:cs typeface="+mn-cs"/>
                        </a:rPr>
                        <a:t>CT4</a:t>
                      </a:r>
                      <a:endParaRPr lang="en-GB" sz="1400" kern="1200" dirty="0">
                        <a:solidFill>
                          <a:schemeClr val="dk1"/>
                        </a:solidFill>
                        <a:latin typeface="+mn-lt"/>
                        <a:ea typeface="+mn-ea"/>
                        <a:cs typeface="+mn-cs"/>
                      </a:endParaRPr>
                    </a:p>
                  </a:txBody>
                  <a:tcPr marL="91436" marR="91436" marT="45724" marB="45724"/>
                </a:tc>
              </a:tr>
            </a:tbl>
          </a:graphicData>
        </a:graphic>
      </p:graphicFrame>
    </p:spTree>
    <p:extLst>
      <p:ext uri="{BB962C8B-B14F-4D97-AF65-F5344CB8AC3E}">
        <p14:creationId xmlns:p14="http://schemas.microsoft.com/office/powerpoint/2010/main" val="29680597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p:cNvSpPr>
          <p:nvPr>
            <p:ph type="title"/>
          </p:nvPr>
        </p:nvSpPr>
        <p:spPr/>
        <p:txBody>
          <a:bodyPr/>
          <a:lstStyle/>
          <a:p>
            <a:r>
              <a:rPr lang="nb-NO" altLang="en-US" smtClean="0">
                <a:latin typeface="Arial" charset="0"/>
                <a:cs typeface="Arial" charset="0"/>
              </a:rPr>
              <a:t>Rel-14 Specifications for Approval</a:t>
            </a:r>
            <a:endParaRPr lang="en-US" altLang="en-US" smtClean="0">
              <a:latin typeface="Arial" charset="0"/>
              <a:cs typeface="Arial" charset="0"/>
            </a:endParaRPr>
          </a:p>
        </p:txBody>
      </p:sp>
      <p:sp>
        <p:nvSpPr>
          <p:cNvPr id="15363" name="Rectangle 4"/>
          <p:cNvSpPr>
            <a:spLocks noChangeArrowheads="1"/>
          </p:cNvSpPr>
          <p:nvPr/>
        </p:nvSpPr>
        <p:spPr bwMode="auto">
          <a:xfrm>
            <a:off x="2047875" y="1924050"/>
            <a:ext cx="4760913"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5364" name="Rectangle 159"/>
          <p:cNvSpPr>
            <a:spLocks noChangeArrowheads="1"/>
          </p:cNvSpPr>
          <p:nvPr/>
        </p:nvSpPr>
        <p:spPr bwMode="auto">
          <a:xfrm>
            <a:off x="0" y="249872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5365" name="Rectangle 576"/>
          <p:cNvSpPr>
            <a:spLocks noChangeArrowheads="1"/>
          </p:cNvSpPr>
          <p:nvPr/>
        </p:nvSpPr>
        <p:spPr bwMode="auto">
          <a:xfrm>
            <a:off x="0" y="2695575"/>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5366" name="Rectangle 693"/>
          <p:cNvSpPr>
            <a:spLocks noChangeArrowheads="1"/>
          </p:cNvSpPr>
          <p:nvPr/>
        </p:nvSpPr>
        <p:spPr bwMode="auto">
          <a:xfrm>
            <a:off x="-49213" y="29400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5367" name="Rectangle 821"/>
          <p:cNvSpPr>
            <a:spLocks noChangeArrowheads="1"/>
          </p:cNvSpPr>
          <p:nvPr/>
        </p:nvSpPr>
        <p:spPr bwMode="auto">
          <a:xfrm>
            <a:off x="0" y="2940050"/>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5368" name="Rectangle 913"/>
          <p:cNvSpPr>
            <a:spLocks noChangeArrowheads="1"/>
          </p:cNvSpPr>
          <p:nvPr/>
        </p:nvSpPr>
        <p:spPr bwMode="auto">
          <a:xfrm>
            <a:off x="-49213" y="1962150"/>
            <a:ext cx="9144001"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sp>
        <p:nvSpPr>
          <p:cNvPr id="15369" name="Rectangle 1151"/>
          <p:cNvSpPr>
            <a:spLocks noChangeArrowheads="1"/>
          </p:cNvSpPr>
          <p:nvPr/>
        </p:nvSpPr>
        <p:spPr bwMode="auto">
          <a:xfrm>
            <a:off x="0" y="2573338"/>
            <a:ext cx="9144000" cy="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p>
            <a:endParaRPr lang="en-US" altLang="en-US"/>
          </a:p>
        </p:txBody>
      </p:sp>
      <p:graphicFrame>
        <p:nvGraphicFramePr>
          <p:cNvPr id="11" name="Content Placeholder 3"/>
          <p:cNvGraphicFramePr>
            <a:graphicFrameLocks/>
          </p:cNvGraphicFramePr>
          <p:nvPr/>
        </p:nvGraphicFramePr>
        <p:xfrm>
          <a:off x="485775" y="1225550"/>
          <a:ext cx="8304213" cy="1211973"/>
        </p:xfrm>
        <a:graphic>
          <a:graphicData uri="http://schemas.openxmlformats.org/drawingml/2006/table">
            <a:tbl>
              <a:tblPr firstRow="1" bandRow="1">
                <a:tableStyleId>{5C22544A-7EE6-4342-B048-85BDC9FD1C3A}</a:tableStyleId>
              </a:tblPr>
              <a:tblGrid>
                <a:gridCol w="1213581"/>
                <a:gridCol w="6337651"/>
                <a:gridCol w="752981"/>
              </a:tblGrid>
              <a:tr h="640143">
                <a:tc>
                  <a:txBody>
                    <a:bodyPr/>
                    <a:lstStyle/>
                    <a:p>
                      <a:r>
                        <a:rPr lang="en-GB" sz="1800" dirty="0" smtClean="0"/>
                        <a:t>CP-number</a:t>
                      </a:r>
                      <a:endParaRPr lang="en-GB" sz="1800" dirty="0"/>
                    </a:p>
                  </a:txBody>
                  <a:tcPr marL="91436" marR="91436" marT="45724" marB="45724"/>
                </a:tc>
                <a:tc>
                  <a:txBody>
                    <a:bodyPr/>
                    <a:lstStyle/>
                    <a:p>
                      <a:r>
                        <a:rPr lang="en-GB" sz="1800" dirty="0" smtClean="0"/>
                        <a:t>Title</a:t>
                      </a:r>
                      <a:endParaRPr lang="en-GB" sz="1800" dirty="0"/>
                    </a:p>
                  </a:txBody>
                  <a:tcPr marL="91436" marR="91436" marT="45724" marB="45724"/>
                </a:tc>
                <a:tc>
                  <a:txBody>
                    <a:bodyPr/>
                    <a:lstStyle/>
                    <a:p>
                      <a:r>
                        <a:rPr lang="en-GB" sz="1800" dirty="0" smtClean="0"/>
                        <a:t>WG</a:t>
                      </a:r>
                      <a:endParaRPr lang="en-GB" sz="1800" dirty="0"/>
                    </a:p>
                  </a:txBody>
                  <a:tcPr marL="91436" marR="91436" marT="45724" marB="45724"/>
                </a:tc>
              </a:tr>
              <a:tr h="571830">
                <a:tc>
                  <a:txBody>
                    <a:bodyPr/>
                    <a:lstStyle/>
                    <a:p>
                      <a:r>
                        <a:rPr lang="en-GB" sz="1400" kern="1200" dirty="0" smtClean="0">
                          <a:solidFill>
                            <a:schemeClr val="dk1"/>
                          </a:solidFill>
                          <a:latin typeface="+mn-lt"/>
                          <a:ea typeface="+mn-ea"/>
                          <a:cs typeface="+mn-cs"/>
                        </a:rPr>
                        <a:t>CP-160164</a:t>
                      </a:r>
                      <a:endParaRPr lang="en-GB" sz="1400" kern="1200" dirty="0">
                        <a:solidFill>
                          <a:schemeClr val="dk1"/>
                        </a:solidFill>
                        <a:latin typeface="+mn-lt"/>
                        <a:ea typeface="+mn-ea"/>
                        <a:cs typeface="+mn-cs"/>
                      </a:endParaRPr>
                    </a:p>
                  </a:txBody>
                  <a:tcPr marL="91436" marR="91436" marT="45725" marB="45725"/>
                </a:tc>
                <a:tc>
                  <a:txBody>
                    <a:bodyPr/>
                    <a:lstStyle/>
                    <a:p>
                      <a:r>
                        <a:rPr lang="en-GB" sz="1400" kern="1200" dirty="0" smtClean="0">
                          <a:solidFill>
                            <a:schemeClr val="dk1"/>
                          </a:solidFill>
                          <a:latin typeface="+mn-lt"/>
                          <a:ea typeface="+mn-ea"/>
                          <a:cs typeface="+mn-cs"/>
                        </a:rPr>
                        <a:t>3GPP TR 31.970 on UICC power optimisation for MTC</a:t>
                      </a:r>
                      <a:endParaRPr lang="en-GB" sz="1400" kern="1200" dirty="0">
                        <a:solidFill>
                          <a:schemeClr val="dk1"/>
                        </a:solidFill>
                        <a:latin typeface="+mn-lt"/>
                        <a:ea typeface="+mn-ea"/>
                        <a:cs typeface="+mn-cs"/>
                      </a:endParaRPr>
                    </a:p>
                  </a:txBody>
                  <a:tcPr marL="91436" marR="91436" marT="45725" marB="45725"/>
                </a:tc>
                <a:tc>
                  <a:txBody>
                    <a:bodyPr/>
                    <a:lstStyle/>
                    <a:p>
                      <a:pPr algn="ctr"/>
                      <a:r>
                        <a:rPr lang="en-GB" sz="1400" kern="1200" dirty="0" smtClean="0">
                          <a:solidFill>
                            <a:schemeClr val="dk1"/>
                          </a:solidFill>
                          <a:latin typeface="+mn-lt"/>
                          <a:ea typeface="+mn-ea"/>
                          <a:cs typeface="+mn-cs"/>
                        </a:rPr>
                        <a:t>CT6</a:t>
                      </a:r>
                      <a:endParaRPr lang="en-GB" sz="1400" kern="1200" dirty="0">
                        <a:solidFill>
                          <a:schemeClr val="dk1"/>
                        </a:solidFill>
                        <a:latin typeface="+mn-lt"/>
                        <a:ea typeface="+mn-ea"/>
                        <a:cs typeface="+mn-cs"/>
                      </a:endParaRPr>
                    </a:p>
                  </a:txBody>
                  <a:tcPr marL="91436" marR="91436" marT="45725" marB="45725"/>
                </a:tc>
              </a:tr>
            </a:tbl>
          </a:graphicData>
        </a:graphic>
      </p:graphicFrame>
    </p:spTree>
    <p:extLst>
      <p:ext uri="{BB962C8B-B14F-4D97-AF65-F5344CB8AC3E}">
        <p14:creationId xmlns:p14="http://schemas.microsoft.com/office/powerpoint/2010/main" val="410417864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xfrm>
            <a:off x="609600" y="227013"/>
            <a:ext cx="7772400" cy="1143000"/>
          </a:xfrm>
        </p:spPr>
        <p:txBody>
          <a:bodyPr/>
          <a:lstStyle/>
          <a:p>
            <a:r>
              <a:rPr lang="en-US" altLang="en-US" dirty="0" smtClean="0">
                <a:latin typeface="Arial" charset="0"/>
                <a:cs typeface="Arial" charset="0"/>
              </a:rPr>
              <a:t>CT Status</a:t>
            </a:r>
            <a:endParaRPr lang="en-US" altLang="en-US" sz="2000" dirty="0" smtClean="0">
              <a:latin typeface="Arial" charset="0"/>
              <a:cs typeface="Arial" charset="0"/>
            </a:endParaRPr>
          </a:p>
        </p:txBody>
      </p:sp>
      <p:sp>
        <p:nvSpPr>
          <p:cNvPr id="18435" name="Rectangle 3"/>
          <p:cNvSpPr>
            <a:spLocks noGrp="1" noChangeArrowheads="1"/>
          </p:cNvSpPr>
          <p:nvPr>
            <p:ph type="body" idx="1"/>
          </p:nvPr>
        </p:nvSpPr>
        <p:spPr>
          <a:xfrm>
            <a:off x="561975" y="1127125"/>
            <a:ext cx="8258175" cy="530225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pPr marL="342900" lvl="2" indent="-342900">
              <a:lnSpc>
                <a:spcPct val="90000"/>
              </a:lnSpc>
              <a:buFont typeface="Arial" charset="0"/>
              <a:buBlip>
                <a:blip r:embed="rId2"/>
              </a:buBlip>
              <a:defRPr/>
            </a:pPr>
            <a:r>
              <a:rPr lang="en-GB" altLang="en-US" sz="2400" dirty="0" smtClean="0">
                <a:ea typeface="MS PGothic" pitchFamily="34" charset="-128"/>
                <a:cs typeface="+mn-cs"/>
              </a:rPr>
              <a:t>Release 13 completed but</a:t>
            </a:r>
          </a:p>
          <a:p>
            <a:pPr marL="800100" lvl="3" indent="-342900">
              <a:lnSpc>
                <a:spcPct val="90000"/>
              </a:lnSpc>
              <a:buFont typeface="Arial" charset="0"/>
              <a:buBlip>
                <a:blip r:embed="rId2"/>
              </a:buBlip>
              <a:defRPr/>
            </a:pPr>
            <a:r>
              <a:rPr lang="en-GB" altLang="en-US" sz="2000" i="1" dirty="0" err="1" smtClean="0">
                <a:ea typeface="MS PGothic" pitchFamily="34" charset="-128"/>
                <a:cs typeface="+mn-cs"/>
              </a:rPr>
              <a:t>Ongoing</a:t>
            </a:r>
            <a:r>
              <a:rPr lang="en-GB" altLang="en-US" sz="2000" i="1" dirty="0" smtClean="0">
                <a:ea typeface="MS PGothic" pitchFamily="34" charset="-128"/>
                <a:cs typeface="+mn-cs"/>
              </a:rPr>
              <a:t> studies</a:t>
            </a:r>
          </a:p>
          <a:p>
            <a:pPr marL="800100" lvl="3" indent="-342900">
              <a:lnSpc>
                <a:spcPct val="90000"/>
              </a:lnSpc>
              <a:buFont typeface="Arial" charset="0"/>
              <a:buBlip>
                <a:blip r:embed="rId2"/>
              </a:buBlip>
              <a:defRPr/>
            </a:pPr>
            <a:r>
              <a:rPr lang="en-GB" altLang="en-US" sz="2000" i="1" dirty="0" smtClean="0">
                <a:ea typeface="MS PGothic" pitchFamily="34" charset="-128"/>
                <a:cs typeface="+mn-cs"/>
              </a:rPr>
              <a:t>ISAT – shifted to Rel-14, due to related IETF dependencies</a:t>
            </a:r>
          </a:p>
          <a:p>
            <a:pPr marL="800100" lvl="3" indent="-342900">
              <a:lnSpc>
                <a:spcPct val="90000"/>
              </a:lnSpc>
              <a:buFont typeface="Arial" charset="0"/>
              <a:buBlip>
                <a:blip r:embed="rId2"/>
              </a:buBlip>
              <a:defRPr/>
            </a:pPr>
            <a:r>
              <a:rPr lang="en-GB" altLang="en-US" sz="2000" i="1" dirty="0" err="1" smtClean="0">
                <a:ea typeface="MS PGothic" pitchFamily="34" charset="-128"/>
                <a:cs typeface="+mn-cs"/>
              </a:rPr>
              <a:t>CIoT</a:t>
            </a:r>
            <a:r>
              <a:rPr lang="en-GB" altLang="en-US" sz="2000" i="1" dirty="0" smtClean="0">
                <a:ea typeface="MS PGothic" pitchFamily="34" charset="-128"/>
                <a:cs typeface="+mn-cs"/>
              </a:rPr>
              <a:t> related work</a:t>
            </a:r>
          </a:p>
          <a:p>
            <a:pPr marL="800100" lvl="3" indent="-342900">
              <a:lnSpc>
                <a:spcPct val="90000"/>
              </a:lnSpc>
              <a:buFont typeface="Arial" charset="0"/>
              <a:buBlip>
                <a:blip r:embed="rId2"/>
              </a:buBlip>
              <a:defRPr/>
            </a:pPr>
            <a:r>
              <a:rPr lang="en-GB" altLang="en-US" sz="2000" i="1" dirty="0">
                <a:ea typeface="MS PGothic" pitchFamily="34" charset="-128"/>
                <a:cs typeface="+mn-cs"/>
              </a:rPr>
              <a:t>Several Rel-13 features </a:t>
            </a:r>
            <a:r>
              <a:rPr lang="en-GB" altLang="en-US" sz="2000" i="1" dirty="0" smtClean="0">
                <a:ea typeface="MS PGothic" pitchFamily="34" charset="-128"/>
                <a:cs typeface="+mn-cs"/>
              </a:rPr>
              <a:t>(e.g. </a:t>
            </a:r>
            <a:r>
              <a:rPr lang="en-GB" altLang="en-US" sz="2000" i="1" dirty="0" err="1" smtClean="0">
                <a:ea typeface="MS PGothic" pitchFamily="34" charset="-128"/>
                <a:cs typeface="+mn-cs"/>
              </a:rPr>
              <a:t>ePDG</a:t>
            </a:r>
            <a:r>
              <a:rPr lang="en-GB" altLang="en-US" sz="2000" i="1" dirty="0" smtClean="0">
                <a:ea typeface="MS PGothic" pitchFamily="34" charset="-128"/>
                <a:cs typeface="+mn-cs"/>
              </a:rPr>
              <a:t> selection, </a:t>
            </a:r>
            <a:r>
              <a:rPr lang="en-GB" altLang="en-US" sz="2000" i="1" dirty="0" err="1" smtClean="0">
                <a:ea typeface="MS PGothic" pitchFamily="34" charset="-128"/>
                <a:cs typeface="+mn-cs"/>
              </a:rPr>
              <a:t>eDRX</a:t>
            </a:r>
            <a:r>
              <a:rPr lang="en-GB" altLang="en-US" sz="2000" i="1" dirty="0" smtClean="0">
                <a:ea typeface="MS PGothic" pitchFamily="34" charset="-128"/>
                <a:cs typeface="+mn-cs"/>
              </a:rPr>
              <a:t>) still require some work and will be updated next </a:t>
            </a:r>
            <a:r>
              <a:rPr lang="en-GB" altLang="en-US" sz="2000" i="1" dirty="0">
                <a:ea typeface="MS PGothic" pitchFamily="34" charset="-128"/>
                <a:cs typeface="+mn-cs"/>
              </a:rPr>
              <a:t>plenary </a:t>
            </a:r>
            <a:r>
              <a:rPr lang="en-GB" altLang="en-US" sz="2000" i="1" dirty="0" smtClean="0">
                <a:ea typeface="MS PGothic" pitchFamily="34" charset="-128"/>
                <a:cs typeface="+mn-cs"/>
              </a:rPr>
              <a:t>cycle, i.e. no strict FASMO rule will be applied</a:t>
            </a:r>
          </a:p>
          <a:p>
            <a:pPr marL="800100" lvl="3" indent="-342900">
              <a:lnSpc>
                <a:spcPct val="90000"/>
              </a:lnSpc>
              <a:buFont typeface="Arial" charset="0"/>
              <a:buBlip>
                <a:blip r:embed="rId2"/>
              </a:buBlip>
              <a:defRPr/>
            </a:pPr>
            <a:endParaRPr lang="en-GB" altLang="en-US" sz="2000" i="1" dirty="0">
              <a:ea typeface="MS PGothic" pitchFamily="34" charset="-128"/>
              <a:cs typeface="+mn-cs"/>
            </a:endParaRPr>
          </a:p>
          <a:p>
            <a:pPr marL="342900" lvl="2" indent="-342900">
              <a:lnSpc>
                <a:spcPct val="90000"/>
              </a:lnSpc>
              <a:buFont typeface="Arial" charset="0"/>
              <a:buBlip>
                <a:blip r:embed="rId2"/>
              </a:buBlip>
              <a:defRPr/>
            </a:pPr>
            <a:r>
              <a:rPr lang="en-GB" altLang="en-US" sz="2200" dirty="0" smtClean="0">
                <a:ea typeface="MS PGothic" pitchFamily="34" charset="-128"/>
                <a:cs typeface="+mn-cs"/>
              </a:rPr>
              <a:t>MCPTT is 100% </a:t>
            </a:r>
          </a:p>
          <a:p>
            <a:pPr marL="800100" lvl="3" indent="-342900">
              <a:lnSpc>
                <a:spcPct val="90000"/>
              </a:lnSpc>
              <a:buBlip>
                <a:blip r:embed="rId2"/>
              </a:buBlip>
              <a:defRPr/>
            </a:pPr>
            <a:r>
              <a:rPr lang="en-GB" dirty="0"/>
              <a:t>The MCPTT WID was revised to assign the new TS number required by CT4. This WID was approved in CP-160160</a:t>
            </a:r>
            <a:r>
              <a:rPr lang="en-GB" dirty="0" smtClean="0"/>
              <a:t>.</a:t>
            </a:r>
            <a:endParaRPr lang="en-GB" altLang="en-US" dirty="0" smtClean="0">
              <a:ea typeface="MS PGothic" pitchFamily="34" charset="-128"/>
              <a:cs typeface="+mn-cs"/>
            </a:endParaRPr>
          </a:p>
          <a:p>
            <a:pPr marL="800100" lvl="3" indent="-342900">
              <a:lnSpc>
                <a:spcPct val="90000"/>
              </a:lnSpc>
              <a:buFont typeface="Arial" charset="0"/>
              <a:buBlip>
                <a:blip r:embed="rId2"/>
              </a:buBlip>
              <a:defRPr/>
            </a:pPr>
            <a:r>
              <a:rPr lang="en-GB" altLang="en-US" dirty="0" smtClean="0">
                <a:ea typeface="MS PGothic" pitchFamily="34" charset="-128"/>
                <a:cs typeface="+mn-cs"/>
              </a:rPr>
              <a:t>There </a:t>
            </a:r>
            <a:r>
              <a:rPr lang="en-GB" altLang="en-US" dirty="0" smtClean="0">
                <a:ea typeface="MS PGothic" pitchFamily="34" charset="-128"/>
                <a:cs typeface="+mn-cs"/>
              </a:rPr>
              <a:t>are issues which will need further CR’s in the upcoming months but nothing out of the ordinary, i.e. the same strict rules as for other features and other releases were applied.</a:t>
            </a:r>
          </a:p>
          <a:p>
            <a:pPr marL="800100" lvl="3" indent="-342900">
              <a:lnSpc>
                <a:spcPct val="90000"/>
              </a:lnSpc>
              <a:buFont typeface="Arial" charset="0"/>
              <a:buBlip>
                <a:blip r:embed="rId2"/>
              </a:buBlip>
              <a:defRPr/>
            </a:pPr>
            <a:r>
              <a:rPr lang="en-GB" altLang="en-US" dirty="0" smtClean="0">
                <a:ea typeface="MS PGothic" pitchFamily="34" charset="-128"/>
                <a:cs typeface="+mn-cs"/>
              </a:rPr>
              <a:t>MCPTT completion was an enormous and exceptional effort – CT does not expect such overload to be come “business as usual”</a:t>
            </a:r>
          </a:p>
          <a:p>
            <a:pPr marL="800100" lvl="3" indent="-342900">
              <a:lnSpc>
                <a:spcPct val="90000"/>
              </a:lnSpc>
              <a:buFont typeface="Arial" charset="0"/>
              <a:buBlip>
                <a:blip r:embed="rId2"/>
              </a:buBlip>
              <a:defRPr/>
            </a:pPr>
            <a:endParaRPr lang="en-GB" altLang="en-US" dirty="0" smtClean="0">
              <a:ea typeface="MS PGothic" pitchFamily="34" charset="-128"/>
              <a:cs typeface="+mn-cs"/>
            </a:endParaRPr>
          </a:p>
        </p:txBody>
      </p:sp>
    </p:spTree>
    <p:extLst>
      <p:ext uri="{BB962C8B-B14F-4D97-AF65-F5344CB8AC3E}">
        <p14:creationId xmlns:p14="http://schemas.microsoft.com/office/powerpoint/2010/main" val="2075290799"/>
      </p:ext>
    </p:ext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p:cNvSpPr>
          <p:nvPr>
            <p:ph type="title"/>
          </p:nvPr>
        </p:nvSpPr>
        <p:spPr>
          <a:xfrm>
            <a:off x="609600" y="227013"/>
            <a:ext cx="7772400" cy="1143000"/>
          </a:xfrm>
        </p:spPr>
        <p:txBody>
          <a:bodyPr/>
          <a:lstStyle/>
          <a:p>
            <a:r>
              <a:rPr lang="en-US" altLang="en-US" dirty="0" smtClean="0">
                <a:latin typeface="Arial" charset="0"/>
                <a:cs typeface="Arial" charset="0"/>
              </a:rPr>
              <a:t>CT Status</a:t>
            </a:r>
            <a:endParaRPr lang="en-US" altLang="en-US" sz="2000" dirty="0" smtClean="0">
              <a:latin typeface="Arial" charset="0"/>
              <a:cs typeface="Arial" charset="0"/>
            </a:endParaRPr>
          </a:p>
        </p:txBody>
      </p:sp>
      <p:sp>
        <p:nvSpPr>
          <p:cNvPr id="18435" name="Rectangle 3"/>
          <p:cNvSpPr>
            <a:spLocks noGrp="1" noChangeArrowheads="1"/>
          </p:cNvSpPr>
          <p:nvPr>
            <p:ph type="body" idx="1"/>
          </p:nvPr>
        </p:nvSpPr>
        <p:spPr>
          <a:xfrm>
            <a:off x="533400" y="1136650"/>
            <a:ext cx="8258175" cy="5302250"/>
          </a:xfrm>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90488" tIns="44450" rIns="90488" bIns="44450"/>
          <a:lstStyle/>
          <a:p>
            <a:r>
              <a:rPr lang="en-GB" sz="1800" dirty="0"/>
              <a:t>All the agreed CT4 CRs were approved by CT apart from those listed which needed special handling</a:t>
            </a:r>
            <a:r>
              <a:rPr lang="en-GB" sz="1800" dirty="0" smtClean="0"/>
              <a:t>:</a:t>
            </a:r>
            <a:endParaRPr lang="en-GB" sz="1800" dirty="0"/>
          </a:p>
          <a:p>
            <a:pPr lvl="1"/>
            <a:r>
              <a:rPr lang="en-US" sz="1800" dirty="0"/>
              <a:t>C4-161405 (the only CR in this CR pack CP-160026) was revised due to a wrong WI-code and moved to agenda item 13.17 PCSCF_RES_WLAN. C4-161405 was revised to CP-160153 and approved.</a:t>
            </a:r>
            <a:endParaRPr lang="en-GB" sz="1800" dirty="0"/>
          </a:p>
          <a:p>
            <a:pPr lvl="1"/>
            <a:r>
              <a:rPr lang="en-US" sz="1800" dirty="0"/>
              <a:t>C4-161511 was revised to CP-160129 and approved. The wrong file was put in the Zip file when uploaded to the CT4 INBOX. All the other CRs in CP-160029 were approved.</a:t>
            </a:r>
            <a:endParaRPr lang="en-GB" sz="1800" dirty="0"/>
          </a:p>
          <a:p>
            <a:pPr lvl="1"/>
            <a:r>
              <a:rPr lang="en-US" sz="1800" dirty="0"/>
              <a:t>C4-161531 and C4-161383 were approved. These were agreed by CT4 bar one company as per the working assumption.</a:t>
            </a:r>
            <a:endParaRPr lang="en-GB" sz="1800" dirty="0"/>
          </a:p>
          <a:p>
            <a:r>
              <a:rPr lang="en-GB" sz="1800" dirty="0"/>
              <a:t>Regarding CT4 TSs brought for approval</a:t>
            </a:r>
            <a:r>
              <a:rPr lang="en-GB" sz="1800" dirty="0" smtClean="0"/>
              <a:t>:</a:t>
            </a:r>
            <a:endParaRPr lang="en-GB" sz="1800" dirty="0"/>
          </a:p>
          <a:p>
            <a:pPr lvl="1"/>
            <a:r>
              <a:rPr lang="en-US" sz="1800" dirty="0"/>
              <a:t>The 3GPP TS 29.283 v1.0.1 on Diameter Data Management Applications was approved. It was revised to add the new TS number in CP-160162.</a:t>
            </a:r>
            <a:endParaRPr lang="en-GB" sz="1800" dirty="0"/>
          </a:p>
          <a:p>
            <a:pPr lvl="1"/>
            <a:r>
              <a:rPr lang="en-US" sz="1800" dirty="0"/>
              <a:t>3GPP TS 29.128 v2.0.0 on Mobility Management Entity (MME) and Serving GPRS Support Node (SGSN) interfaces for interworking with packet data networks and applications was approved.</a:t>
            </a:r>
            <a:endParaRPr lang="en-GB" sz="1800" dirty="0"/>
          </a:p>
          <a:p>
            <a:pPr marL="0" lvl="2" indent="0">
              <a:lnSpc>
                <a:spcPct val="90000"/>
              </a:lnSpc>
              <a:buNone/>
              <a:defRPr/>
            </a:pPr>
            <a:endParaRPr lang="en-GB" altLang="en-US" sz="1800" dirty="0" smtClean="0">
              <a:ea typeface="MS PGothic" pitchFamily="34" charset="-128"/>
              <a:cs typeface="+mn-cs"/>
            </a:endParaRPr>
          </a:p>
          <a:p>
            <a:pPr marL="800100" lvl="3" indent="-342900">
              <a:lnSpc>
                <a:spcPct val="90000"/>
              </a:lnSpc>
              <a:buFont typeface="Arial" charset="0"/>
              <a:buBlip>
                <a:blip r:embed="rId2"/>
              </a:buBlip>
              <a:defRPr/>
            </a:pPr>
            <a:endParaRPr lang="en-GB" altLang="en-US" dirty="0" smtClean="0">
              <a:ea typeface="MS PGothic" pitchFamily="34" charset="-128"/>
              <a:cs typeface="+mn-cs"/>
            </a:endParaRPr>
          </a:p>
        </p:txBody>
      </p:sp>
    </p:spTree>
    <p:extLst>
      <p:ext uri="{BB962C8B-B14F-4D97-AF65-F5344CB8AC3E}">
        <p14:creationId xmlns:p14="http://schemas.microsoft.com/office/powerpoint/2010/main" val="2399844403"/>
      </p:ext>
    </p:extLst>
  </p:cSld>
  <p:clrMapOvr>
    <a:masterClrMapping/>
  </p:clrMapOvr>
  <p:transition/>
  <p:timing>
    <p:tnLst>
      <p:par>
        <p:cTn id="1" dur="indefinite" restart="never" nodeType="tmRoot"/>
      </p:par>
    </p:tnLst>
  </p:timing>
</p:sld>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3gpp">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10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3gpp</Template>
  <TotalTime>37469</TotalTime>
  <Words>1223</Words>
  <Application>Microsoft Office PowerPoint</Application>
  <PresentationFormat>On-screen Show (4:3)</PresentationFormat>
  <Paragraphs>192</Paragraphs>
  <Slides>14</Slides>
  <Notes>1</Notes>
  <HiddenSlides>0</HiddenSlides>
  <MMClips>0</MMClips>
  <ScaleCrop>false</ScaleCrop>
  <HeadingPairs>
    <vt:vector size="4" baseType="variant">
      <vt:variant>
        <vt:lpstr>Theme</vt:lpstr>
      </vt:variant>
      <vt:variant>
        <vt:i4>2</vt:i4>
      </vt:variant>
      <vt:variant>
        <vt:lpstr>Slide Titles</vt:lpstr>
      </vt:variant>
      <vt:variant>
        <vt:i4>14</vt:i4>
      </vt:variant>
    </vt:vector>
  </HeadingPairs>
  <TitlesOfParts>
    <vt:vector size="16" baseType="lpstr">
      <vt:lpstr>3gpp</vt:lpstr>
      <vt:lpstr>Custom Design</vt:lpstr>
      <vt:lpstr>PowerPoint Presentation</vt:lpstr>
      <vt:lpstr>TSG CT Organisation </vt:lpstr>
      <vt:lpstr>PowerPoint Presentation</vt:lpstr>
      <vt:lpstr>Approved new Rel-14 WIs / SIs</vt:lpstr>
      <vt:lpstr>Approved revised Rel-13 WIs / SIs</vt:lpstr>
      <vt:lpstr>Rel-13 Specifications for Approval</vt:lpstr>
      <vt:lpstr>Rel-14 Specifications for Approval</vt:lpstr>
      <vt:lpstr>CT Status</vt:lpstr>
      <vt:lpstr>CT Status</vt:lpstr>
      <vt:lpstr>Request to SA</vt:lpstr>
      <vt:lpstr>Decisions from SA</vt:lpstr>
      <vt:lpstr>Decisions from SA</vt:lpstr>
      <vt:lpstr>Decisions from SA</vt:lpstr>
      <vt:lpstr>Thank  You</vt:lpstr>
    </vt:vector>
  </TitlesOfParts>
  <Company>Nokia Oyj</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Hietalahti Hannu</dc:creator>
  <dc:description>©3GPP 2009. All rights reserved</dc:description>
  <cp:lastModifiedBy>nhberry</cp:lastModifiedBy>
  <cp:revision>913</cp:revision>
  <dcterms:created xsi:type="dcterms:W3CDTF">2009-10-13T12:22:16Z</dcterms:created>
  <dcterms:modified xsi:type="dcterms:W3CDTF">2016-03-31T09:31:41Z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ies>
</file>