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80" r:id="rId2"/>
    <p:sldId id="285" r:id="rId3"/>
    <p:sldId id="278" r:id="rId4"/>
    <p:sldId id="284" r:id="rId5"/>
    <p:sldId id="286" r:id="rId6"/>
    <p:sldId id="287" r:id="rId7"/>
    <p:sldId id="288" r:id="rId8"/>
    <p:sldId id="290" r:id="rId9"/>
    <p:sldId id="293" r:id="rId10"/>
    <p:sldId id="294" r:id="rId1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85"/>
            <p14:sldId id="278"/>
            <p14:sldId id="284"/>
            <p14:sldId id="286"/>
            <p14:sldId id="287"/>
            <p14:sldId id="288"/>
            <p14:sldId id="290"/>
            <p14:sldId id="293"/>
            <p14:sldId id="294"/>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3" d="100"/>
          <a:sy n="83" d="100"/>
        </p:scale>
        <p:origin x="-1500" y="-90"/>
      </p:cViewPr>
      <p:guideLst>
        <p:guide orient="horz" pos="2160"/>
        <p:guide pos="2880"/>
      </p:guideLst>
    </p:cSldViewPr>
  </p:slideViewPr>
  <p:notesTextViewPr>
    <p:cViewPr>
      <p:scale>
        <a:sx n="1" d="1"/>
        <a:sy n="1" d="1"/>
      </p:scale>
      <p:origin x="0" y="0"/>
    </p:cViewPr>
  </p:notesTextViewPr>
  <p:notesViewPr>
    <p:cSldViewPr showGuides="1">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D151DD-1573-4B8B-87DC-CA4975D4E5FB}" type="datetimeFigureOut">
              <a:rPr lang="fr-FR" smtClean="0"/>
              <a:t>16/11/2015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F81C83-9490-40F8-AAE0-C6561752018F}" type="slidenum">
              <a:rPr lang="fr-FR" smtClean="0"/>
              <a:t>‹N°›</a:t>
            </a:fld>
            <a:endParaRPr lang="fr-FR"/>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12"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2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2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
        <p:nvSpPr>
          <p:cNvPr id="6"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7"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endParaRPr lang="fr-FR" sz="1200" dirty="0" smtClean="0"/>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7"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8"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vous pouvez trouver d’autres images sur le site de la marque www.brand.orange.com</a:t>
            </a:r>
          </a:p>
        </p:txBody>
      </p:sp>
      <p:sp>
        <p:nvSpPr>
          <p:cNvPr id="11"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2"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
        <p:nvSpPr>
          <p:cNvPr id="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tx1"/>
                </a:solidFill>
                <a:latin typeface="Helvetica 55 Roman" pitchFamily="34" charset="0"/>
              </a:rPr>
              <a:t>‹N°›</a:t>
            </a:fld>
            <a:endParaRPr lang="en-US" sz="1000" dirty="0">
              <a:solidFill>
                <a:schemeClr val="tx1"/>
              </a:solidFill>
              <a:latin typeface="Helvetica 55 Roman" pitchFamily="34" charset="0"/>
            </a:endParaRPr>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6"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29"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baseline="0"/>
            </a:lvl1pPr>
          </a:lstStyle>
          <a:p>
            <a:r>
              <a:rPr lang="fr-FR" dirty="0" smtClean="0"/>
              <a:t>pour ajouter une diapo différente &gt; Accueil &gt; Nouvelle diapositive (puis cliquez menu déroulant) </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baseline="0"/>
            </a:lvl1pPr>
            <a:lvl2pPr>
              <a:spcAft>
                <a:spcPct val="0"/>
              </a:spcAft>
              <a:buFont typeface="Arial" charset="0"/>
              <a:buChar char="–"/>
              <a:defRPr/>
            </a:lvl2pPr>
          </a:lstStyle>
          <a:p>
            <a:r>
              <a:rPr lang="fr-FR" dirty="0" smtClean="0"/>
              <a:t>écrivez le texte ici, si besoin sélectionnez une icône ci-dessous pour ajouter un tableau, un graphique, un </a:t>
            </a:r>
            <a:r>
              <a:rPr lang="fr-FR" dirty="0" err="1" smtClean="0"/>
              <a:t>SmartArt</a:t>
            </a:r>
            <a:r>
              <a:rPr lang="fr-FR" dirty="0" smtClean="0"/>
              <a:t>, une image ou une vidéo</a:t>
            </a:r>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5"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
        <p:nvSpPr>
          <p:cNvPr id="4"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
        <p:nvSpPr>
          <p:cNvPr id="3"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4"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5"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6"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
        <p:nvSpPr>
          <p:cNvPr id="9"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0"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2" name="Rectangle 762"/>
          <p:cNvSpPr>
            <a:spLocks noChangeArrowheads="1"/>
          </p:cNvSpPr>
          <p:nvPr userDrawn="1"/>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smtClean="0">
                <a:solidFill>
                  <a:schemeClr val="bg1">
                    <a:lumMod val="50000"/>
                  </a:schemeClr>
                </a:solidFill>
                <a:latin typeface="Helvetica 55 Roman" pitchFamily="34" charset="0"/>
              </a:rPr>
              <a:t>interne</a:t>
            </a:r>
            <a:r>
              <a:rPr lang="en-US" sz="1000" dirty="0" smtClean="0">
                <a:solidFill>
                  <a:schemeClr val="bg1">
                    <a:lumMod val="50000"/>
                  </a:schemeClr>
                </a:solidFill>
                <a:latin typeface="Helvetica 55 Roman" pitchFamily="34" charset="0"/>
              </a:rPr>
              <a:t> </a:t>
            </a:r>
            <a:r>
              <a:rPr lang="en-US" sz="1000" dirty="0">
                <a:solidFill>
                  <a:schemeClr val="bg1">
                    <a:lumMod val="50000"/>
                  </a:schemeClr>
                </a:solidFill>
                <a:latin typeface="Helvetica 55 Roman" pitchFamily="34" charset="0"/>
              </a:rPr>
              <a:t>Orange</a:t>
            </a:r>
          </a:p>
        </p:txBody>
      </p:sp>
      <p:sp>
        <p:nvSpPr>
          <p:cNvPr id="13" name="Rectangle 762"/>
          <p:cNvSpPr>
            <a:spLocks noChangeArrowheads="1"/>
          </p:cNvSpPr>
          <p:nvPr userDrawn="1"/>
        </p:nvSpPr>
        <p:spPr bwMode="auto">
          <a:xfrm>
            <a:off x="395536" y="6408738"/>
            <a:ext cx="504056"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fld id="{EFE14BF7-218F-4596-8202-541E14B3C423}" type="slidenum">
              <a:rPr lang="en-US" sz="1000" smtClean="0">
                <a:solidFill>
                  <a:schemeClr val="bg1">
                    <a:lumMod val="50000"/>
                  </a:schemeClr>
                </a:solidFill>
                <a:latin typeface="Helvetica 55 Roman" pitchFamily="34" charset="0"/>
              </a:rPr>
              <a:t>‹N°›</a:t>
            </a:fld>
            <a:endParaRPr lang="en-US" sz="1000" dirty="0">
              <a:solidFill>
                <a:schemeClr val="bg1">
                  <a:lumMod val="50000"/>
                </a:schemeClr>
              </a:solidFill>
              <a:latin typeface="Helvetica 55 Roman" pitchFamily="34" charset="0"/>
            </a:endParaRPr>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3297" y="2276976"/>
            <a:ext cx="7633159" cy="936000"/>
          </a:xfrm>
        </p:spPr>
        <p:txBody>
          <a:bodyPr/>
          <a:lstStyle/>
          <a:p>
            <a:r>
              <a:rPr lang="fr-FR" dirty="0" smtClean="0"/>
              <a:t>ERP for </a:t>
            </a:r>
            <a:br>
              <a:rPr lang="fr-FR" dirty="0" smtClean="0"/>
            </a:br>
            <a:r>
              <a:rPr lang="fr-FR" dirty="0" err="1" smtClean="0"/>
              <a:t>Fast</a:t>
            </a:r>
            <a:r>
              <a:rPr lang="fr-FR" dirty="0" smtClean="0"/>
              <a:t> </a:t>
            </a:r>
            <a:r>
              <a:rPr lang="fr-FR" dirty="0" err="1" smtClean="0"/>
              <a:t>re-authentication</a:t>
            </a:r>
            <a:r>
              <a:rPr lang="fr-FR" dirty="0" smtClean="0"/>
              <a:t> </a:t>
            </a:r>
            <a:endParaRPr lang="fr-FR" dirty="0"/>
          </a:p>
        </p:txBody>
      </p:sp>
      <p:sp>
        <p:nvSpPr>
          <p:cNvPr id="3" name="Sous-titre 2"/>
          <p:cNvSpPr>
            <a:spLocks noGrp="1"/>
          </p:cNvSpPr>
          <p:nvPr>
            <p:ph type="subTitle" idx="1"/>
          </p:nvPr>
        </p:nvSpPr>
        <p:spPr/>
        <p:txBody>
          <a:bodyPr/>
          <a:lstStyle/>
          <a:p>
            <a:r>
              <a:rPr lang="fr-FR" dirty="0" smtClean="0"/>
              <a:t>Orange</a:t>
            </a:r>
            <a:endParaRPr lang="fr-FR"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6212" y="403200"/>
            <a:ext cx="7228195" cy="982800"/>
          </a:xfrm>
        </p:spPr>
        <p:txBody>
          <a:bodyPr/>
          <a:lstStyle/>
          <a:p>
            <a:r>
              <a:rPr lang="fr-FR" dirty="0" smtClean="0"/>
              <a:t>Impacts on 3GPP architecture (non-exhaustive </a:t>
            </a:r>
            <a:r>
              <a:rPr lang="fr-FR" dirty="0" err="1" smtClean="0"/>
              <a:t>list</a:t>
            </a:r>
            <a:r>
              <a:rPr lang="fr-FR" dirty="0" smtClean="0"/>
              <a:t>)</a:t>
            </a:r>
            <a:endParaRPr lang="fr-FR" dirty="0"/>
          </a:p>
        </p:txBody>
      </p:sp>
      <p:sp>
        <p:nvSpPr>
          <p:cNvPr id="3" name="Espace réservé du contenu 2"/>
          <p:cNvSpPr>
            <a:spLocks noGrp="1"/>
          </p:cNvSpPr>
          <p:nvPr>
            <p:ph idx="1"/>
          </p:nvPr>
        </p:nvSpPr>
        <p:spPr/>
        <p:txBody>
          <a:bodyPr/>
          <a:lstStyle/>
          <a:p>
            <a:r>
              <a:rPr lang="fr-FR" dirty="0"/>
              <a:t>T</a:t>
            </a:r>
            <a:r>
              <a:rPr lang="fr-FR" dirty="0" smtClean="0"/>
              <a:t>he UE has to support ERP</a:t>
            </a:r>
          </a:p>
          <a:p>
            <a:r>
              <a:rPr lang="fr-FR" dirty="0" smtClean="0"/>
              <a:t>The Home AAA server has to support ERP</a:t>
            </a:r>
          </a:p>
          <a:p>
            <a:pPr lvl="1"/>
            <a:r>
              <a:rPr lang="fr-FR" dirty="0" smtClean="0"/>
              <a:t>no distinction </a:t>
            </a:r>
            <a:r>
              <a:rPr lang="fr-FR" dirty="0" err="1" smtClean="0"/>
              <a:t>between</a:t>
            </a:r>
            <a:r>
              <a:rPr lang="fr-FR" dirty="0" smtClean="0"/>
              <a:t> AAA server and EAP server</a:t>
            </a:r>
          </a:p>
          <a:p>
            <a:r>
              <a:rPr lang="fr-FR" dirty="0" err="1" smtClean="0"/>
              <a:t>STa</a:t>
            </a:r>
            <a:r>
              <a:rPr lang="fr-FR" dirty="0" smtClean="0"/>
              <a:t>/</a:t>
            </a:r>
            <a:r>
              <a:rPr lang="fr-FR" dirty="0" err="1" smtClean="0"/>
              <a:t>SWa</a:t>
            </a:r>
            <a:r>
              <a:rPr lang="fr-FR" dirty="0" smtClean="0"/>
              <a:t>/</a:t>
            </a:r>
            <a:r>
              <a:rPr lang="fr-FR" dirty="0" err="1" smtClean="0"/>
              <a:t>SWd</a:t>
            </a:r>
            <a:r>
              <a:rPr lang="fr-FR" dirty="0" smtClean="0"/>
              <a:t> has to </a:t>
            </a:r>
            <a:r>
              <a:rPr lang="fr-FR" dirty="0" err="1" smtClean="0"/>
              <a:t>be</a:t>
            </a:r>
            <a:r>
              <a:rPr lang="fr-FR" dirty="0" smtClean="0"/>
              <a:t> </a:t>
            </a:r>
            <a:r>
              <a:rPr lang="fr-FR" dirty="0" err="1" smtClean="0"/>
              <a:t>enhanced</a:t>
            </a:r>
            <a:r>
              <a:rPr lang="fr-FR" dirty="0" smtClean="0"/>
              <a:t> to support ERP</a:t>
            </a:r>
          </a:p>
          <a:p>
            <a:pPr lvl="1"/>
            <a:r>
              <a:rPr lang="fr-FR" dirty="0" smtClean="0"/>
              <a:t>Information </a:t>
            </a:r>
            <a:r>
              <a:rPr lang="fr-FR" dirty="0" err="1" smtClean="0"/>
              <a:t>exchanged</a:t>
            </a:r>
            <a:r>
              <a:rPr lang="fr-FR" dirty="0" smtClean="0"/>
              <a:t> </a:t>
            </a:r>
            <a:r>
              <a:rPr lang="fr-FR" dirty="0"/>
              <a:t>for ERP </a:t>
            </a:r>
            <a:r>
              <a:rPr lang="fr-FR" dirty="0" err="1"/>
              <a:t>bootstrap</a:t>
            </a:r>
            <a:r>
              <a:rPr lang="fr-FR" dirty="0"/>
              <a:t> exchange</a:t>
            </a:r>
            <a:endParaRPr lang="fr-FR" dirty="0" smtClean="0"/>
          </a:p>
          <a:p>
            <a:r>
              <a:rPr lang="fr-FR" dirty="0" smtClean="0"/>
              <a:t>The ER server </a:t>
            </a:r>
            <a:r>
              <a:rPr lang="fr-FR" dirty="0" err="1" smtClean="0"/>
              <a:t>could</a:t>
            </a:r>
            <a:r>
              <a:rPr lang="fr-FR" dirty="0" smtClean="0"/>
              <a:t> </a:t>
            </a:r>
            <a:r>
              <a:rPr lang="fr-FR" dirty="0" err="1" smtClean="0"/>
              <a:t>be</a:t>
            </a:r>
            <a:r>
              <a:rPr lang="fr-FR" dirty="0" smtClean="0"/>
              <a:t> </a:t>
            </a:r>
            <a:r>
              <a:rPr lang="fr-FR" dirty="0" err="1" smtClean="0"/>
              <a:t>located</a:t>
            </a:r>
            <a:endParaRPr lang="fr-FR" dirty="0" smtClean="0"/>
          </a:p>
          <a:p>
            <a:pPr lvl="1"/>
            <a:r>
              <a:rPr lang="fr-FR" dirty="0" smtClean="0"/>
              <a:t>in the Wi-Fi network </a:t>
            </a:r>
          </a:p>
          <a:p>
            <a:pPr lvl="1"/>
            <a:r>
              <a:rPr lang="fr-FR" dirty="0" smtClean="0"/>
              <a:t>or in the PLMN network</a:t>
            </a:r>
          </a:p>
          <a:p>
            <a:r>
              <a:rPr lang="fr-FR" dirty="0" smtClean="0"/>
              <a:t>If the ER server </a:t>
            </a:r>
            <a:r>
              <a:rPr lang="fr-FR" dirty="0" err="1" smtClean="0"/>
              <a:t>is</a:t>
            </a:r>
            <a:r>
              <a:rPr lang="fr-FR" dirty="0" smtClean="0"/>
              <a:t> </a:t>
            </a:r>
            <a:r>
              <a:rPr lang="fr-FR" dirty="0" err="1" smtClean="0"/>
              <a:t>located</a:t>
            </a:r>
            <a:r>
              <a:rPr lang="fr-FR" dirty="0" smtClean="0"/>
              <a:t> in the PLMN</a:t>
            </a:r>
          </a:p>
          <a:p>
            <a:pPr lvl="1"/>
            <a:r>
              <a:rPr lang="fr-FR" dirty="0" smtClean="0"/>
              <a:t>A new interface </a:t>
            </a:r>
            <a:r>
              <a:rPr lang="fr-FR" dirty="0" err="1" smtClean="0"/>
              <a:t>is</a:t>
            </a:r>
            <a:r>
              <a:rPr lang="fr-FR" dirty="0" smtClean="0"/>
              <a:t> </a:t>
            </a:r>
            <a:r>
              <a:rPr lang="fr-FR" dirty="0" err="1" smtClean="0"/>
              <a:t>required</a:t>
            </a:r>
            <a:r>
              <a:rPr lang="fr-FR" dirty="0" smtClean="0"/>
              <a:t> </a:t>
            </a:r>
            <a:r>
              <a:rPr lang="fr-FR" dirty="0" err="1" smtClean="0"/>
              <a:t>between</a:t>
            </a:r>
            <a:r>
              <a:rPr lang="fr-FR" dirty="0" smtClean="0"/>
              <a:t> the Wi-Fi </a:t>
            </a:r>
            <a:r>
              <a:rPr lang="fr-FR" dirty="0" err="1" smtClean="0"/>
              <a:t>access</a:t>
            </a:r>
            <a:r>
              <a:rPr lang="fr-FR" dirty="0" smtClean="0"/>
              <a:t> </a:t>
            </a:r>
            <a:r>
              <a:rPr lang="fr-FR" dirty="0" err="1" smtClean="0"/>
              <a:t>netwok</a:t>
            </a:r>
            <a:r>
              <a:rPr lang="fr-FR" dirty="0" smtClean="0"/>
              <a:t> and the PLMN or </a:t>
            </a:r>
            <a:r>
              <a:rPr lang="fr-FR" dirty="0" err="1" smtClean="0"/>
              <a:t>Sta</a:t>
            </a:r>
            <a:r>
              <a:rPr lang="fr-FR" dirty="0" smtClean="0"/>
              <a:t>/</a:t>
            </a:r>
            <a:r>
              <a:rPr lang="fr-FR" dirty="0" err="1" smtClean="0"/>
              <a:t>Swa</a:t>
            </a:r>
            <a:r>
              <a:rPr lang="fr-FR" dirty="0" smtClean="0"/>
              <a:t> must </a:t>
            </a:r>
            <a:r>
              <a:rPr lang="fr-FR" dirty="0" err="1" smtClean="0"/>
              <a:t>be</a:t>
            </a:r>
            <a:r>
              <a:rPr lang="fr-FR" dirty="0" smtClean="0"/>
              <a:t> </a:t>
            </a:r>
            <a:r>
              <a:rPr lang="fr-FR" dirty="0" err="1" smtClean="0"/>
              <a:t>extended</a:t>
            </a:r>
            <a:endParaRPr lang="fr-FR" dirty="0" smtClean="0"/>
          </a:p>
          <a:p>
            <a:pPr lvl="1"/>
            <a:r>
              <a:rPr lang="fr-FR" dirty="0" smtClean="0"/>
              <a:t>The </a:t>
            </a:r>
            <a:r>
              <a:rPr lang="fr-FR" dirty="0" err="1" smtClean="0"/>
              <a:t>Diameter</a:t>
            </a:r>
            <a:r>
              <a:rPr lang="fr-FR" dirty="0" smtClean="0"/>
              <a:t> application must </a:t>
            </a:r>
            <a:r>
              <a:rPr lang="fr-FR" dirty="0" err="1" smtClean="0"/>
              <a:t>be</a:t>
            </a:r>
            <a:r>
              <a:rPr lang="fr-FR" dirty="0" smtClean="0"/>
              <a:t> </a:t>
            </a:r>
            <a:r>
              <a:rPr lang="fr-FR" dirty="0" err="1" smtClean="0"/>
              <a:t>supported</a:t>
            </a:r>
            <a:r>
              <a:rPr lang="fr-FR" dirty="0" smtClean="0"/>
              <a:t> </a:t>
            </a:r>
            <a:r>
              <a:rPr lang="fr-FR" dirty="0" err="1" smtClean="0"/>
              <a:t>between</a:t>
            </a:r>
            <a:r>
              <a:rPr lang="fr-FR" dirty="0" smtClean="0"/>
              <a:t> Wi-Fi </a:t>
            </a:r>
            <a:r>
              <a:rPr lang="fr-FR" dirty="0" err="1" smtClean="0"/>
              <a:t>access</a:t>
            </a:r>
            <a:r>
              <a:rPr lang="fr-FR" dirty="0" smtClean="0"/>
              <a:t> and the PLMN (over the new interface or </a:t>
            </a:r>
            <a:r>
              <a:rPr lang="fr-FR" dirty="0" err="1" smtClean="0"/>
              <a:t>Sta</a:t>
            </a:r>
            <a:r>
              <a:rPr lang="fr-FR" dirty="0" smtClean="0"/>
              <a:t>/</a:t>
            </a:r>
            <a:r>
              <a:rPr lang="fr-FR" dirty="0" err="1" smtClean="0"/>
              <a:t>Swa</a:t>
            </a:r>
            <a:r>
              <a:rPr lang="fr-FR" dirty="0" smtClean="0"/>
              <a:t>)</a:t>
            </a:r>
          </a:p>
        </p:txBody>
      </p:sp>
    </p:spTree>
    <p:extLst>
      <p:ext uri="{BB962C8B-B14F-4D97-AF65-F5344CB8AC3E}">
        <p14:creationId xmlns:p14="http://schemas.microsoft.com/office/powerpoint/2010/main" val="514950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6212" y="403200"/>
            <a:ext cx="7732251" cy="982800"/>
          </a:xfrm>
        </p:spPr>
        <p:txBody>
          <a:bodyPr/>
          <a:lstStyle/>
          <a:p>
            <a:r>
              <a:rPr lang="en-US" dirty="0" smtClean="0"/>
              <a:t> New Carrier </a:t>
            </a:r>
            <a:r>
              <a:rPr lang="en-US" dirty="0"/>
              <a:t>Wi-Fi® networks </a:t>
            </a:r>
            <a:r>
              <a:rPr lang="en-US" dirty="0" smtClean="0"/>
              <a:t>requirements</a:t>
            </a:r>
            <a:endParaRPr lang="fr-FR" dirty="0"/>
          </a:p>
        </p:txBody>
      </p:sp>
      <p:sp>
        <p:nvSpPr>
          <p:cNvPr id="3" name="Espace réservé du contenu 2"/>
          <p:cNvSpPr>
            <a:spLocks noGrp="1"/>
          </p:cNvSpPr>
          <p:nvPr>
            <p:ph idx="1"/>
          </p:nvPr>
        </p:nvSpPr>
        <p:spPr/>
        <p:txBody>
          <a:bodyPr>
            <a:normAutofit/>
          </a:bodyPr>
          <a:lstStyle/>
          <a:p>
            <a:pPr marL="0" indent="0">
              <a:buNone/>
            </a:pPr>
            <a:r>
              <a:rPr lang="en-US" dirty="0" smtClean="0"/>
              <a:t>“</a:t>
            </a:r>
            <a:r>
              <a:rPr lang="en-US" i="1" dirty="0" smtClean="0"/>
              <a:t>Wi-Fi </a:t>
            </a:r>
            <a:r>
              <a:rPr lang="en-US" i="1" dirty="0"/>
              <a:t>Alliance would like to make 3GPP groups aware that deployment of devices that comply with some of these new requirements may require 3GPP to enhance the functionality designed to support carrier Wi-Fi. As an example, the proposed Optimized Connectivity Experience program is developing requirements for support of 802.11ai and </a:t>
            </a:r>
            <a:r>
              <a:rPr lang="en-US" b="1" dirty="0">
                <a:solidFill>
                  <a:srgbClr val="FF0000"/>
                </a:solidFill>
              </a:rPr>
              <a:t>EAP-RP for fast re-authentication</a:t>
            </a:r>
            <a:r>
              <a:rPr lang="en-US" i="1" dirty="0"/>
              <a:t> and IP address allocation. Therefore 3GPP network functionality for WLAN interworking would need to </a:t>
            </a:r>
            <a:r>
              <a:rPr lang="en-US" b="1" dirty="0">
                <a:solidFill>
                  <a:srgbClr val="FF0000"/>
                </a:solidFill>
              </a:rPr>
              <a:t>support EAP-RP for the UE authentication</a:t>
            </a:r>
            <a:r>
              <a:rPr lang="en-US" i="1" dirty="0"/>
              <a:t> in order to take advantage of these new carrier Wi-Fi features</a:t>
            </a:r>
            <a:r>
              <a:rPr lang="en-US" i="1" dirty="0" smtClean="0"/>
              <a:t>.</a:t>
            </a:r>
            <a:r>
              <a:rPr lang="en-US" dirty="0" smtClean="0"/>
              <a:t>” </a:t>
            </a:r>
            <a:endParaRPr lang="en-US" dirty="0"/>
          </a:p>
        </p:txBody>
      </p:sp>
    </p:spTree>
    <p:extLst>
      <p:ext uri="{BB962C8B-B14F-4D97-AF65-F5344CB8AC3E}">
        <p14:creationId xmlns:p14="http://schemas.microsoft.com/office/powerpoint/2010/main" val="349509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Local EAP </a:t>
            </a:r>
            <a:r>
              <a:rPr lang="fr-FR" dirty="0" err="1" smtClean="0"/>
              <a:t>authentication</a:t>
            </a:r>
            <a:endParaRPr lang="fr-FR" dirty="0"/>
          </a:p>
        </p:txBody>
      </p:sp>
      <p:pic>
        <p:nvPicPr>
          <p:cNvPr id="6" name="Picture 3" descr="EAP_ERP_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0403" y="1484784"/>
            <a:ext cx="7466013"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ouble flèche horizontale 14"/>
          <p:cNvSpPr/>
          <p:nvPr/>
        </p:nvSpPr>
        <p:spPr>
          <a:xfrm rot="780264">
            <a:off x="4867446" y="5579654"/>
            <a:ext cx="1368152" cy="36004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Double flèche horizontale 15"/>
          <p:cNvSpPr/>
          <p:nvPr/>
        </p:nvSpPr>
        <p:spPr>
          <a:xfrm rot="2345358">
            <a:off x="2836451" y="4436072"/>
            <a:ext cx="1723345" cy="360040"/>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err="1" smtClean="0"/>
              <a:t>Remote</a:t>
            </a:r>
            <a:r>
              <a:rPr lang="fr-FR" dirty="0" smtClean="0"/>
              <a:t> EAP </a:t>
            </a:r>
            <a:r>
              <a:rPr lang="fr-FR" dirty="0" err="1" smtClean="0"/>
              <a:t>authentication</a:t>
            </a:r>
            <a:endParaRPr lang="fr-FR" dirty="0"/>
          </a:p>
        </p:txBody>
      </p:sp>
      <p:pic>
        <p:nvPicPr>
          <p:cNvPr id="6" name="Picture 3" descr="EAP_ERP_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0403" y="1484784"/>
            <a:ext cx="7466013"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ouble flèche horizontale 14"/>
          <p:cNvSpPr/>
          <p:nvPr/>
        </p:nvSpPr>
        <p:spPr>
          <a:xfrm rot="780264">
            <a:off x="4867446" y="5579654"/>
            <a:ext cx="1368152" cy="36004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Double flèche horizontale 16"/>
          <p:cNvSpPr/>
          <p:nvPr/>
        </p:nvSpPr>
        <p:spPr>
          <a:xfrm rot="8835038">
            <a:off x="4701982" y="4812587"/>
            <a:ext cx="1401883" cy="360040"/>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Double flèche horizontale 17"/>
          <p:cNvSpPr/>
          <p:nvPr/>
        </p:nvSpPr>
        <p:spPr>
          <a:xfrm rot="6112129">
            <a:off x="5735388" y="3077915"/>
            <a:ext cx="1046350" cy="360040"/>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71263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EAP keying hierarchy</a:t>
            </a:r>
            <a:endParaRPr lang="fr-FR" dirty="0"/>
          </a:p>
        </p:txBody>
      </p:sp>
      <p:sp>
        <p:nvSpPr>
          <p:cNvPr id="3" name="Espace réservé du contenu 2"/>
          <p:cNvSpPr>
            <a:spLocks noGrp="1"/>
          </p:cNvSpPr>
          <p:nvPr>
            <p:ph idx="1"/>
          </p:nvPr>
        </p:nvSpPr>
        <p:spPr/>
        <p:txBody>
          <a:bodyPr/>
          <a:lstStyle/>
          <a:p>
            <a:r>
              <a:rPr lang="en-US" dirty="0" smtClean="0"/>
              <a:t>Two </a:t>
            </a:r>
            <a:r>
              <a:rPr lang="en-US" dirty="0"/>
              <a:t>keys </a:t>
            </a:r>
            <a:r>
              <a:rPr lang="en-US" dirty="0" smtClean="0"/>
              <a:t>derived </a:t>
            </a:r>
            <a:r>
              <a:rPr lang="en-US" dirty="0"/>
              <a:t>by all key-generating EAP </a:t>
            </a:r>
            <a:r>
              <a:rPr lang="en-US" dirty="0" smtClean="0"/>
              <a:t>methods:</a:t>
            </a:r>
          </a:p>
          <a:p>
            <a:pPr lvl="1"/>
            <a:r>
              <a:rPr lang="en-US" dirty="0" smtClean="0"/>
              <a:t>the </a:t>
            </a:r>
            <a:r>
              <a:rPr lang="en-US" dirty="0"/>
              <a:t>Master Session Key (MSK) </a:t>
            </a:r>
          </a:p>
          <a:p>
            <a:pPr lvl="2"/>
            <a:r>
              <a:rPr lang="en-US" dirty="0" smtClean="0"/>
              <a:t>generated by EAP server and EAP peer</a:t>
            </a:r>
          </a:p>
          <a:p>
            <a:pPr lvl="2"/>
            <a:r>
              <a:rPr lang="en-US" dirty="0" smtClean="0"/>
              <a:t>provided over AAA to EAP authenticator</a:t>
            </a:r>
          </a:p>
          <a:p>
            <a:pPr lvl="1"/>
            <a:r>
              <a:rPr lang="en-US" dirty="0" smtClean="0"/>
              <a:t>the </a:t>
            </a:r>
            <a:r>
              <a:rPr lang="en-US" dirty="0"/>
              <a:t>Extended MSK (EMSK</a:t>
            </a:r>
            <a:r>
              <a:rPr lang="en-US" dirty="0" smtClean="0"/>
              <a:t>).</a:t>
            </a:r>
          </a:p>
          <a:p>
            <a:pPr lvl="2"/>
            <a:r>
              <a:rPr lang="en-US" dirty="0" smtClean="0"/>
              <a:t>only generated by EAP server and EAP peer</a:t>
            </a:r>
          </a:p>
          <a:p>
            <a:r>
              <a:rPr lang="en-US" dirty="0"/>
              <a:t>After successful authentication, </a:t>
            </a:r>
            <a:endParaRPr lang="en-US" dirty="0" smtClean="0"/>
          </a:p>
          <a:p>
            <a:pPr lvl="1"/>
            <a:r>
              <a:rPr lang="en-US" dirty="0" smtClean="0"/>
              <a:t>MSK is sent by the EAP </a:t>
            </a:r>
            <a:r>
              <a:rPr lang="en-US" dirty="0"/>
              <a:t>server </a:t>
            </a:r>
            <a:r>
              <a:rPr lang="en-US" dirty="0" smtClean="0"/>
              <a:t>the </a:t>
            </a:r>
            <a:r>
              <a:rPr lang="en-US" dirty="0"/>
              <a:t>EAP authenticator; </a:t>
            </a:r>
            <a:endParaRPr lang="en-US" dirty="0" smtClean="0"/>
          </a:p>
          <a:p>
            <a:pPr lvl="1"/>
            <a:r>
              <a:rPr lang="en-US" dirty="0" smtClean="0"/>
              <a:t>MSK is used to derive </a:t>
            </a:r>
            <a:r>
              <a:rPr lang="en-US" dirty="0"/>
              <a:t>Transient Session Keys (TSKs</a:t>
            </a:r>
            <a:r>
              <a:rPr lang="en-US" dirty="0" smtClean="0"/>
              <a:t>) between peer and EAP authenticator to protect access network signaling.</a:t>
            </a:r>
          </a:p>
          <a:p>
            <a:pPr lvl="1"/>
            <a:r>
              <a:rPr lang="en-US" dirty="0" smtClean="0"/>
              <a:t>the </a:t>
            </a:r>
            <a:r>
              <a:rPr lang="en-US" dirty="0"/>
              <a:t>EAP authenticator and the EAP peer establish Transient Session Keys (TSKs) using the MSK as the authentication key, key derivation key, or a key transport key, and use the TSK for per-packet access enforcement.</a:t>
            </a:r>
            <a:endParaRPr lang="fr-FR" dirty="0"/>
          </a:p>
        </p:txBody>
      </p:sp>
    </p:spTree>
    <p:extLst>
      <p:ext uri="{BB962C8B-B14F-4D97-AF65-F5344CB8AC3E}">
        <p14:creationId xmlns:p14="http://schemas.microsoft.com/office/powerpoint/2010/main" val="3584165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6212" y="403200"/>
            <a:ext cx="7516227" cy="982800"/>
          </a:xfrm>
        </p:spPr>
        <p:txBody>
          <a:bodyPr/>
          <a:lstStyle/>
          <a:p>
            <a:r>
              <a:rPr lang="fr-FR" dirty="0" smtClean="0"/>
              <a:t>Issues </a:t>
            </a:r>
            <a:r>
              <a:rPr lang="fr-FR" dirty="0" err="1" smtClean="0"/>
              <a:t>with</a:t>
            </a:r>
            <a:r>
              <a:rPr lang="fr-FR" dirty="0" smtClean="0"/>
              <a:t> full EAP </a:t>
            </a:r>
            <a:r>
              <a:rPr lang="fr-FR" dirty="0" err="1" smtClean="0"/>
              <a:t>authentication</a:t>
            </a:r>
            <a:r>
              <a:rPr lang="fr-FR" dirty="0" smtClean="0"/>
              <a:t> in Wi-Fi </a:t>
            </a:r>
            <a:r>
              <a:rPr lang="fr-FR" dirty="0" err="1" smtClean="0"/>
              <a:t>context</a:t>
            </a:r>
            <a:endParaRPr lang="fr-FR" dirty="0"/>
          </a:p>
        </p:txBody>
      </p:sp>
      <p:sp>
        <p:nvSpPr>
          <p:cNvPr id="3" name="Espace réservé du contenu 2"/>
          <p:cNvSpPr>
            <a:spLocks noGrp="1"/>
          </p:cNvSpPr>
          <p:nvPr>
            <p:ph idx="1"/>
          </p:nvPr>
        </p:nvSpPr>
        <p:spPr/>
        <p:txBody>
          <a:bodyPr/>
          <a:lstStyle/>
          <a:p>
            <a:r>
              <a:rPr lang="en-US" dirty="0"/>
              <a:t>When a peer moves from one </a:t>
            </a:r>
            <a:r>
              <a:rPr lang="en-US" dirty="0" smtClean="0"/>
              <a:t>AP to another</a:t>
            </a:r>
          </a:p>
          <a:p>
            <a:pPr lvl="1"/>
            <a:r>
              <a:rPr lang="en-US" dirty="0" smtClean="0"/>
              <a:t>a full authentication involving the remote EAP server is required</a:t>
            </a:r>
          </a:p>
          <a:p>
            <a:pPr lvl="2"/>
            <a:r>
              <a:rPr lang="en-US" dirty="0" smtClean="0"/>
              <a:t>With 2+ round-trips depending of the EAP method</a:t>
            </a:r>
          </a:p>
          <a:p>
            <a:pPr lvl="1"/>
            <a:r>
              <a:rPr lang="en-US" dirty="0"/>
              <a:t>I</a:t>
            </a:r>
            <a:r>
              <a:rPr lang="en-US" dirty="0" smtClean="0"/>
              <a:t>ncreasing latency during handover</a:t>
            </a:r>
          </a:p>
          <a:p>
            <a:r>
              <a:rPr lang="en-US" dirty="0" smtClean="0"/>
              <a:t>Some EAP methods offer </a:t>
            </a:r>
            <a:r>
              <a:rPr lang="fr-FR" dirty="0" err="1"/>
              <a:t>method-specific</a:t>
            </a:r>
            <a:r>
              <a:rPr lang="fr-FR" dirty="0"/>
              <a:t> </a:t>
            </a:r>
            <a:r>
              <a:rPr lang="fr-FR" dirty="0" err="1" smtClean="0"/>
              <a:t>re-authentication</a:t>
            </a:r>
            <a:r>
              <a:rPr lang="fr-FR" dirty="0" smtClean="0"/>
              <a:t> </a:t>
            </a:r>
            <a:r>
              <a:rPr lang="fr-FR" dirty="0" err="1" smtClean="0"/>
              <a:t>mechanism</a:t>
            </a:r>
            <a:endParaRPr lang="fr-FR" dirty="0"/>
          </a:p>
          <a:p>
            <a:pPr lvl="1"/>
            <a:r>
              <a:rPr lang="fr-FR" dirty="0" err="1" smtClean="0"/>
              <a:t>e.g</a:t>
            </a:r>
            <a:r>
              <a:rPr lang="fr-FR" dirty="0" smtClean="0"/>
              <a:t>. EAP-AKA</a:t>
            </a:r>
          </a:p>
          <a:p>
            <a:pPr lvl="1"/>
            <a:r>
              <a:rPr lang="fr-FR" dirty="0" smtClean="0"/>
              <a:t> but not all</a:t>
            </a:r>
          </a:p>
          <a:p>
            <a:r>
              <a:rPr lang="fr-FR" dirty="0" err="1" smtClean="0"/>
              <a:t>Need</a:t>
            </a:r>
            <a:r>
              <a:rPr lang="fr-FR" dirty="0" smtClean="0"/>
              <a:t> </a:t>
            </a:r>
            <a:r>
              <a:rPr lang="en-US" dirty="0" smtClean="0"/>
              <a:t>for </a:t>
            </a:r>
            <a:r>
              <a:rPr lang="en-US" dirty="0"/>
              <a:t>a method-independent re-authentication </a:t>
            </a:r>
            <a:r>
              <a:rPr lang="en-US" dirty="0" smtClean="0"/>
              <a:t>protocol</a:t>
            </a:r>
          </a:p>
          <a:p>
            <a:pPr lvl="1"/>
            <a:r>
              <a:rPr lang="en-US" dirty="0" smtClean="0"/>
              <a:t>that </a:t>
            </a:r>
            <a:r>
              <a:rPr lang="en-US" dirty="0"/>
              <a:t>completes in less than 2 round trips, </a:t>
            </a:r>
            <a:endParaRPr lang="en-US" dirty="0" smtClean="0"/>
          </a:p>
          <a:p>
            <a:pPr lvl="1"/>
            <a:r>
              <a:rPr lang="en-US" dirty="0" smtClean="0"/>
              <a:t>preferably </a:t>
            </a:r>
            <a:r>
              <a:rPr lang="en-US" dirty="0"/>
              <a:t>with a local </a:t>
            </a:r>
            <a:r>
              <a:rPr lang="en-US" dirty="0" smtClean="0"/>
              <a:t>server</a:t>
            </a:r>
          </a:p>
          <a:p>
            <a:endParaRPr lang="en-US" dirty="0"/>
          </a:p>
          <a:p>
            <a:r>
              <a:rPr lang="fr-FR" dirty="0" smtClean="0"/>
              <a:t>Solution: EAP </a:t>
            </a:r>
            <a:r>
              <a:rPr lang="fr-FR" dirty="0" err="1"/>
              <a:t>Re-authentication</a:t>
            </a:r>
            <a:r>
              <a:rPr lang="fr-FR" dirty="0"/>
              <a:t> </a:t>
            </a:r>
            <a:r>
              <a:rPr lang="fr-FR" dirty="0" smtClean="0"/>
              <a:t>Protocol (ERP) </a:t>
            </a:r>
          </a:p>
          <a:p>
            <a:pPr lvl="1"/>
            <a:r>
              <a:rPr lang="fr-FR" dirty="0" err="1" smtClean="0"/>
              <a:t>Defined</a:t>
            </a:r>
            <a:r>
              <a:rPr lang="fr-FR" dirty="0" smtClean="0"/>
              <a:t> in RFC6696</a:t>
            </a:r>
          </a:p>
        </p:txBody>
      </p:sp>
    </p:spTree>
    <p:extLst>
      <p:ext uri="{BB962C8B-B14F-4D97-AF65-F5344CB8AC3E}">
        <p14:creationId xmlns:p14="http://schemas.microsoft.com/office/powerpoint/2010/main" val="3365779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EAP Re-authentication Protocol</a:t>
            </a:r>
            <a:endParaRPr lang="fr-FR" dirty="0"/>
          </a:p>
        </p:txBody>
      </p:sp>
      <p:sp>
        <p:nvSpPr>
          <p:cNvPr id="3" name="Espace réservé du contenu 2"/>
          <p:cNvSpPr>
            <a:spLocks noGrp="1"/>
          </p:cNvSpPr>
          <p:nvPr>
            <p:ph idx="1"/>
          </p:nvPr>
        </p:nvSpPr>
        <p:spPr/>
        <p:txBody>
          <a:bodyPr>
            <a:normAutofit fontScale="92500" lnSpcReduction="10000"/>
          </a:bodyPr>
          <a:lstStyle/>
          <a:p>
            <a:r>
              <a:rPr lang="en-US" dirty="0" smtClean="0"/>
              <a:t>Extensions of EAP messages to support (local) re-authentication</a:t>
            </a:r>
          </a:p>
          <a:p>
            <a:r>
              <a:rPr lang="en-US" dirty="0" smtClean="0"/>
              <a:t>Two steps:</a:t>
            </a:r>
          </a:p>
          <a:p>
            <a:pPr lvl="1"/>
            <a:r>
              <a:rPr lang="en-US" dirty="0" smtClean="0"/>
              <a:t>Bootstrapping </a:t>
            </a:r>
          </a:p>
          <a:p>
            <a:pPr lvl="2"/>
            <a:r>
              <a:rPr lang="en-US" dirty="0" smtClean="0"/>
              <a:t>A </a:t>
            </a:r>
            <a:r>
              <a:rPr lang="en-US" dirty="0"/>
              <a:t>root key for re-authentication is derived from the Extended Master Session Key (EMSK) created during EAP </a:t>
            </a:r>
            <a:r>
              <a:rPr lang="en-US" dirty="0" smtClean="0"/>
              <a:t>authentication. </a:t>
            </a:r>
          </a:p>
          <a:p>
            <a:pPr lvl="2"/>
            <a:r>
              <a:rPr lang="en-US" dirty="0" smtClean="0"/>
              <a:t>This </a:t>
            </a:r>
            <a:r>
              <a:rPr lang="en-US" dirty="0"/>
              <a:t>root key is transported from the EAP server to the ER server</a:t>
            </a:r>
            <a:r>
              <a:rPr lang="en-US" dirty="0" smtClean="0"/>
              <a:t>.</a:t>
            </a:r>
          </a:p>
          <a:p>
            <a:pPr lvl="3"/>
            <a:r>
              <a:rPr lang="en-US" dirty="0" smtClean="0"/>
              <a:t>either during the initial full EAP authentication (Implicit) when the ER server acts as EAP proxy</a:t>
            </a:r>
          </a:p>
          <a:p>
            <a:pPr lvl="3"/>
            <a:r>
              <a:rPr lang="en-US" dirty="0" smtClean="0"/>
              <a:t>either through a specific EAP exchange between ER server and the EAP server (Explicit)</a:t>
            </a:r>
          </a:p>
          <a:p>
            <a:pPr lvl="1"/>
            <a:r>
              <a:rPr lang="en-US" dirty="0" smtClean="0"/>
              <a:t>Re-authentication</a:t>
            </a:r>
          </a:p>
          <a:p>
            <a:pPr lvl="2"/>
            <a:r>
              <a:rPr lang="en-US" dirty="0" smtClean="0"/>
              <a:t>A one-round-trip EAP exchange </a:t>
            </a:r>
            <a:r>
              <a:rPr lang="en-US" dirty="0"/>
              <a:t>between the peer and the ER server, resulting in mutual authentication. </a:t>
            </a:r>
            <a:endParaRPr lang="en-US" dirty="0" smtClean="0"/>
          </a:p>
          <a:p>
            <a:pPr lvl="2"/>
            <a:r>
              <a:rPr lang="en-US" dirty="0" smtClean="0"/>
              <a:t>New Diameter application for EAP exchange for re-authentication between the EAP authenticator and the ER server</a:t>
            </a:r>
          </a:p>
          <a:p>
            <a:pPr lvl="3"/>
            <a:r>
              <a:rPr lang="fr-FR" dirty="0" err="1" smtClean="0"/>
              <a:t>Diameter</a:t>
            </a:r>
            <a:r>
              <a:rPr lang="fr-FR" dirty="0" smtClean="0"/>
              <a:t> </a:t>
            </a:r>
            <a:r>
              <a:rPr lang="fr-FR" dirty="0"/>
              <a:t>ERP </a:t>
            </a:r>
            <a:r>
              <a:rPr lang="fr-FR" dirty="0" smtClean="0"/>
              <a:t>Application (RFC6942)</a:t>
            </a:r>
          </a:p>
          <a:p>
            <a:pPr lvl="3"/>
            <a:r>
              <a:rPr lang="fr-FR" dirty="0" err="1" smtClean="0"/>
              <a:t>reusing</a:t>
            </a:r>
            <a:r>
              <a:rPr lang="fr-FR" dirty="0" smtClean="0"/>
              <a:t> </a:t>
            </a:r>
            <a:r>
              <a:rPr lang="fr-FR" dirty="0" err="1" smtClean="0"/>
              <a:t>Diameter</a:t>
            </a:r>
            <a:r>
              <a:rPr lang="fr-FR" dirty="0" smtClean="0"/>
              <a:t> EAP </a:t>
            </a:r>
            <a:r>
              <a:rPr lang="fr-FR" dirty="0" err="1" smtClean="0"/>
              <a:t>commands</a:t>
            </a:r>
            <a:r>
              <a:rPr lang="fr-FR" dirty="0" smtClean="0"/>
              <a:t> but </a:t>
            </a:r>
            <a:r>
              <a:rPr lang="fr-FR" dirty="0" err="1" smtClean="0"/>
              <a:t>with</a:t>
            </a:r>
            <a:r>
              <a:rPr lang="fr-FR" dirty="0" smtClean="0"/>
              <a:t> a new application id for </a:t>
            </a:r>
            <a:r>
              <a:rPr lang="fr-FR" dirty="0" err="1" smtClean="0"/>
              <a:t>routing</a:t>
            </a:r>
            <a:r>
              <a:rPr lang="fr-FR" dirty="0" smtClean="0"/>
              <a:t> issues.</a:t>
            </a:r>
            <a:endParaRPr lang="fr-FR" dirty="0"/>
          </a:p>
        </p:txBody>
      </p:sp>
    </p:spTree>
    <p:extLst>
      <p:ext uri="{BB962C8B-B14F-4D97-AF65-F5344CB8AC3E}">
        <p14:creationId xmlns:p14="http://schemas.microsoft.com/office/powerpoint/2010/main" val="305000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Implicit</a:t>
            </a:r>
            <a:r>
              <a:rPr lang="fr-FR" dirty="0" smtClean="0"/>
              <a:t> </a:t>
            </a:r>
            <a:r>
              <a:rPr lang="fr-FR" dirty="0" err="1" smtClean="0"/>
              <a:t>Bootstrapping</a:t>
            </a:r>
            <a:endParaRPr lang="fr-FR" dirty="0"/>
          </a:p>
        </p:txBody>
      </p:sp>
      <p:pic>
        <p:nvPicPr>
          <p:cNvPr id="13" name="Picture 3" descr="EAP_ERP_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7466013"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9"/>
          <p:cNvSpPr/>
          <p:nvPr/>
        </p:nvSpPr>
        <p:spPr>
          <a:xfrm flipV="1">
            <a:off x="4267200" y="4191000"/>
            <a:ext cx="1295400" cy="152400"/>
          </a:xfrm>
          <a:custGeom>
            <a:avLst/>
            <a:gdLst>
              <a:gd name="connsiteX0" fmla="*/ 1534732 w 1534732"/>
              <a:gd name="connsiteY0" fmla="*/ 785611 h 916546"/>
              <a:gd name="connsiteX1" fmla="*/ 27904 w 1534732"/>
              <a:gd name="connsiteY1" fmla="*/ 785611 h 916546"/>
              <a:gd name="connsiteX2" fmla="*/ 1367307 w 1534732"/>
              <a:gd name="connsiteY2" fmla="*/ 0 h 916546"/>
              <a:gd name="connsiteX3" fmla="*/ 1367307 w 1534732"/>
              <a:gd name="connsiteY3" fmla="*/ 0 h 916546"/>
              <a:gd name="connsiteX4" fmla="*/ 1367307 w 1534732"/>
              <a:gd name="connsiteY4" fmla="*/ 0 h 916546"/>
              <a:gd name="connsiteX0" fmla="*/ 1499470 w 1499470"/>
              <a:gd name="connsiteY0" fmla="*/ 785611 h 851078"/>
              <a:gd name="connsiteX1" fmla="*/ 27904 w 1499470"/>
              <a:gd name="connsiteY1" fmla="*/ 647642 h 851078"/>
              <a:gd name="connsiteX2" fmla="*/ 1332045 w 1499470"/>
              <a:gd name="connsiteY2" fmla="*/ 0 h 851078"/>
              <a:gd name="connsiteX3" fmla="*/ 1332045 w 1499470"/>
              <a:gd name="connsiteY3" fmla="*/ 0 h 851078"/>
              <a:gd name="connsiteX4" fmla="*/ 1332045 w 1499470"/>
              <a:gd name="connsiteY4" fmla="*/ 0 h 851078"/>
              <a:gd name="connsiteX0" fmla="*/ 1335963 w 1335963"/>
              <a:gd name="connsiteY0" fmla="*/ 782095 h 847562"/>
              <a:gd name="connsiteX1" fmla="*/ 4546 w 1335963"/>
              <a:gd name="connsiteY1" fmla="*/ 647642 h 847562"/>
              <a:gd name="connsiteX2" fmla="*/ 1308687 w 1335963"/>
              <a:gd name="connsiteY2" fmla="*/ 0 h 847562"/>
              <a:gd name="connsiteX3" fmla="*/ 1308687 w 1335963"/>
              <a:gd name="connsiteY3" fmla="*/ 0 h 847562"/>
              <a:gd name="connsiteX4" fmla="*/ 1308687 w 1335963"/>
              <a:gd name="connsiteY4" fmla="*/ 0 h 847562"/>
              <a:gd name="connsiteX0" fmla="*/ 1335963 w 1335963"/>
              <a:gd name="connsiteY0" fmla="*/ 983773 h 1049240"/>
              <a:gd name="connsiteX1" fmla="*/ 4546 w 1335963"/>
              <a:gd name="connsiteY1" fmla="*/ 849320 h 1049240"/>
              <a:gd name="connsiteX2" fmla="*/ 1308687 w 1335963"/>
              <a:gd name="connsiteY2" fmla="*/ 201678 h 1049240"/>
              <a:gd name="connsiteX3" fmla="*/ 1308687 w 1335963"/>
              <a:gd name="connsiteY3" fmla="*/ 201678 h 1049240"/>
              <a:gd name="connsiteX4" fmla="*/ 210224 w 1335963"/>
              <a:gd name="connsiteY4" fmla="*/ 0 h 1049240"/>
              <a:gd name="connsiteX0" fmla="*/ 1335963 w 1335963"/>
              <a:gd name="connsiteY0" fmla="*/ 983773 h 1049240"/>
              <a:gd name="connsiteX1" fmla="*/ 4546 w 1335963"/>
              <a:gd name="connsiteY1" fmla="*/ 849320 h 1049240"/>
              <a:gd name="connsiteX2" fmla="*/ 1308687 w 1335963"/>
              <a:gd name="connsiteY2" fmla="*/ 201678 h 1049240"/>
              <a:gd name="connsiteX3" fmla="*/ 210224 w 1335963"/>
              <a:gd name="connsiteY3" fmla="*/ 0 h 1049240"/>
              <a:gd name="connsiteX0" fmla="*/ 1519040 w 1519040"/>
              <a:gd name="connsiteY0" fmla="*/ 983773 h 1049240"/>
              <a:gd name="connsiteX1" fmla="*/ 187623 w 1519040"/>
              <a:gd name="connsiteY1" fmla="*/ 849320 h 1049240"/>
              <a:gd name="connsiteX2" fmla="*/ 393301 w 1519040"/>
              <a:gd name="connsiteY2" fmla="*/ 0 h 1049240"/>
              <a:gd name="connsiteX0" fmla="*/ 739462 w 879612"/>
              <a:gd name="connsiteY0" fmla="*/ 1008389 h 1073856"/>
              <a:gd name="connsiteX1" fmla="*/ 673934 w 879612"/>
              <a:gd name="connsiteY1" fmla="*/ 849320 h 1073856"/>
              <a:gd name="connsiteX2" fmla="*/ 879612 w 879612"/>
              <a:gd name="connsiteY2" fmla="*/ 0 h 1073856"/>
              <a:gd name="connsiteX0" fmla="*/ 0 w 140150"/>
              <a:gd name="connsiteY0" fmla="*/ 1008389 h 1008389"/>
              <a:gd name="connsiteX1" fmla="*/ 140150 w 140150"/>
              <a:gd name="connsiteY1" fmla="*/ 0 h 1008389"/>
              <a:gd name="connsiteX0" fmla="*/ 0 w 352042"/>
              <a:gd name="connsiteY0" fmla="*/ 1008389 h 1008389"/>
              <a:gd name="connsiteX1" fmla="*/ 350374 w 352042"/>
              <a:gd name="connsiteY1" fmla="*/ 470582 h 1008389"/>
              <a:gd name="connsiteX2" fmla="*/ 140150 w 352042"/>
              <a:gd name="connsiteY2" fmla="*/ 0 h 1008389"/>
              <a:gd name="connsiteX0" fmla="*/ 0 w 140150"/>
              <a:gd name="connsiteY0" fmla="*/ 1008389 h 1008389"/>
              <a:gd name="connsiteX1" fmla="*/ 140150 w 140150"/>
              <a:gd name="connsiteY1" fmla="*/ 0 h 1008389"/>
              <a:gd name="connsiteX0" fmla="*/ 0 w 210224"/>
              <a:gd name="connsiteY0" fmla="*/ 941163 h 941163"/>
              <a:gd name="connsiteX1" fmla="*/ 210224 w 210224"/>
              <a:gd name="connsiteY1" fmla="*/ 0 h 941163"/>
            </a:gdLst>
            <a:ahLst/>
            <a:cxnLst>
              <a:cxn ang="0">
                <a:pos x="connsiteX0" y="connsiteY0"/>
              </a:cxn>
              <a:cxn ang="0">
                <a:pos x="connsiteX1" y="connsiteY1"/>
              </a:cxn>
            </a:cxnLst>
            <a:rect l="l" t="t" r="r" b="b"/>
            <a:pathLst>
              <a:path w="210224" h="941163">
                <a:moveTo>
                  <a:pt x="0" y="941163"/>
                </a:moveTo>
                <a:lnTo>
                  <a:pt x="210224" y="0"/>
                </a:lnTo>
              </a:path>
            </a:pathLst>
          </a:custGeom>
          <a:noFill/>
          <a:ln w="76200" cap="flat" cmpd="sng" algn="ctr">
            <a:solidFill>
              <a:srgbClr val="94B6D2">
                <a:lumMod val="50000"/>
              </a:srgbClr>
            </a:solidFill>
            <a:prstDash val="sysDot"/>
            <a:headEnd type="triangle"/>
            <a:tailEnd type="none"/>
          </a:ln>
          <a:effectLst>
            <a:outerShdw blurRad="50800" dist="38100" dir="2700000" algn="tl" rotWithShape="0">
              <a:prstClr val="black">
                <a:alpha val="40000"/>
              </a:prstClr>
            </a:outerShdw>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solidFill>
                  <a:srgbClr val="0070C0"/>
                </a:solidFill>
              </a:ln>
              <a:solidFill>
                <a:srgbClr val="00B0F0"/>
              </a:solidFill>
              <a:effectLst>
                <a:outerShdw blurRad="50800" dist="38100" dir="2700000" algn="tl" rotWithShape="0">
                  <a:prstClr val="black">
                    <a:alpha val="40000"/>
                  </a:prstClr>
                </a:outerShdw>
              </a:effectLst>
              <a:uLnTx/>
              <a:uFillTx/>
              <a:latin typeface="Tw Cen MT"/>
              <a:ea typeface="+mn-ea"/>
              <a:cs typeface="+mn-cs"/>
            </a:endParaRPr>
          </a:p>
        </p:txBody>
      </p:sp>
      <p:sp>
        <p:nvSpPr>
          <p:cNvPr id="7" name="Double flèche horizontale 6"/>
          <p:cNvSpPr/>
          <p:nvPr/>
        </p:nvSpPr>
        <p:spPr>
          <a:xfrm rot="780264">
            <a:off x="4438031" y="5611640"/>
            <a:ext cx="1368152" cy="36004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Double flèche horizontale 7"/>
          <p:cNvSpPr/>
          <p:nvPr/>
        </p:nvSpPr>
        <p:spPr>
          <a:xfrm rot="8835038">
            <a:off x="4272567" y="4844573"/>
            <a:ext cx="1401883" cy="360040"/>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Double flèche horizontale 8"/>
          <p:cNvSpPr/>
          <p:nvPr/>
        </p:nvSpPr>
        <p:spPr>
          <a:xfrm rot="6112129">
            <a:off x="5584239" y="3142299"/>
            <a:ext cx="1046350" cy="360040"/>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à coins arrondis 2"/>
          <p:cNvSpPr/>
          <p:nvPr/>
        </p:nvSpPr>
        <p:spPr>
          <a:xfrm rot="967368">
            <a:off x="3158795" y="3484507"/>
            <a:ext cx="3240360" cy="11716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ound Diagonal Corner Rectangle 15"/>
          <p:cNvSpPr/>
          <p:nvPr/>
        </p:nvSpPr>
        <p:spPr>
          <a:xfrm>
            <a:off x="6391188" y="3230348"/>
            <a:ext cx="1368152" cy="834769"/>
          </a:xfrm>
          <a:prstGeom prst="round2DiagRect">
            <a:avLst>
              <a:gd name="adj1" fmla="val 16667"/>
              <a:gd name="adj2" fmla="val 41538"/>
            </a:avLst>
          </a:prstGeom>
          <a:gradFill>
            <a:gsLst>
              <a:gs pos="0">
                <a:srgbClr val="94B6D2">
                  <a:lumMod val="75000"/>
                </a:srgbClr>
              </a:gs>
              <a:gs pos="100000">
                <a:srgbClr val="94B6D2">
                  <a:lumMod val="50000"/>
                </a:srgbClr>
              </a:gs>
            </a:gsLst>
            <a:lin ang="5400000" scaled="0"/>
          </a:gradFill>
          <a:ln w="19050" cap="flat" cmpd="sng" algn="ctr">
            <a:solidFill>
              <a:srgbClr val="94B6D2">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w Cen MT"/>
                <a:ea typeface="+mn-ea"/>
                <a:cs typeface="+mn-cs"/>
              </a:rPr>
              <a:t>+ ERP </a:t>
            </a:r>
            <a:r>
              <a:rPr kumimoji="0" lang="en-US" sz="1800" b="0" i="0" u="none" strike="noStrike" kern="0" cap="none" spc="0" normalizeH="0" baseline="0" noProof="0" dirty="0" smtClean="0">
                <a:ln>
                  <a:noFill/>
                </a:ln>
                <a:solidFill>
                  <a:prstClr val="white"/>
                </a:solidFill>
                <a:effectLst/>
                <a:uLnTx/>
                <a:uFillTx/>
                <a:latin typeface="Tw Cen MT"/>
                <a:ea typeface="+mn-ea"/>
                <a:cs typeface="+mn-cs"/>
              </a:rPr>
              <a:t>key material</a:t>
            </a:r>
            <a:endParaRPr kumimoji="0" lang="en-US" sz="1800" b="0" i="0" u="none" strike="noStrike" kern="0" cap="none" spc="0" normalizeH="0" baseline="0" noProof="0" dirty="0">
              <a:ln>
                <a:noFill/>
              </a:ln>
              <a:solidFill>
                <a:prstClr val="white"/>
              </a:solidFill>
              <a:effectLst/>
              <a:uLnTx/>
              <a:uFillTx/>
              <a:latin typeface="Tw Cen MT"/>
              <a:ea typeface="+mn-ea"/>
              <a:cs typeface="+mn-cs"/>
            </a:endParaRPr>
          </a:p>
        </p:txBody>
      </p:sp>
      <p:sp>
        <p:nvSpPr>
          <p:cNvPr id="16" name="Round Diagonal Corner Rectangle 15"/>
          <p:cNvSpPr/>
          <p:nvPr/>
        </p:nvSpPr>
        <p:spPr>
          <a:xfrm>
            <a:off x="6804248" y="5622341"/>
            <a:ext cx="1368152" cy="834769"/>
          </a:xfrm>
          <a:prstGeom prst="round2DiagRect">
            <a:avLst>
              <a:gd name="adj1" fmla="val 16667"/>
              <a:gd name="adj2" fmla="val 41538"/>
            </a:avLst>
          </a:prstGeom>
          <a:gradFill>
            <a:gsLst>
              <a:gs pos="0">
                <a:srgbClr val="94B6D2">
                  <a:lumMod val="75000"/>
                </a:srgbClr>
              </a:gs>
              <a:gs pos="100000">
                <a:srgbClr val="94B6D2">
                  <a:lumMod val="50000"/>
                </a:srgbClr>
              </a:gs>
            </a:gsLst>
            <a:lin ang="5400000" scaled="0"/>
          </a:gradFill>
          <a:ln w="19050" cap="flat" cmpd="sng" algn="ctr">
            <a:solidFill>
              <a:srgbClr val="94B6D2">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Tw Cen MT"/>
                <a:ea typeface="+mn-ea"/>
                <a:cs typeface="+mn-cs"/>
              </a:rPr>
              <a:t>ERP key derivation</a:t>
            </a:r>
            <a:endParaRPr kumimoji="0" lang="en-US" sz="1800" b="0" i="0" u="none" strike="noStrike" kern="0" cap="none" spc="0" normalizeH="0" baseline="0" noProof="0" dirty="0">
              <a:ln>
                <a:noFill/>
              </a:ln>
              <a:solidFill>
                <a:prstClr val="white"/>
              </a:solidFill>
              <a:effectLst/>
              <a:uLnTx/>
              <a:uFillTx/>
              <a:latin typeface="Tw Cen MT"/>
              <a:ea typeface="+mn-ea"/>
              <a:cs typeface="+mn-cs"/>
            </a:endParaRPr>
          </a:p>
        </p:txBody>
      </p:sp>
      <p:sp>
        <p:nvSpPr>
          <p:cNvPr id="18" name="Round Diagonal Corner Rectangle 15"/>
          <p:cNvSpPr/>
          <p:nvPr/>
        </p:nvSpPr>
        <p:spPr>
          <a:xfrm>
            <a:off x="6391188" y="980728"/>
            <a:ext cx="1368152" cy="834769"/>
          </a:xfrm>
          <a:prstGeom prst="round2DiagRect">
            <a:avLst>
              <a:gd name="adj1" fmla="val 16667"/>
              <a:gd name="adj2" fmla="val 41538"/>
            </a:avLst>
          </a:prstGeom>
          <a:gradFill>
            <a:gsLst>
              <a:gs pos="0">
                <a:srgbClr val="94B6D2">
                  <a:lumMod val="75000"/>
                </a:srgbClr>
              </a:gs>
              <a:gs pos="100000">
                <a:srgbClr val="94B6D2">
                  <a:lumMod val="50000"/>
                </a:srgbClr>
              </a:gs>
            </a:gsLst>
            <a:lin ang="5400000" scaled="0"/>
          </a:gradFill>
          <a:ln w="19050" cap="flat" cmpd="sng" algn="ctr">
            <a:solidFill>
              <a:srgbClr val="94B6D2">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Tw Cen MT"/>
                <a:ea typeface="+mn-ea"/>
                <a:cs typeface="+mn-cs"/>
              </a:rPr>
              <a:t>ERP key derivation</a:t>
            </a:r>
            <a:endParaRPr kumimoji="0" lang="en-US" sz="1800" b="0" i="0" u="none" strike="noStrike" kern="0" cap="none" spc="0" normalizeH="0" baseline="0" noProof="0" dirty="0">
              <a:ln>
                <a:noFill/>
              </a:ln>
              <a:solidFill>
                <a:prstClr val="white"/>
              </a:solidFill>
              <a:effectLst/>
              <a:uLnTx/>
              <a:uFillTx/>
              <a:latin typeface="Tw Cen MT"/>
              <a:ea typeface="+mn-ea"/>
              <a:cs typeface="+mn-cs"/>
            </a:endParaRPr>
          </a:p>
        </p:txBody>
      </p:sp>
    </p:spTree>
    <p:extLst>
      <p:ext uri="{BB962C8B-B14F-4D97-AF65-F5344CB8AC3E}">
        <p14:creationId xmlns:p14="http://schemas.microsoft.com/office/powerpoint/2010/main" val="307138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Re-authentication</a:t>
            </a:r>
            <a:endParaRPr lang="fr-FR" dirty="0"/>
          </a:p>
        </p:txBody>
      </p:sp>
      <p:pic>
        <p:nvPicPr>
          <p:cNvPr id="13" name="Picture 3" descr="EAP_ERP_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7466013"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à coins arrondis 2"/>
          <p:cNvSpPr/>
          <p:nvPr/>
        </p:nvSpPr>
        <p:spPr>
          <a:xfrm rot="967368">
            <a:off x="3158795" y="3484507"/>
            <a:ext cx="3240360" cy="11716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ound Diagonal Corner Rectangle 15"/>
          <p:cNvSpPr/>
          <p:nvPr/>
        </p:nvSpPr>
        <p:spPr>
          <a:xfrm>
            <a:off x="3506130" y="1645970"/>
            <a:ext cx="1368152" cy="834769"/>
          </a:xfrm>
          <a:prstGeom prst="round2DiagRect">
            <a:avLst>
              <a:gd name="adj1" fmla="val 16667"/>
              <a:gd name="adj2" fmla="val 41538"/>
            </a:avLst>
          </a:prstGeom>
          <a:gradFill>
            <a:gsLst>
              <a:gs pos="0">
                <a:srgbClr val="94B6D2">
                  <a:lumMod val="75000"/>
                </a:srgbClr>
              </a:gs>
              <a:gs pos="100000">
                <a:srgbClr val="94B6D2">
                  <a:lumMod val="50000"/>
                </a:srgbClr>
              </a:gs>
            </a:gsLst>
            <a:lin ang="5400000" scaled="0"/>
          </a:gradFill>
          <a:ln w="19050" cap="flat" cmpd="sng" algn="ctr">
            <a:solidFill>
              <a:srgbClr val="94B6D2">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w Cen MT"/>
                <a:ea typeface="+mn-ea"/>
                <a:cs typeface="+mn-cs"/>
              </a:rPr>
              <a:t>+ ERP </a:t>
            </a:r>
            <a:r>
              <a:rPr kumimoji="0" lang="en-US" sz="1800" b="0" i="0" u="none" strike="noStrike" kern="0" cap="none" spc="0" normalizeH="0" baseline="0" noProof="0" dirty="0" smtClean="0">
                <a:ln>
                  <a:noFill/>
                </a:ln>
                <a:solidFill>
                  <a:prstClr val="white"/>
                </a:solidFill>
                <a:effectLst/>
                <a:uLnTx/>
                <a:uFillTx/>
                <a:latin typeface="Tw Cen MT"/>
                <a:ea typeface="+mn-ea"/>
                <a:cs typeface="+mn-cs"/>
              </a:rPr>
              <a:t>key material</a:t>
            </a:r>
            <a:endParaRPr kumimoji="0" lang="en-US" sz="1800" b="0" i="0" u="none" strike="noStrike" kern="0" cap="none" spc="0" normalizeH="0" baseline="0" noProof="0" dirty="0">
              <a:ln>
                <a:noFill/>
              </a:ln>
              <a:solidFill>
                <a:prstClr val="white"/>
              </a:solidFill>
              <a:effectLst/>
              <a:uLnTx/>
              <a:uFillTx/>
              <a:latin typeface="Tw Cen MT"/>
              <a:ea typeface="+mn-ea"/>
              <a:cs typeface="+mn-cs"/>
            </a:endParaRPr>
          </a:p>
        </p:txBody>
      </p:sp>
      <p:sp>
        <p:nvSpPr>
          <p:cNvPr id="10" name="Freeform 7"/>
          <p:cNvSpPr/>
          <p:nvPr/>
        </p:nvSpPr>
        <p:spPr>
          <a:xfrm>
            <a:off x="3721100" y="4419600"/>
            <a:ext cx="1917699" cy="1676400"/>
          </a:xfrm>
          <a:custGeom>
            <a:avLst/>
            <a:gdLst>
              <a:gd name="connsiteX0" fmla="*/ 1534732 w 1534732"/>
              <a:gd name="connsiteY0" fmla="*/ 785611 h 916546"/>
              <a:gd name="connsiteX1" fmla="*/ 27904 w 1534732"/>
              <a:gd name="connsiteY1" fmla="*/ 785611 h 916546"/>
              <a:gd name="connsiteX2" fmla="*/ 1367307 w 1534732"/>
              <a:gd name="connsiteY2" fmla="*/ 0 h 916546"/>
              <a:gd name="connsiteX3" fmla="*/ 1367307 w 1534732"/>
              <a:gd name="connsiteY3" fmla="*/ 0 h 916546"/>
              <a:gd name="connsiteX4" fmla="*/ 1367307 w 1534732"/>
              <a:gd name="connsiteY4" fmla="*/ 0 h 916546"/>
              <a:gd name="connsiteX0" fmla="*/ 1499470 w 1499470"/>
              <a:gd name="connsiteY0" fmla="*/ 785611 h 851078"/>
              <a:gd name="connsiteX1" fmla="*/ 27904 w 1499470"/>
              <a:gd name="connsiteY1" fmla="*/ 647642 h 851078"/>
              <a:gd name="connsiteX2" fmla="*/ 1332045 w 1499470"/>
              <a:gd name="connsiteY2" fmla="*/ 0 h 851078"/>
              <a:gd name="connsiteX3" fmla="*/ 1332045 w 1499470"/>
              <a:gd name="connsiteY3" fmla="*/ 0 h 851078"/>
              <a:gd name="connsiteX4" fmla="*/ 1332045 w 1499470"/>
              <a:gd name="connsiteY4" fmla="*/ 0 h 851078"/>
              <a:gd name="connsiteX0" fmla="*/ 1335963 w 1335963"/>
              <a:gd name="connsiteY0" fmla="*/ 782095 h 847562"/>
              <a:gd name="connsiteX1" fmla="*/ 4546 w 1335963"/>
              <a:gd name="connsiteY1" fmla="*/ 647642 h 847562"/>
              <a:gd name="connsiteX2" fmla="*/ 1308687 w 1335963"/>
              <a:gd name="connsiteY2" fmla="*/ 0 h 847562"/>
              <a:gd name="connsiteX3" fmla="*/ 1308687 w 1335963"/>
              <a:gd name="connsiteY3" fmla="*/ 0 h 847562"/>
              <a:gd name="connsiteX4" fmla="*/ 1308687 w 1335963"/>
              <a:gd name="connsiteY4" fmla="*/ 0 h 847562"/>
              <a:gd name="connsiteX0" fmla="*/ 1332837 w 1332837"/>
              <a:gd name="connsiteY0" fmla="*/ 782095 h 1207859"/>
              <a:gd name="connsiteX1" fmla="*/ 1052539 w 1332837"/>
              <a:gd name="connsiteY1" fmla="*/ 1185450 h 1207859"/>
              <a:gd name="connsiteX2" fmla="*/ 1420 w 1332837"/>
              <a:gd name="connsiteY2" fmla="*/ 647642 h 1207859"/>
              <a:gd name="connsiteX3" fmla="*/ 1305561 w 1332837"/>
              <a:gd name="connsiteY3" fmla="*/ 0 h 1207859"/>
              <a:gd name="connsiteX4" fmla="*/ 1305561 w 1332837"/>
              <a:gd name="connsiteY4" fmla="*/ 0 h 1207859"/>
              <a:gd name="connsiteX5" fmla="*/ 1305561 w 1332837"/>
              <a:gd name="connsiteY5" fmla="*/ 0 h 1207859"/>
              <a:gd name="connsiteX0" fmla="*/ 1192688 w 1305561"/>
              <a:gd name="connsiteY0" fmla="*/ 1252676 h 1286289"/>
              <a:gd name="connsiteX1" fmla="*/ 1052539 w 1305561"/>
              <a:gd name="connsiteY1" fmla="*/ 1185450 h 1286289"/>
              <a:gd name="connsiteX2" fmla="*/ 1420 w 1305561"/>
              <a:gd name="connsiteY2" fmla="*/ 647642 h 1286289"/>
              <a:gd name="connsiteX3" fmla="*/ 1305561 w 1305561"/>
              <a:gd name="connsiteY3" fmla="*/ 0 h 1286289"/>
              <a:gd name="connsiteX4" fmla="*/ 1305561 w 1305561"/>
              <a:gd name="connsiteY4" fmla="*/ 0 h 1286289"/>
              <a:gd name="connsiteX5" fmla="*/ 1305561 w 1305561"/>
              <a:gd name="connsiteY5" fmla="*/ 0 h 1286289"/>
              <a:gd name="connsiteX0" fmla="*/ 1210080 w 1322953"/>
              <a:gd name="connsiteY0" fmla="*/ 1252676 h 1252676"/>
              <a:gd name="connsiteX1" fmla="*/ 18812 w 1322953"/>
              <a:gd name="connsiteY1" fmla="*/ 647642 h 1252676"/>
              <a:gd name="connsiteX2" fmla="*/ 1322953 w 1322953"/>
              <a:gd name="connsiteY2" fmla="*/ 0 h 1252676"/>
              <a:gd name="connsiteX3" fmla="*/ 1322953 w 1322953"/>
              <a:gd name="connsiteY3" fmla="*/ 0 h 1252676"/>
              <a:gd name="connsiteX4" fmla="*/ 1322953 w 1322953"/>
              <a:gd name="connsiteY4" fmla="*/ 0 h 1252676"/>
              <a:gd name="connsiteX0" fmla="*/ 1140005 w 1322953"/>
              <a:gd name="connsiteY0" fmla="*/ 1185450 h 1185450"/>
              <a:gd name="connsiteX1" fmla="*/ 18812 w 1322953"/>
              <a:gd name="connsiteY1" fmla="*/ 647642 h 1185450"/>
              <a:gd name="connsiteX2" fmla="*/ 1322953 w 1322953"/>
              <a:gd name="connsiteY2" fmla="*/ 0 h 1185450"/>
              <a:gd name="connsiteX3" fmla="*/ 1322953 w 1322953"/>
              <a:gd name="connsiteY3" fmla="*/ 0 h 1185450"/>
              <a:gd name="connsiteX4" fmla="*/ 1322953 w 1322953"/>
              <a:gd name="connsiteY4" fmla="*/ 0 h 1185450"/>
              <a:gd name="connsiteX0" fmla="*/ 1630526 w 1813474"/>
              <a:gd name="connsiteY0" fmla="*/ 1185450 h 1185450"/>
              <a:gd name="connsiteX1" fmla="*/ 18812 w 1813474"/>
              <a:gd name="connsiteY1" fmla="*/ 714868 h 1185450"/>
              <a:gd name="connsiteX2" fmla="*/ 1813474 w 1813474"/>
              <a:gd name="connsiteY2" fmla="*/ 0 h 1185450"/>
              <a:gd name="connsiteX3" fmla="*/ 1813474 w 1813474"/>
              <a:gd name="connsiteY3" fmla="*/ 0 h 1185450"/>
              <a:gd name="connsiteX4" fmla="*/ 1813474 w 1813474"/>
              <a:gd name="connsiteY4" fmla="*/ 0 h 1185450"/>
              <a:gd name="connsiteX0" fmla="*/ 1751863 w 1934811"/>
              <a:gd name="connsiteY0" fmla="*/ 1478971 h 1478971"/>
              <a:gd name="connsiteX1" fmla="*/ 140149 w 1934811"/>
              <a:gd name="connsiteY1" fmla="*/ 1008389 h 1478971"/>
              <a:gd name="connsiteX2" fmla="*/ 1934811 w 1934811"/>
              <a:gd name="connsiteY2" fmla="*/ 293521 h 1478971"/>
              <a:gd name="connsiteX3" fmla="*/ 1934811 w 1934811"/>
              <a:gd name="connsiteY3" fmla="*/ 293521 h 1478971"/>
              <a:gd name="connsiteX4" fmla="*/ 0 w 1934811"/>
              <a:gd name="connsiteY4" fmla="*/ 0 h 1478971"/>
              <a:gd name="connsiteX0" fmla="*/ 1751863 w 1934811"/>
              <a:gd name="connsiteY0" fmla="*/ 1478971 h 1478971"/>
              <a:gd name="connsiteX1" fmla="*/ 140149 w 1934811"/>
              <a:gd name="connsiteY1" fmla="*/ 1008389 h 1478971"/>
              <a:gd name="connsiteX2" fmla="*/ 1934811 w 1934811"/>
              <a:gd name="connsiteY2" fmla="*/ 293521 h 1478971"/>
              <a:gd name="connsiteX3" fmla="*/ 0 w 1934811"/>
              <a:gd name="connsiteY3" fmla="*/ 0 h 1478971"/>
              <a:gd name="connsiteX0" fmla="*/ 1903691 w 1903691"/>
              <a:gd name="connsiteY0" fmla="*/ 1478971 h 1478971"/>
              <a:gd name="connsiteX1" fmla="*/ 291977 w 1903691"/>
              <a:gd name="connsiteY1" fmla="*/ 1008389 h 1478971"/>
              <a:gd name="connsiteX2" fmla="*/ 151828 w 1903691"/>
              <a:gd name="connsiteY2" fmla="*/ 0 h 1478971"/>
              <a:gd name="connsiteX0" fmla="*/ 1763542 w 1763542"/>
              <a:gd name="connsiteY0" fmla="*/ 1478971 h 1478971"/>
              <a:gd name="connsiteX1" fmla="*/ 291977 w 1763542"/>
              <a:gd name="connsiteY1" fmla="*/ 1142841 h 1478971"/>
              <a:gd name="connsiteX2" fmla="*/ 11679 w 1763542"/>
              <a:gd name="connsiteY2" fmla="*/ 0 h 1478971"/>
              <a:gd name="connsiteX0" fmla="*/ 1763542 w 1763542"/>
              <a:gd name="connsiteY0" fmla="*/ 1478971 h 1478971"/>
              <a:gd name="connsiteX1" fmla="*/ 291977 w 1763542"/>
              <a:gd name="connsiteY1" fmla="*/ 1142841 h 1478971"/>
              <a:gd name="connsiteX2" fmla="*/ 11679 w 1763542"/>
              <a:gd name="connsiteY2" fmla="*/ 0 h 1478971"/>
            </a:gdLst>
            <a:ahLst/>
            <a:cxnLst>
              <a:cxn ang="0">
                <a:pos x="connsiteX0" y="connsiteY0"/>
              </a:cxn>
              <a:cxn ang="0">
                <a:pos x="connsiteX1" y="connsiteY1"/>
              </a:cxn>
              <a:cxn ang="0">
                <a:pos x="connsiteX2" y="connsiteY2"/>
              </a:cxn>
            </a:cxnLst>
            <a:rect l="l" t="t" r="r" b="b"/>
            <a:pathLst>
              <a:path w="1763542" h="1478971">
                <a:moveTo>
                  <a:pt x="1763542" y="1478971"/>
                </a:moveTo>
                <a:cubicBezTo>
                  <a:pt x="1515361" y="1352922"/>
                  <a:pt x="491284" y="1380025"/>
                  <a:pt x="291977" y="1142841"/>
                </a:cubicBezTo>
                <a:cubicBezTo>
                  <a:pt x="0" y="896346"/>
                  <a:pt x="40877" y="210081"/>
                  <a:pt x="11679" y="0"/>
                </a:cubicBezTo>
              </a:path>
            </a:pathLst>
          </a:custGeom>
          <a:noFill/>
          <a:ln w="76200" cap="flat" cmpd="sng" algn="ctr">
            <a:solidFill>
              <a:srgbClr val="94B6D2">
                <a:lumMod val="50000"/>
              </a:srgbClr>
            </a:solidFill>
            <a:prstDash val="solid"/>
            <a:headEnd type="triangle"/>
            <a:tailEnd type="triangle"/>
          </a:ln>
          <a:effectLst>
            <a:outerShdw blurRad="50800" dist="38100" dir="2700000" algn="tl"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solidFill>
                    <a:srgbClr val="0070C0"/>
                  </a:solidFill>
                </a:ln>
                <a:solidFill>
                  <a:srgbClr val="00B0F0"/>
                </a:solidFill>
                <a:effectLst>
                  <a:outerShdw blurRad="50800" dist="38100" dir="2700000" algn="tl" rotWithShape="0">
                    <a:prstClr val="black">
                      <a:alpha val="40000"/>
                    </a:prstClr>
                  </a:outerShdw>
                </a:effectLst>
                <a:uLnTx/>
                <a:uFillTx/>
                <a:latin typeface="Tw Cen MT"/>
                <a:ea typeface="+mn-ea"/>
                <a:cs typeface="+mn-cs"/>
              </a:rPr>
              <a:t>  ERP</a:t>
            </a:r>
          </a:p>
        </p:txBody>
      </p:sp>
      <p:sp>
        <p:nvSpPr>
          <p:cNvPr id="11" name="Freeform 8"/>
          <p:cNvSpPr/>
          <p:nvPr/>
        </p:nvSpPr>
        <p:spPr>
          <a:xfrm>
            <a:off x="3898899" y="2209800"/>
            <a:ext cx="2044701" cy="1143000"/>
          </a:xfrm>
          <a:custGeom>
            <a:avLst/>
            <a:gdLst>
              <a:gd name="connsiteX0" fmla="*/ 1534732 w 1534732"/>
              <a:gd name="connsiteY0" fmla="*/ 785611 h 916546"/>
              <a:gd name="connsiteX1" fmla="*/ 27904 w 1534732"/>
              <a:gd name="connsiteY1" fmla="*/ 785611 h 916546"/>
              <a:gd name="connsiteX2" fmla="*/ 1367307 w 1534732"/>
              <a:gd name="connsiteY2" fmla="*/ 0 h 916546"/>
              <a:gd name="connsiteX3" fmla="*/ 1367307 w 1534732"/>
              <a:gd name="connsiteY3" fmla="*/ 0 h 916546"/>
              <a:gd name="connsiteX4" fmla="*/ 1367307 w 1534732"/>
              <a:gd name="connsiteY4" fmla="*/ 0 h 916546"/>
              <a:gd name="connsiteX0" fmla="*/ 1499470 w 1499470"/>
              <a:gd name="connsiteY0" fmla="*/ 785611 h 851078"/>
              <a:gd name="connsiteX1" fmla="*/ 27904 w 1499470"/>
              <a:gd name="connsiteY1" fmla="*/ 647642 h 851078"/>
              <a:gd name="connsiteX2" fmla="*/ 1332045 w 1499470"/>
              <a:gd name="connsiteY2" fmla="*/ 0 h 851078"/>
              <a:gd name="connsiteX3" fmla="*/ 1332045 w 1499470"/>
              <a:gd name="connsiteY3" fmla="*/ 0 h 851078"/>
              <a:gd name="connsiteX4" fmla="*/ 1332045 w 1499470"/>
              <a:gd name="connsiteY4" fmla="*/ 0 h 851078"/>
              <a:gd name="connsiteX0" fmla="*/ 1335963 w 1335963"/>
              <a:gd name="connsiteY0" fmla="*/ 782095 h 847562"/>
              <a:gd name="connsiteX1" fmla="*/ 4546 w 1335963"/>
              <a:gd name="connsiteY1" fmla="*/ 647642 h 847562"/>
              <a:gd name="connsiteX2" fmla="*/ 1308687 w 1335963"/>
              <a:gd name="connsiteY2" fmla="*/ 0 h 847562"/>
              <a:gd name="connsiteX3" fmla="*/ 1308687 w 1335963"/>
              <a:gd name="connsiteY3" fmla="*/ 0 h 847562"/>
              <a:gd name="connsiteX4" fmla="*/ 1308687 w 1335963"/>
              <a:gd name="connsiteY4" fmla="*/ 0 h 847562"/>
              <a:gd name="connsiteX0" fmla="*/ 1332837 w 1332837"/>
              <a:gd name="connsiteY0" fmla="*/ 782095 h 1207859"/>
              <a:gd name="connsiteX1" fmla="*/ 1052539 w 1332837"/>
              <a:gd name="connsiteY1" fmla="*/ 1185450 h 1207859"/>
              <a:gd name="connsiteX2" fmla="*/ 1420 w 1332837"/>
              <a:gd name="connsiteY2" fmla="*/ 647642 h 1207859"/>
              <a:gd name="connsiteX3" fmla="*/ 1305561 w 1332837"/>
              <a:gd name="connsiteY3" fmla="*/ 0 h 1207859"/>
              <a:gd name="connsiteX4" fmla="*/ 1305561 w 1332837"/>
              <a:gd name="connsiteY4" fmla="*/ 0 h 1207859"/>
              <a:gd name="connsiteX5" fmla="*/ 1305561 w 1332837"/>
              <a:gd name="connsiteY5" fmla="*/ 0 h 1207859"/>
              <a:gd name="connsiteX0" fmla="*/ 1192688 w 1305561"/>
              <a:gd name="connsiteY0" fmla="*/ 1252676 h 1286289"/>
              <a:gd name="connsiteX1" fmla="*/ 1052539 w 1305561"/>
              <a:gd name="connsiteY1" fmla="*/ 1185450 h 1286289"/>
              <a:gd name="connsiteX2" fmla="*/ 1420 w 1305561"/>
              <a:gd name="connsiteY2" fmla="*/ 647642 h 1286289"/>
              <a:gd name="connsiteX3" fmla="*/ 1305561 w 1305561"/>
              <a:gd name="connsiteY3" fmla="*/ 0 h 1286289"/>
              <a:gd name="connsiteX4" fmla="*/ 1305561 w 1305561"/>
              <a:gd name="connsiteY4" fmla="*/ 0 h 1286289"/>
              <a:gd name="connsiteX5" fmla="*/ 1305561 w 1305561"/>
              <a:gd name="connsiteY5" fmla="*/ 0 h 1286289"/>
              <a:gd name="connsiteX0" fmla="*/ 1210080 w 1322953"/>
              <a:gd name="connsiteY0" fmla="*/ 1252676 h 1252676"/>
              <a:gd name="connsiteX1" fmla="*/ 18812 w 1322953"/>
              <a:gd name="connsiteY1" fmla="*/ 647642 h 1252676"/>
              <a:gd name="connsiteX2" fmla="*/ 1322953 w 1322953"/>
              <a:gd name="connsiteY2" fmla="*/ 0 h 1252676"/>
              <a:gd name="connsiteX3" fmla="*/ 1322953 w 1322953"/>
              <a:gd name="connsiteY3" fmla="*/ 0 h 1252676"/>
              <a:gd name="connsiteX4" fmla="*/ 1322953 w 1322953"/>
              <a:gd name="connsiteY4" fmla="*/ 0 h 1252676"/>
              <a:gd name="connsiteX0" fmla="*/ 1140005 w 1322953"/>
              <a:gd name="connsiteY0" fmla="*/ 1185450 h 1185450"/>
              <a:gd name="connsiteX1" fmla="*/ 18812 w 1322953"/>
              <a:gd name="connsiteY1" fmla="*/ 647642 h 1185450"/>
              <a:gd name="connsiteX2" fmla="*/ 1322953 w 1322953"/>
              <a:gd name="connsiteY2" fmla="*/ 0 h 1185450"/>
              <a:gd name="connsiteX3" fmla="*/ 1322953 w 1322953"/>
              <a:gd name="connsiteY3" fmla="*/ 0 h 1185450"/>
              <a:gd name="connsiteX4" fmla="*/ 1322953 w 1322953"/>
              <a:gd name="connsiteY4" fmla="*/ 0 h 1185450"/>
              <a:gd name="connsiteX0" fmla="*/ 1630526 w 1813474"/>
              <a:gd name="connsiteY0" fmla="*/ 1185450 h 1185450"/>
              <a:gd name="connsiteX1" fmla="*/ 18812 w 1813474"/>
              <a:gd name="connsiteY1" fmla="*/ 714868 h 1185450"/>
              <a:gd name="connsiteX2" fmla="*/ 1813474 w 1813474"/>
              <a:gd name="connsiteY2" fmla="*/ 0 h 1185450"/>
              <a:gd name="connsiteX3" fmla="*/ 1813474 w 1813474"/>
              <a:gd name="connsiteY3" fmla="*/ 0 h 1185450"/>
              <a:gd name="connsiteX4" fmla="*/ 1813474 w 1813474"/>
              <a:gd name="connsiteY4" fmla="*/ 0 h 1185450"/>
              <a:gd name="connsiteX0" fmla="*/ 1751863 w 1934811"/>
              <a:gd name="connsiteY0" fmla="*/ 1478971 h 1478971"/>
              <a:gd name="connsiteX1" fmla="*/ 140149 w 1934811"/>
              <a:gd name="connsiteY1" fmla="*/ 1008389 h 1478971"/>
              <a:gd name="connsiteX2" fmla="*/ 1934811 w 1934811"/>
              <a:gd name="connsiteY2" fmla="*/ 293521 h 1478971"/>
              <a:gd name="connsiteX3" fmla="*/ 1934811 w 1934811"/>
              <a:gd name="connsiteY3" fmla="*/ 293521 h 1478971"/>
              <a:gd name="connsiteX4" fmla="*/ 0 w 1934811"/>
              <a:gd name="connsiteY4" fmla="*/ 0 h 1478971"/>
              <a:gd name="connsiteX0" fmla="*/ 1751863 w 1934811"/>
              <a:gd name="connsiteY0" fmla="*/ 1478971 h 1478971"/>
              <a:gd name="connsiteX1" fmla="*/ 140149 w 1934811"/>
              <a:gd name="connsiteY1" fmla="*/ 1008389 h 1478971"/>
              <a:gd name="connsiteX2" fmla="*/ 1934811 w 1934811"/>
              <a:gd name="connsiteY2" fmla="*/ 293521 h 1478971"/>
              <a:gd name="connsiteX3" fmla="*/ 0 w 1934811"/>
              <a:gd name="connsiteY3" fmla="*/ 0 h 1478971"/>
              <a:gd name="connsiteX0" fmla="*/ 1903691 w 1903691"/>
              <a:gd name="connsiteY0" fmla="*/ 1478971 h 1478971"/>
              <a:gd name="connsiteX1" fmla="*/ 291977 w 1903691"/>
              <a:gd name="connsiteY1" fmla="*/ 1008389 h 1478971"/>
              <a:gd name="connsiteX2" fmla="*/ 151828 w 1903691"/>
              <a:gd name="connsiteY2" fmla="*/ 0 h 1478971"/>
              <a:gd name="connsiteX0" fmla="*/ 1763542 w 1763542"/>
              <a:gd name="connsiteY0" fmla="*/ 1478971 h 1478971"/>
              <a:gd name="connsiteX1" fmla="*/ 291977 w 1763542"/>
              <a:gd name="connsiteY1" fmla="*/ 1142841 h 1478971"/>
              <a:gd name="connsiteX2" fmla="*/ 11679 w 1763542"/>
              <a:gd name="connsiteY2" fmla="*/ 0 h 1478971"/>
              <a:gd name="connsiteX0" fmla="*/ 1763542 w 1763542"/>
              <a:gd name="connsiteY0" fmla="*/ 1478971 h 1478971"/>
              <a:gd name="connsiteX1" fmla="*/ 291977 w 1763542"/>
              <a:gd name="connsiteY1" fmla="*/ 1142841 h 1478971"/>
              <a:gd name="connsiteX2" fmla="*/ 11679 w 1763542"/>
              <a:gd name="connsiteY2" fmla="*/ 0 h 1478971"/>
              <a:gd name="connsiteX0" fmla="*/ 1763542 w 3673075"/>
              <a:gd name="connsiteY0" fmla="*/ 1008389 h 1008389"/>
              <a:gd name="connsiteX1" fmla="*/ 291977 w 3673075"/>
              <a:gd name="connsiteY1" fmla="*/ 672259 h 1008389"/>
              <a:gd name="connsiteX2" fmla="*/ 3643877 w 3673075"/>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248181 w 2157714"/>
              <a:gd name="connsiteY0" fmla="*/ 1008389 h 1008389"/>
              <a:gd name="connsiteX1" fmla="*/ 376652 w 2157714"/>
              <a:gd name="connsiteY1" fmla="*/ 403356 h 1008389"/>
              <a:gd name="connsiteX2" fmla="*/ 2128516 w 2157714"/>
              <a:gd name="connsiteY2" fmla="*/ 0 h 1008389"/>
              <a:gd name="connsiteX0" fmla="*/ 0 w 1880336"/>
              <a:gd name="connsiteY0" fmla="*/ 1008389 h 1008389"/>
              <a:gd name="connsiteX1" fmla="*/ 1880335 w 1880336"/>
              <a:gd name="connsiteY1" fmla="*/ 0 h 1008389"/>
              <a:gd name="connsiteX0" fmla="*/ 0 w 1880335"/>
              <a:gd name="connsiteY0" fmla="*/ 1008389 h 1008389"/>
              <a:gd name="connsiteX1" fmla="*/ 338694 w 1880335"/>
              <a:gd name="connsiteY1" fmla="*/ 336130 h 1008389"/>
              <a:gd name="connsiteX2" fmla="*/ 1880335 w 1880335"/>
              <a:gd name="connsiteY2" fmla="*/ 0 h 1008389"/>
              <a:gd name="connsiteX0" fmla="*/ 0 w 1880335"/>
              <a:gd name="connsiteY0" fmla="*/ 1008389 h 1008389"/>
              <a:gd name="connsiteX1" fmla="*/ 338694 w 1880335"/>
              <a:gd name="connsiteY1" fmla="*/ 336130 h 1008389"/>
              <a:gd name="connsiteX2" fmla="*/ 1880335 w 1880335"/>
              <a:gd name="connsiteY2" fmla="*/ 0 h 1008389"/>
              <a:gd name="connsiteX0" fmla="*/ 0 w 1880335"/>
              <a:gd name="connsiteY0" fmla="*/ 1008389 h 1008389"/>
              <a:gd name="connsiteX1" fmla="*/ 338694 w 1880335"/>
              <a:gd name="connsiteY1" fmla="*/ 336130 h 1008389"/>
              <a:gd name="connsiteX2" fmla="*/ 1880335 w 1880335"/>
              <a:gd name="connsiteY2" fmla="*/ 0 h 1008389"/>
              <a:gd name="connsiteX0" fmla="*/ 0 w 1880335"/>
              <a:gd name="connsiteY0" fmla="*/ 1008389 h 1008389"/>
              <a:gd name="connsiteX1" fmla="*/ 338694 w 1880335"/>
              <a:gd name="connsiteY1" fmla="*/ 336130 h 1008389"/>
              <a:gd name="connsiteX2" fmla="*/ 1880335 w 1880335"/>
              <a:gd name="connsiteY2" fmla="*/ 0 h 1008389"/>
              <a:gd name="connsiteX0" fmla="*/ 0 w 1880335"/>
              <a:gd name="connsiteY0" fmla="*/ 1008389 h 1008389"/>
              <a:gd name="connsiteX1" fmla="*/ 338694 w 1880335"/>
              <a:gd name="connsiteY1" fmla="*/ 336130 h 1008389"/>
              <a:gd name="connsiteX2" fmla="*/ 1880335 w 1880335"/>
              <a:gd name="connsiteY2" fmla="*/ 0 h 1008389"/>
              <a:gd name="connsiteX0" fmla="*/ 0 w 1880335"/>
              <a:gd name="connsiteY0" fmla="*/ 1008389 h 1008389"/>
              <a:gd name="connsiteX1" fmla="*/ 128471 w 1880335"/>
              <a:gd name="connsiteY1" fmla="*/ 403356 h 1008389"/>
              <a:gd name="connsiteX2" fmla="*/ 1880335 w 1880335"/>
              <a:gd name="connsiteY2" fmla="*/ 0 h 1008389"/>
              <a:gd name="connsiteX0" fmla="*/ 0 w 1880335"/>
              <a:gd name="connsiteY0" fmla="*/ 1008389 h 1008389"/>
              <a:gd name="connsiteX1" fmla="*/ 128471 w 1880335"/>
              <a:gd name="connsiteY1" fmla="*/ 403356 h 1008389"/>
              <a:gd name="connsiteX2" fmla="*/ 1880335 w 1880335"/>
              <a:gd name="connsiteY2" fmla="*/ 0 h 1008389"/>
              <a:gd name="connsiteX0" fmla="*/ 0 w 1880335"/>
              <a:gd name="connsiteY0" fmla="*/ 1008389 h 1008389"/>
              <a:gd name="connsiteX1" fmla="*/ 408769 w 1880335"/>
              <a:gd name="connsiteY1" fmla="*/ 336130 h 1008389"/>
              <a:gd name="connsiteX2" fmla="*/ 1880335 w 1880335"/>
              <a:gd name="connsiteY2" fmla="*/ 0 h 1008389"/>
              <a:gd name="connsiteX0" fmla="*/ 0 w 1880335"/>
              <a:gd name="connsiteY0" fmla="*/ 1008389 h 1008389"/>
              <a:gd name="connsiteX1" fmla="*/ 408769 w 1880335"/>
              <a:gd name="connsiteY1" fmla="*/ 336130 h 1008389"/>
              <a:gd name="connsiteX2" fmla="*/ 1880335 w 1880335"/>
              <a:gd name="connsiteY2" fmla="*/ 0 h 1008389"/>
              <a:gd name="connsiteX0" fmla="*/ 0 w 1880335"/>
              <a:gd name="connsiteY0" fmla="*/ 1008389 h 1008389"/>
              <a:gd name="connsiteX1" fmla="*/ 478844 w 1880335"/>
              <a:gd name="connsiteY1" fmla="*/ 403356 h 1008389"/>
              <a:gd name="connsiteX2" fmla="*/ 1880335 w 1880335"/>
              <a:gd name="connsiteY2" fmla="*/ 0 h 1008389"/>
              <a:gd name="connsiteX0" fmla="*/ 0 w 1880335"/>
              <a:gd name="connsiteY0" fmla="*/ 1008389 h 1008389"/>
              <a:gd name="connsiteX1" fmla="*/ 478844 w 1880335"/>
              <a:gd name="connsiteY1" fmla="*/ 403356 h 1008389"/>
              <a:gd name="connsiteX2" fmla="*/ 548918 w 1880335"/>
              <a:gd name="connsiteY2" fmla="*/ 403356 h 1008389"/>
              <a:gd name="connsiteX3" fmla="*/ 1880335 w 1880335"/>
              <a:gd name="connsiteY3" fmla="*/ 0 h 1008389"/>
              <a:gd name="connsiteX0" fmla="*/ 0 w 1880335"/>
              <a:gd name="connsiteY0" fmla="*/ 1008389 h 1008389"/>
              <a:gd name="connsiteX1" fmla="*/ 478844 w 1880335"/>
              <a:gd name="connsiteY1" fmla="*/ 403356 h 1008389"/>
              <a:gd name="connsiteX2" fmla="*/ 1880335 w 1880335"/>
              <a:gd name="connsiteY2" fmla="*/ 0 h 1008389"/>
            </a:gdLst>
            <a:ahLst/>
            <a:cxnLst>
              <a:cxn ang="0">
                <a:pos x="connsiteX0" y="connsiteY0"/>
              </a:cxn>
              <a:cxn ang="0">
                <a:pos x="connsiteX1" y="connsiteY1"/>
              </a:cxn>
              <a:cxn ang="0">
                <a:pos x="connsiteX2" y="connsiteY2"/>
              </a:cxn>
            </a:cxnLst>
            <a:rect l="l" t="t" r="r" b="b"/>
            <a:pathLst>
              <a:path w="1880335" h="1008389">
                <a:moveTo>
                  <a:pt x="0" y="1008389"/>
                </a:moveTo>
                <a:cubicBezTo>
                  <a:pt x="112898" y="784303"/>
                  <a:pt x="218395" y="540649"/>
                  <a:pt x="478844" y="403356"/>
                </a:cubicBezTo>
                <a:cubicBezTo>
                  <a:pt x="792233" y="235291"/>
                  <a:pt x="1588358" y="84032"/>
                  <a:pt x="1880335" y="0"/>
                </a:cubicBezTo>
              </a:path>
            </a:pathLst>
          </a:custGeom>
          <a:noFill/>
          <a:ln w="76200" cap="flat" cmpd="sng" algn="ctr">
            <a:solidFill>
              <a:srgbClr val="94B6D2">
                <a:lumMod val="50000"/>
              </a:srgbClr>
            </a:solidFill>
            <a:prstDash val="sysDot"/>
            <a:headEnd type="triangle"/>
            <a:tailEnd type="triangle"/>
          </a:ln>
          <a:effectLst>
            <a:outerShdw blurRad="50800" dist="38100" dir="2700000" algn="tl" rotWithShape="0">
              <a:prstClr val="black">
                <a:alpha val="40000"/>
              </a:prstClr>
            </a:outerShdw>
          </a:effectLst>
        </p:spPr>
        <p:txBody>
          <a:bodyPr anchor="b"/>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solidFill>
                  <a:srgbClr val="0070C0"/>
                </a:solidFill>
              </a:ln>
              <a:solidFill>
                <a:srgbClr val="00B0F0"/>
              </a:solidFill>
              <a:effectLst>
                <a:outerShdw blurRad="50800" dist="38100" dir="2700000" algn="tl" rotWithShape="0">
                  <a:prstClr val="black">
                    <a:alpha val="40000"/>
                  </a:prstClr>
                </a:outerShdw>
              </a:effectLst>
              <a:uLnTx/>
              <a:uFillTx/>
              <a:latin typeface="Tw Cen MT"/>
              <a:ea typeface="+mn-ea"/>
              <a:cs typeface="+mn-cs"/>
            </a:endParaRPr>
          </a:p>
        </p:txBody>
      </p:sp>
    </p:spTree>
    <p:extLst>
      <p:ext uri="{BB962C8B-B14F-4D97-AF65-F5344CB8AC3E}">
        <p14:creationId xmlns:p14="http://schemas.microsoft.com/office/powerpoint/2010/main" val="1007282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245</TotalTime>
  <Words>580</Words>
  <Application>Microsoft Office PowerPoint</Application>
  <PresentationFormat>Affichage à l'écran (4:3)</PresentationFormat>
  <Paragraphs>63</Paragraphs>
  <Slides>10</Slides>
  <Notes>0</Notes>
  <HiddenSlides>0</HiddenSlides>
  <MMClips>0</MMClips>
  <ScaleCrop>false</ScaleCrop>
  <HeadingPairs>
    <vt:vector size="4" baseType="variant">
      <vt:variant>
        <vt:lpstr>Thème</vt:lpstr>
      </vt:variant>
      <vt:variant>
        <vt:i4>1</vt:i4>
      </vt:variant>
      <vt:variant>
        <vt:lpstr>Titres des diapositives</vt:lpstr>
      </vt:variant>
      <vt:variant>
        <vt:i4>10</vt:i4>
      </vt:variant>
    </vt:vector>
  </HeadingPairs>
  <TitlesOfParts>
    <vt:vector size="11" baseType="lpstr">
      <vt:lpstr>blank</vt:lpstr>
      <vt:lpstr>ERP for  Fast re-authentication </vt:lpstr>
      <vt:lpstr> New Carrier Wi-Fi® networks requirements</vt:lpstr>
      <vt:lpstr>Local EAP authentication</vt:lpstr>
      <vt:lpstr>Remote EAP authentication</vt:lpstr>
      <vt:lpstr>EAP keying hierarchy</vt:lpstr>
      <vt:lpstr>Issues with full EAP authentication in Wi-Fi context</vt:lpstr>
      <vt:lpstr>EAP Re-authentication Protocol</vt:lpstr>
      <vt:lpstr>Implicit Bootstrapping</vt:lpstr>
      <vt:lpstr>Re-authentication</vt:lpstr>
      <vt:lpstr>Impacts on 3GPP architecture (non-exhaustive list)</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Lionel</dc:creator>
  <cp:lastModifiedBy>Lionel</cp:lastModifiedBy>
  <cp:revision>11</cp:revision>
  <dcterms:created xsi:type="dcterms:W3CDTF">2015-11-16T13:16:44Z</dcterms:created>
  <dcterms:modified xsi:type="dcterms:W3CDTF">2015-11-16T17:22:09Z</dcterms:modified>
</cp:coreProperties>
</file>