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362" r:id="rId3"/>
    <p:sldId id="353" r:id="rId4"/>
    <p:sldId id="355" r:id="rId5"/>
    <p:sldId id="356" r:id="rId6"/>
    <p:sldId id="357" r:id="rId7"/>
    <p:sldId id="358" r:id="rId8"/>
    <p:sldId id="359" r:id="rId9"/>
    <p:sldId id="360" r:id="rId10"/>
    <p:sldId id="366" r:id="rId11"/>
    <p:sldId id="367" r:id="rId12"/>
    <p:sldId id="363" r:id="rId13"/>
    <p:sldId id="365" r:id="rId14"/>
  </p:sldIdLst>
  <p:sldSz cx="11887200" cy="6858000"/>
  <p:notesSz cx="6858000" cy="91440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ielle Claude" initials="DC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61B3"/>
    <a:srgbClr val="404040"/>
    <a:srgbClr val="62448E"/>
    <a:srgbClr val="997DC1"/>
    <a:srgbClr val="714FA3"/>
    <a:srgbClr val="412D5D"/>
    <a:srgbClr val="6639B7"/>
    <a:srgbClr val="C3B3DB"/>
    <a:srgbClr val="C1B1D9"/>
    <a:srgbClr val="6446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542" autoAdjust="0"/>
  </p:normalViewPr>
  <p:slideViewPr>
    <p:cSldViewPr snapToGrid="0">
      <p:cViewPr varScale="1">
        <p:scale>
          <a:sx n="57" d="100"/>
          <a:sy n="57" d="100"/>
        </p:scale>
        <p:origin x="-102" y="-288"/>
      </p:cViewPr>
      <p:guideLst>
        <p:guide orient="horz" pos="2160"/>
        <p:guide pos="7291"/>
      </p:guideLst>
    </p:cSldViewPr>
  </p:slideViewPr>
  <p:outlineViewPr>
    <p:cViewPr>
      <p:scale>
        <a:sx n="33" d="100"/>
        <a:sy n="33" d="100"/>
      </p:scale>
      <p:origin x="48" y="40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28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Trebuchet MS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CECB6-0CE6-4FC1-BA49-67D5969F8DE6}" type="datetimeFigureOut">
              <a:rPr lang="en-US" smtClean="0">
                <a:latin typeface="Trebuchet MS" pitchFamily="34" charset="0"/>
              </a:rPr>
              <a:pPr/>
              <a:t>11/6/2015</a:t>
            </a:fld>
            <a:endParaRPr lang="en-US">
              <a:latin typeface="Trebuchet MS" pitchFamily="34" charset="0"/>
            </a:endParaRPr>
          </a:p>
        </p:txBody>
      </p:sp>
      <p:sp>
        <p:nvSpPr>
          <p:cNvPr id="6" name="Footer Placeholder 2"/>
          <p:cNvSpPr txBox="1">
            <a:spLocks/>
          </p:cNvSpPr>
          <p:nvPr/>
        </p:nvSpPr>
        <p:spPr>
          <a:xfrm>
            <a:off x="3175000" y="8512175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1D43DDA3-B8F5-4355-8795-A0F7A61B9EB2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spcBef>
                  <a:spcPct val="0"/>
                </a:spcBef>
                <a:defRPr/>
              </a:pPr>
              <a:t>‹N°›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22250" y="8737600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/>
            <a:r>
              <a:rPr lang="en-US" sz="60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2012 ALCATEL-LUCENT.</a:t>
            </a:r>
            <a:r>
              <a:rPr lang="en-US" sz="600" baseline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 </a:t>
            </a:r>
            <a:r>
              <a:rPr lang="en-US" sz="60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ALL </a:t>
            </a:r>
            <a:r>
              <a:rPr lang="en-US" sz="60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RIGHTS RESERVED. </a:t>
            </a:r>
            <a:r>
              <a:rPr lang="en-US" sz="50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  <p:extLst>
      <p:ext uri="{BB962C8B-B14F-4D97-AF65-F5344CB8AC3E}">
        <p14:creationId xmlns:p14="http://schemas.microsoft.com/office/powerpoint/2010/main" xmlns="" val="26553609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400050"/>
            <a:ext cx="59436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3971925"/>
            <a:ext cx="59436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3165476" y="85645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1D43DDA3-B8F5-4355-8795-A0F7A61B9EB2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spcBef>
                  <a:spcPct val="0"/>
                </a:spcBef>
                <a:defRPr/>
              </a:pPr>
              <a:t>‹N°›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12726" y="87899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/>
            <a:r>
              <a:rPr lang="en-US" sz="60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2012 ALCATEL-LUCENT.</a:t>
            </a:r>
            <a:r>
              <a:rPr lang="en-US" sz="600" baseline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 </a:t>
            </a:r>
            <a:r>
              <a:rPr lang="en-US" sz="60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ALL </a:t>
            </a:r>
            <a:r>
              <a:rPr lang="en-US" sz="60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RIGHTS RESERVED. </a:t>
            </a:r>
            <a:r>
              <a:rPr lang="en-US" sz="50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  <p:extLst>
      <p:ext uri="{BB962C8B-B14F-4D97-AF65-F5344CB8AC3E}">
        <p14:creationId xmlns:p14="http://schemas.microsoft.com/office/powerpoint/2010/main" xmlns="" val="2017138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14300" indent="-114300" algn="l" rtl="0" fontAlgn="base">
      <a:spcBef>
        <a:spcPct val="30000"/>
      </a:spcBef>
      <a:spcAft>
        <a:spcPct val="0"/>
      </a:spcAft>
      <a:buClr>
        <a:srgbClr val="404040"/>
      </a:buClr>
      <a:buFont typeface="Arial" pitchFamily="34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228600" indent="-114300" algn="l" rtl="0" fontAlgn="base">
      <a:spcBef>
        <a:spcPct val="30000"/>
      </a:spcBef>
      <a:spcAft>
        <a:spcPct val="0"/>
      </a:spcAft>
      <a:buClr>
        <a:srgbClr val="404040"/>
      </a:buClr>
      <a:buFont typeface="Arial" pitchFamily="34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342900" indent="-114300" algn="l" rtl="0" fontAlgn="base">
      <a:spcBef>
        <a:spcPct val="30000"/>
      </a:spcBef>
      <a:spcAft>
        <a:spcPct val="0"/>
      </a:spcAft>
      <a:buClr>
        <a:srgbClr val="404040"/>
      </a:buClr>
      <a:buFont typeface="Arial" pitchFamily="34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457200" indent="-114300" algn="l" rtl="0" fontAlgn="base">
      <a:spcBef>
        <a:spcPct val="30000"/>
      </a:spcBef>
      <a:spcAft>
        <a:spcPct val="0"/>
      </a:spcAft>
      <a:buClr>
        <a:srgbClr val="404040"/>
      </a:buClr>
      <a:buFont typeface="Arial" pitchFamily="34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571500" indent="-114300" algn="l" rtl="0" fontAlgn="base">
      <a:spcBef>
        <a:spcPct val="30000"/>
      </a:spcBef>
      <a:spcAft>
        <a:spcPct val="0"/>
      </a:spcAft>
      <a:buClr>
        <a:srgbClr val="404040"/>
      </a:buClr>
      <a:buFont typeface="Arial" pitchFamily="34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AND SEG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5556" y="3274511"/>
            <a:ext cx="11345863" cy="1181100"/>
          </a:xfrm>
        </p:spPr>
        <p:txBody>
          <a:bodyPr anchor="b"/>
          <a:lstStyle>
            <a:lvl1pPr>
              <a:defRPr cap="none" baseline="0">
                <a:latin typeface="Trebuchet MS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7641" y="5461000"/>
            <a:ext cx="11304588" cy="617538"/>
          </a:xfrm>
        </p:spPr>
        <p:txBody>
          <a:bodyPr lIns="91440" tIns="45720" rIns="91440" bIns="45720"/>
          <a:lstStyle>
            <a:lvl1pPr marL="0" indent="0">
              <a:buFont typeface="Arial" pitchFamily="34" charset="0"/>
              <a:buNone/>
              <a:defRPr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4466" y="227013"/>
            <a:ext cx="11331575" cy="1057275"/>
          </a:xfrm>
        </p:spPr>
        <p:txBody>
          <a:bodyPr/>
          <a:lstStyle>
            <a:lvl1pPr>
              <a:defRPr cap="none">
                <a:latin typeface="Trebuchet MS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1" y="1362075"/>
            <a:ext cx="11291888" cy="4525963"/>
          </a:xfrm>
        </p:spPr>
        <p:txBody>
          <a:bodyPr/>
          <a:lstStyle>
            <a:lvl1pPr>
              <a:defRPr>
                <a:latin typeface="Trebuchet MS" pitchFamily="34" charset="0"/>
              </a:defRPr>
            </a:lvl1pPr>
            <a:lvl2pPr>
              <a:spcAft>
                <a:spcPts val="0"/>
              </a:spcAft>
              <a:defRPr>
                <a:latin typeface="Trebuchet MS" pitchFamily="34" charset="0"/>
              </a:defRPr>
            </a:lvl2pPr>
            <a:lvl3pPr>
              <a:spcAft>
                <a:spcPts val="0"/>
              </a:spcAft>
              <a:defRPr>
                <a:latin typeface="Trebuchet MS" pitchFamily="34" charset="0"/>
              </a:defRPr>
            </a:lvl3pPr>
            <a:lvl4pPr>
              <a:spcAft>
                <a:spcPts val="0"/>
              </a:spcAft>
              <a:defRPr>
                <a:latin typeface="Trebuchet MS" pitchFamily="34" charset="0"/>
              </a:defRPr>
            </a:lvl4pPr>
            <a:lvl5pPr>
              <a:spcAft>
                <a:spcPts val="0"/>
              </a:spcAft>
              <a:defRPr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1D43DDA3-B8F5-4355-8795-A0F7A61B9EB2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spcBef>
                  <a:spcPct val="0"/>
                </a:spcBef>
                <a:defRPr/>
              </a:pPr>
              <a:t>‹N°›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4466" y="227013"/>
            <a:ext cx="11331575" cy="1057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2091" y="1362075"/>
            <a:ext cx="11291888" cy="4525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 cap="all">
          <a:solidFill>
            <a:srgbClr val="404040"/>
          </a:solidFill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9pPr>
    </p:titleStyle>
    <p:bodyStyle>
      <a:lvl1pPr marL="171450" indent="-171450" algn="l" rtl="0" eaLnBrk="1" fontAlgn="base" hangingPunct="1">
        <a:spcBef>
          <a:spcPct val="20000"/>
        </a:spcBef>
        <a:spcAft>
          <a:spcPct val="30000"/>
        </a:spcAft>
        <a:buClr>
          <a:srgbClr val="404040"/>
        </a:buClr>
        <a:buFont typeface="Arial" pitchFamily="34" charset="0"/>
        <a:buChar char="•"/>
        <a:defRPr sz="2000">
          <a:solidFill>
            <a:srgbClr val="404040"/>
          </a:solidFill>
          <a:latin typeface="Trebuchet MS" pitchFamily="34" charset="0"/>
          <a:ea typeface="+mn-ea"/>
          <a:cs typeface="+mn-cs"/>
        </a:defRPr>
      </a:lvl1pPr>
      <a:lvl2pPr marL="346075" indent="-173038" algn="l" rtl="0" eaLnBrk="1" fontAlgn="base" hangingPunct="1">
        <a:spcBef>
          <a:spcPct val="20000"/>
        </a:spcBef>
        <a:spcAft>
          <a:spcPct val="30000"/>
        </a:spcAft>
        <a:buClr>
          <a:srgbClr val="404040"/>
        </a:buClr>
        <a:buFont typeface="Arial" pitchFamily="34" charset="0"/>
        <a:buChar char="­"/>
        <a:defRPr>
          <a:solidFill>
            <a:srgbClr val="404040"/>
          </a:solidFill>
          <a:latin typeface="Trebuchet MS" pitchFamily="34" charset="0"/>
        </a:defRPr>
      </a:lvl2pPr>
      <a:lvl3pPr marL="520700" indent="-174625" algn="l" rtl="0" eaLnBrk="1" fontAlgn="base" hangingPunct="1">
        <a:spcBef>
          <a:spcPct val="20000"/>
        </a:spcBef>
        <a:spcAft>
          <a:spcPct val="30000"/>
        </a:spcAft>
        <a:buClr>
          <a:srgbClr val="404040"/>
        </a:buClr>
        <a:buFont typeface="Arial" pitchFamily="34" charset="0"/>
        <a:buChar char="­"/>
        <a:defRPr sz="1600">
          <a:solidFill>
            <a:srgbClr val="404040"/>
          </a:solidFill>
          <a:latin typeface="Trebuchet MS" pitchFamily="34" charset="0"/>
        </a:defRPr>
      </a:lvl3pPr>
      <a:lvl4pPr marL="630238" indent="-114300" algn="l" rtl="0" eaLnBrk="1" fontAlgn="base" hangingPunct="1">
        <a:spcBef>
          <a:spcPct val="20000"/>
        </a:spcBef>
        <a:spcAft>
          <a:spcPct val="30000"/>
        </a:spcAft>
        <a:buClr>
          <a:srgbClr val="404040"/>
        </a:buClr>
        <a:buFont typeface="Arial" pitchFamily="34" charset="0"/>
        <a:buChar char="­"/>
        <a:defRPr sz="1400">
          <a:solidFill>
            <a:srgbClr val="404040"/>
          </a:solidFill>
          <a:latin typeface="Trebuchet MS" pitchFamily="34" charset="0"/>
        </a:defRPr>
      </a:lvl4pPr>
      <a:lvl5pPr marL="741363" indent="-111125" algn="l" rtl="0" eaLnBrk="1" fontAlgn="base" hangingPunct="1">
        <a:spcBef>
          <a:spcPct val="20000"/>
        </a:spcBef>
        <a:spcAft>
          <a:spcPct val="30000"/>
        </a:spcAft>
        <a:buClr>
          <a:srgbClr val="404040"/>
        </a:buClr>
        <a:buFont typeface="Arial" pitchFamily="34" charset="0"/>
        <a:buChar char="­"/>
        <a:defRPr sz="1400">
          <a:solidFill>
            <a:srgbClr val="404040"/>
          </a:solidFill>
          <a:latin typeface="Trebuchet MS" pitchFamily="34" charset="0"/>
        </a:defRPr>
      </a:lvl5pPr>
      <a:lvl6pPr marL="1435100" indent="-228600" algn="l" rtl="0" eaLnBrk="1" fontAlgn="base" hangingPunct="1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6pPr>
      <a:lvl7pPr marL="1892300" indent="-228600" algn="l" rtl="0" eaLnBrk="1" fontAlgn="base" hangingPunct="1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7pPr>
      <a:lvl8pPr marL="2349500" indent="-228600" algn="l" rtl="0" eaLnBrk="1" fontAlgn="base" hangingPunct="1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8pPr>
      <a:lvl9pPr marL="2806700" indent="-228600" algn="l" rtl="0" eaLnBrk="1" fontAlgn="base" hangingPunct="1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226" y="3146792"/>
            <a:ext cx="11345863" cy="1181100"/>
          </a:xfrm>
        </p:spPr>
        <p:txBody>
          <a:bodyPr/>
          <a:lstStyle/>
          <a:p>
            <a:pPr algn="ctr"/>
            <a:r>
              <a:rPr lang="en-US" sz="2800" dirty="0" smtClean="0"/>
              <a:t>User Databases interfaces for MCPTT</a:t>
            </a:r>
            <a:endParaRPr lang="en-US" sz="2800" b="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0395" y="4652106"/>
            <a:ext cx="11304588" cy="992555"/>
          </a:xfrm>
        </p:spPr>
        <p:txBody>
          <a:bodyPr/>
          <a:lstStyle/>
          <a:p>
            <a:r>
              <a:rPr lang="en-US" dirty="0" smtClean="0"/>
              <a:t>Alcatel-Lucent, Alcatel-Lucent Shanghai Bell</a:t>
            </a:r>
          </a:p>
          <a:p>
            <a:r>
              <a:rPr lang="en-US" dirty="0" smtClean="0"/>
              <a:t>Agenda </a:t>
            </a:r>
            <a:r>
              <a:rPr lang="en-US" dirty="0" smtClean="0"/>
              <a:t>item 6.2.11</a:t>
            </a:r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27287" y="1065946"/>
            <a:ext cx="11345863" cy="1181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>
              <a:spcBef>
                <a:spcPct val="0"/>
              </a:spcBef>
            </a:pPr>
            <a:r>
              <a:rPr lang="en-US" sz="2600" b="1" kern="0" dirty="0" smtClean="0">
                <a:solidFill>
                  <a:srgbClr val="404040"/>
                </a:solidFill>
                <a:latin typeface="Trebuchet MS" pitchFamily="34" charset="0"/>
                <a:ea typeface="+mj-ea"/>
                <a:cs typeface="+mj-cs"/>
              </a:rPr>
              <a:t>3GPP TSG CT4 Meeting #71						</a:t>
            </a:r>
            <a:r>
              <a:rPr lang="en-US" sz="2600" b="1" kern="0" dirty="0" smtClean="0">
                <a:solidFill>
                  <a:srgbClr val="404040"/>
                </a:solidFill>
                <a:latin typeface="Trebuchet MS" pitchFamily="34" charset="0"/>
                <a:ea typeface="+mj-ea"/>
                <a:cs typeface="+mj-cs"/>
              </a:rPr>
              <a:t>C4-151</a:t>
            </a:r>
            <a:r>
              <a:rPr lang="en-US" sz="2600" b="1" kern="0" dirty="0" smtClean="0">
                <a:latin typeface="Trebuchet MS" pitchFamily="34" charset="0"/>
                <a:ea typeface="+mj-ea"/>
                <a:cs typeface="+mj-cs"/>
              </a:rPr>
              <a:t>2079</a:t>
            </a:r>
            <a:endParaRPr lang="en-US" sz="2600" b="1" kern="0" dirty="0" smtClean="0">
              <a:latin typeface="Trebuchet MS" pitchFamily="34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en-US" sz="2600" b="1" kern="0" dirty="0" smtClean="0">
                <a:solidFill>
                  <a:srgbClr val="404040"/>
                </a:solidFill>
                <a:latin typeface="Trebuchet MS" pitchFamily="34" charset="0"/>
                <a:ea typeface="+mj-ea"/>
                <a:cs typeface="+mj-cs"/>
              </a:rPr>
              <a:t>Anaheim, USA; 16th – 20th November 2015</a:t>
            </a:r>
          </a:p>
        </p:txBody>
      </p:sp>
    </p:spTree>
    <p:extLst>
      <p:ext uri="{BB962C8B-B14F-4D97-AF65-F5344CB8AC3E}">
        <p14:creationId xmlns:p14="http://schemas.microsoft.com/office/powerpoint/2010/main" xmlns="" val="229845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Identities 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2091" y="1362075"/>
            <a:ext cx="11291888" cy="4988849"/>
          </a:xfrm>
        </p:spPr>
        <p:txBody>
          <a:bodyPr/>
          <a:lstStyle/>
          <a:p>
            <a:r>
              <a:rPr lang="en-GB" sz="2400" dirty="0" smtClean="0"/>
              <a:t>Identities at Control plane</a:t>
            </a:r>
          </a:p>
          <a:p>
            <a:pPr lvl="1"/>
            <a:r>
              <a:rPr lang="en-GB" sz="2000" dirty="0" smtClean="0"/>
              <a:t>MCPTT identities at control plane level  (8.2) (</a:t>
            </a:r>
            <a:r>
              <a:rPr lang="en-GB" sz="2000" dirty="0" err="1" smtClean="0"/>
              <a:t>Cx</a:t>
            </a:r>
            <a:r>
              <a:rPr lang="en-GB" sz="2000" dirty="0" smtClean="0"/>
              <a:t>) follow the definition of IMS Public and Private identities (TS 23.003).</a:t>
            </a:r>
          </a:p>
          <a:p>
            <a:pPr lvl="2"/>
            <a:r>
              <a:rPr lang="en-GB" sz="1800" dirty="0" smtClean="0"/>
              <a:t>GRUUs may be </a:t>
            </a:r>
            <a:r>
              <a:rPr lang="en-GB" sz="1800" dirty="0" smtClean="0"/>
              <a:t>us</a:t>
            </a:r>
            <a:r>
              <a:rPr lang="en-GB" sz="1800" dirty="0" smtClean="0"/>
              <a:t>ed </a:t>
            </a:r>
            <a:endParaRPr lang="en-GB" sz="1800" dirty="0" smtClean="0"/>
          </a:p>
          <a:p>
            <a:pPr lvl="1"/>
            <a:r>
              <a:rPr lang="en-GB" sz="2000" dirty="0" smtClean="0"/>
              <a:t>Are also used over Sh. </a:t>
            </a:r>
          </a:p>
          <a:p>
            <a:pPr lvl="2"/>
            <a:r>
              <a:rPr lang="en-GB" sz="1800" dirty="0" smtClean="0"/>
              <a:t>No standardisation impact currently foreseen</a:t>
            </a:r>
          </a:p>
          <a:p>
            <a:pPr lvl="2"/>
            <a:r>
              <a:rPr lang="en-GB" sz="1800" dirty="0" smtClean="0"/>
              <a:t>Implicit Registration Sets,  shared identities not precluded (</a:t>
            </a:r>
            <a:r>
              <a:rPr lang="en-GB" sz="1800" dirty="0" err="1" smtClean="0"/>
              <a:t>cf</a:t>
            </a:r>
            <a:r>
              <a:rPr lang="en-GB" sz="1800" dirty="0" smtClean="0"/>
              <a:t> 7.4.3.2.2 bullet f))</a:t>
            </a:r>
          </a:p>
          <a:p>
            <a:pPr lvl="3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provides the 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</a:rPr>
              <a:t>appropriate relations among all the identifiers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uniquely determining the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signalling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plane identities in the SIP core e.g. IMS public identities</a:t>
            </a:r>
            <a:r>
              <a:rPr lang="en-US" sz="1600" dirty="0" smtClean="0"/>
              <a:t>. </a:t>
            </a:r>
          </a:p>
          <a:p>
            <a:r>
              <a:rPr lang="en-GB" sz="2400" dirty="0" smtClean="0">
                <a:solidFill>
                  <a:schemeClr val="tx1"/>
                </a:solidFill>
              </a:rPr>
              <a:t>Identities at Application plane</a:t>
            </a:r>
          </a:p>
          <a:p>
            <a:pPr lvl="1"/>
            <a:r>
              <a:rPr lang="en-GB" sz="2000" dirty="0" smtClean="0">
                <a:solidFill>
                  <a:schemeClr val="tx1"/>
                </a:solidFill>
              </a:rPr>
              <a:t>MCPTT describes  user identities to be used at Application Level, </a:t>
            </a:r>
          </a:p>
          <a:p>
            <a:pPr lvl="2"/>
            <a:r>
              <a:rPr lang="en-GB" sz="1800" dirty="0" smtClean="0">
                <a:solidFill>
                  <a:schemeClr val="tx1"/>
                </a:solidFill>
              </a:rPr>
              <a:t>MC user identity (see 8.1.1) managed and controlled by an Identity management server </a:t>
            </a:r>
          </a:p>
          <a:p>
            <a:pPr lvl="2"/>
            <a:r>
              <a:rPr lang="en-GB" sz="1800" dirty="0" smtClean="0">
                <a:solidFill>
                  <a:schemeClr val="tx1"/>
                </a:solidFill>
              </a:rPr>
              <a:t>MCPTT user identity (see 8.1.2) is a URI, no relation mentioned with identities of the control plane</a:t>
            </a:r>
          </a:p>
          <a:p>
            <a:pPr lvl="1"/>
            <a:r>
              <a:rPr lang="en-GB" sz="2000" dirty="0" smtClean="0">
                <a:solidFill>
                  <a:schemeClr val="tx1"/>
                </a:solidFill>
              </a:rPr>
              <a:t>No impact currently identified </a:t>
            </a:r>
            <a:r>
              <a:rPr lang="en-GB" sz="2000" dirty="0" smtClean="0">
                <a:solidFill>
                  <a:schemeClr val="tx1"/>
                </a:solidFill>
              </a:rPr>
              <a:t>for </a:t>
            </a:r>
            <a:r>
              <a:rPr lang="en-GB" sz="2000" dirty="0" err="1" smtClean="0">
                <a:solidFill>
                  <a:schemeClr val="tx1"/>
                </a:solidFill>
              </a:rPr>
              <a:t>Cx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dirty="0" smtClean="0">
                <a:solidFill>
                  <a:schemeClr val="tx1"/>
                </a:solidFill>
              </a:rPr>
              <a:t>or </a:t>
            </a:r>
            <a:r>
              <a:rPr lang="en-GB" sz="2000" dirty="0" err="1" smtClean="0">
                <a:solidFill>
                  <a:schemeClr val="tx1"/>
                </a:solidFill>
              </a:rPr>
              <a:t>Sh</a:t>
            </a:r>
            <a:r>
              <a:rPr lang="en-GB" sz="2000" dirty="0" smtClean="0">
                <a:solidFill>
                  <a:schemeClr val="tx1"/>
                </a:solidFill>
              </a:rPr>
              <a:t> as in principle not known </a:t>
            </a:r>
            <a:endParaRPr lang="en-GB" sz="2000" dirty="0" smtClean="0">
              <a:solidFill>
                <a:schemeClr val="tx1"/>
              </a:solidFill>
            </a:endParaRPr>
          </a:p>
          <a:p>
            <a:pPr lvl="1"/>
            <a:endParaRPr lang="en-GB" sz="2000" dirty="0" smtClean="0"/>
          </a:p>
          <a:p>
            <a:endParaRPr lang="en-GB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 Identities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Relationship between MCPTT ID and public user identity (8.3.2)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MCPTT ID may be mapped to one or more public user identities (e.g. multiple UEs, shared UE);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same trust domain, the public user identity in the SIP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signalling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control plane may also identify the MCPTT user at </a:t>
            </a:r>
            <a:r>
              <a:rPr lang="en-GB" dirty="0" smtClean="0">
                <a:solidFill>
                  <a:schemeClr val="tx1"/>
                </a:solidFill>
              </a:rPr>
              <a:t>the application plane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No impact identified for </a:t>
            </a:r>
            <a:r>
              <a:rPr lang="en-GB" dirty="0" err="1" smtClean="0">
                <a:solidFill>
                  <a:schemeClr val="tx1"/>
                </a:solidFill>
              </a:rPr>
              <a:t>Cx</a:t>
            </a:r>
            <a:r>
              <a:rPr lang="en-GB" dirty="0" smtClean="0">
                <a:solidFill>
                  <a:schemeClr val="tx1"/>
                </a:solidFill>
              </a:rPr>
              <a:t> or </a:t>
            </a:r>
            <a:r>
              <a:rPr lang="en-GB" dirty="0" err="1" smtClean="0">
                <a:solidFill>
                  <a:schemeClr val="tx1"/>
                </a:solidFill>
              </a:rPr>
              <a:t>Sh</a:t>
            </a:r>
            <a:endParaRPr lang="en-US" dirty="0" smtClean="0">
              <a:solidFill>
                <a:schemeClr val="tx1"/>
              </a:solidFill>
            </a:endParaRPr>
          </a:p>
          <a:p>
            <a:pPr lvl="1"/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Other considerations 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1291" y="1285875"/>
            <a:ext cx="11291888" cy="5198052"/>
          </a:xfrm>
        </p:spPr>
        <p:txBody>
          <a:bodyPr/>
          <a:lstStyle/>
          <a:p>
            <a:r>
              <a:rPr lang="en-GB" dirty="0" smtClean="0"/>
              <a:t>Authentication procedures at control plane</a:t>
            </a:r>
          </a:p>
          <a:p>
            <a:pPr lvl="1"/>
            <a:r>
              <a:rPr lang="en-GB" dirty="0" smtClean="0"/>
              <a:t>To use the </a:t>
            </a:r>
            <a:r>
              <a:rPr lang="en-GB" dirty="0" err="1" smtClean="0"/>
              <a:t>Cx</a:t>
            </a:r>
            <a:r>
              <a:rPr lang="en-GB" dirty="0" smtClean="0"/>
              <a:t> procedures:  </a:t>
            </a:r>
            <a:r>
              <a:rPr lang="en-GB" sz="2000" dirty="0" smtClean="0">
                <a:solidFill>
                  <a:srgbClr val="00B0F0"/>
                </a:solidFill>
                <a:ea typeface="+mn-ea"/>
                <a:cs typeface="+mn-cs"/>
              </a:rPr>
              <a:t>type of authentication to see (SA3 inputs) </a:t>
            </a:r>
          </a:p>
          <a:p>
            <a:endParaRPr lang="en-GB" dirty="0" smtClean="0"/>
          </a:p>
          <a:p>
            <a:r>
              <a:rPr lang="en-GB" dirty="0" smtClean="0"/>
              <a:t>S-CSCF Restoration  procedures</a:t>
            </a:r>
          </a:p>
          <a:p>
            <a:pPr lvl="1"/>
            <a:r>
              <a:rPr lang="en-US" dirty="0" smtClean="0"/>
              <a:t>Not precluded</a:t>
            </a:r>
          </a:p>
          <a:p>
            <a:pPr lvl="1"/>
            <a:endParaRPr lang="en-US" dirty="0" smtClean="0"/>
          </a:p>
          <a:p>
            <a:r>
              <a:rPr lang="en-GB" dirty="0" smtClean="0"/>
              <a:t>Other procedures over </a:t>
            </a:r>
            <a:r>
              <a:rPr lang="en-GB" dirty="0" err="1" smtClean="0"/>
              <a:t>Cx</a:t>
            </a:r>
            <a:endParaRPr lang="en-GB" dirty="0" smtClean="0"/>
          </a:p>
          <a:p>
            <a:pPr lvl="1"/>
            <a:r>
              <a:rPr lang="en-US" dirty="0" smtClean="0"/>
              <a:t>No specific aspects for MCPPT currently identified</a:t>
            </a:r>
          </a:p>
          <a:p>
            <a:pPr lvl="1">
              <a:buNone/>
            </a:pPr>
            <a:endParaRPr lang="en-US" dirty="0" smtClean="0"/>
          </a:p>
          <a:p>
            <a:r>
              <a:rPr lang="en-GB" dirty="0" smtClean="0"/>
              <a:t>S-CSCF/Registrar Capabilities over </a:t>
            </a:r>
            <a:r>
              <a:rPr lang="en-GB" dirty="0" err="1" smtClean="0"/>
              <a:t>Cx</a:t>
            </a:r>
            <a:r>
              <a:rPr lang="en-GB" dirty="0" smtClean="0"/>
              <a:t> </a:t>
            </a:r>
            <a:r>
              <a:rPr lang="en-GB" dirty="0" smtClean="0">
                <a:solidFill>
                  <a:srgbClr val="00B0F0"/>
                </a:solidFill>
              </a:rPr>
              <a:t>to be added</a:t>
            </a:r>
          </a:p>
          <a:p>
            <a:pPr lvl="1"/>
            <a:r>
              <a:rPr lang="en-US" dirty="0" smtClean="0"/>
              <a:t>TS 23.179 7.4.3.2.2: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SIP database provides to the registrar finder the required capabilities for MCPTT Services based on MCPTT service provider requirements on a per-user basis, (e.g. whether a particular Registrar within the PLMN operator’s network (e.g. a Registrar reserved for MCPTT use or a Registrar in a secure location) or a Registrar within the MCPTT service provider network is assigned.</a:t>
            </a:r>
            <a:endParaRPr lang="en-US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Other considerations 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Initial Filter Criteria (IFCs) over </a:t>
            </a:r>
            <a:r>
              <a:rPr lang="en-GB" dirty="0" err="1" smtClean="0"/>
              <a:t>Cx</a:t>
            </a:r>
            <a:endParaRPr lang="en-GB" dirty="0" smtClean="0"/>
          </a:p>
          <a:p>
            <a:pPr lvl="1"/>
            <a:r>
              <a:rPr lang="en-US" dirty="0" smtClean="0"/>
              <a:t>No specific aspects for MCPPT currently identified</a:t>
            </a:r>
          </a:p>
          <a:p>
            <a:pPr lvl="1">
              <a:buNone/>
            </a:pPr>
            <a:endParaRPr lang="en-GB" dirty="0" smtClean="0"/>
          </a:p>
          <a:p>
            <a:r>
              <a:rPr lang="en-GB" dirty="0" smtClean="0"/>
              <a:t>Procedures over </a:t>
            </a:r>
            <a:r>
              <a:rPr lang="en-GB" dirty="0" err="1" smtClean="0"/>
              <a:t>Sh</a:t>
            </a:r>
            <a:endParaRPr lang="en-GB" dirty="0" smtClean="0"/>
          </a:p>
          <a:p>
            <a:pPr lvl="1"/>
            <a:r>
              <a:rPr lang="en-US" dirty="0" smtClean="0"/>
              <a:t>No specific aspects for MCPPT currently identified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Except if new Data references needed.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MCPTT </a:t>
            </a:r>
            <a:r>
              <a:rPr lang="en-US" dirty="0" smtClean="0"/>
              <a:t>Architecture and User Databases</a:t>
            </a:r>
          </a:p>
          <a:p>
            <a:r>
              <a:rPr lang="en-US" dirty="0" smtClean="0"/>
              <a:t>Deployment scenarios and User Databases collocation</a:t>
            </a:r>
          </a:p>
          <a:p>
            <a:r>
              <a:rPr lang="en-US" dirty="0" err="1" smtClean="0"/>
              <a:t>Datamodels</a:t>
            </a:r>
            <a:r>
              <a:rPr lang="en-US" dirty="0" smtClean="0"/>
              <a:t> </a:t>
            </a:r>
          </a:p>
          <a:p>
            <a:r>
              <a:rPr lang="en-GB" dirty="0" smtClean="0"/>
              <a:t>Routing considerations</a:t>
            </a:r>
          </a:p>
          <a:p>
            <a:r>
              <a:rPr lang="en-GB" dirty="0" smtClean="0"/>
              <a:t>Identities </a:t>
            </a:r>
            <a:endParaRPr lang="en-GB" dirty="0" smtClean="0"/>
          </a:p>
          <a:p>
            <a:r>
              <a:rPr lang="en-US" dirty="0" smtClean="0"/>
              <a:t>Other </a:t>
            </a:r>
            <a:r>
              <a:rPr lang="en-US" dirty="0" smtClean="0"/>
              <a:t>considerations</a:t>
            </a:r>
          </a:p>
          <a:p>
            <a:pPr lvl="1"/>
            <a:endParaRPr lang="en-US" dirty="0" smtClean="0"/>
          </a:p>
          <a:p>
            <a:pPr>
              <a:buNone/>
            </a:pP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1"/>
          <p:cNvSpPr>
            <a:spLocks noGrp="1"/>
          </p:cNvSpPr>
          <p:nvPr>
            <p:ph type="title"/>
          </p:nvPr>
        </p:nvSpPr>
        <p:spPr>
          <a:xfrm>
            <a:off x="224949" y="227014"/>
            <a:ext cx="11332051" cy="1057275"/>
          </a:xfrm>
        </p:spPr>
        <p:txBody>
          <a:bodyPr/>
          <a:lstStyle/>
          <a:p>
            <a:r>
              <a:rPr lang="fr-FR" dirty="0" smtClean="0"/>
              <a:t>MCPTT</a:t>
            </a:r>
            <a:br>
              <a:rPr lang="fr-FR" dirty="0" smtClean="0"/>
            </a:br>
            <a:r>
              <a:rPr lang="fr-FR" dirty="0" smtClean="0"/>
              <a:t>Architecture and User </a:t>
            </a:r>
            <a:r>
              <a:rPr lang="fr-FR" dirty="0" err="1" smtClean="0"/>
              <a:t>Databases</a:t>
            </a:r>
            <a:r>
              <a:rPr lang="fr-FR" dirty="0" smtClean="0"/>
              <a:t> (TS 23.179 </a:t>
            </a:r>
            <a:r>
              <a:rPr lang="fr-FR" dirty="0" smtClean="0"/>
              <a:t>v1.1.1)  </a:t>
            </a:r>
            <a:endParaRPr dirty="0" smtClean="0"/>
          </a:p>
        </p:txBody>
      </p:sp>
      <p:sp>
        <p:nvSpPr>
          <p:cNvPr id="19459" name="Espace réservé du contenu 2"/>
          <p:cNvSpPr>
            <a:spLocks noGrp="1"/>
          </p:cNvSpPr>
          <p:nvPr>
            <p:ph idx="1"/>
          </p:nvPr>
        </p:nvSpPr>
        <p:spPr>
          <a:xfrm>
            <a:off x="272417" y="1362077"/>
            <a:ext cx="2978784" cy="4327524"/>
          </a:xfrm>
        </p:spPr>
        <p:txBody>
          <a:bodyPr/>
          <a:lstStyle/>
          <a:p>
            <a:r>
              <a:rPr lang="en-US" dirty="0" smtClean="0"/>
              <a:t>l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188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-17585" y="1520728"/>
          <a:ext cx="5609230" cy="4509747"/>
        </p:xfrm>
        <a:graphic>
          <a:graphicData uri="http://schemas.openxmlformats.org/presentationml/2006/ole">
            <p:oleObj spid="_x0000_s10241" name="Visio" r:id="rId3" imgW="5735704" imgH="4606956" progId="Visio.Drawing.11">
              <p:embed/>
            </p:oleObj>
          </a:graphicData>
        </a:graphic>
      </p:graphicFrame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836450" y="1162192"/>
            <a:ext cx="38271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Application plane</a:t>
            </a:r>
            <a:endParaRPr kumimoji="0" lang="en-GB" sz="36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llipse 6"/>
          <p:cNvSpPr/>
          <p:nvPr/>
        </p:nvSpPr>
        <p:spPr bwMode="auto">
          <a:xfrm>
            <a:off x="177420" y="1885504"/>
            <a:ext cx="1091821" cy="76427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01995" y="6069233"/>
            <a:ext cx="506436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MCPTT-2 Reference point between MCPTT User DB and</a:t>
            </a:r>
            <a:r>
              <a:rPr kumimoji="0" lang="en-GB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MCPPT Server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11887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5800299" y="1830117"/>
          <a:ext cx="5876783" cy="3808647"/>
        </p:xfrm>
        <a:graphic>
          <a:graphicData uri="http://schemas.openxmlformats.org/presentationml/2006/ole">
            <p:oleObj spid="_x0000_s10244" name="Visio" r:id="rId4" imgW="5464143" imgH="3539099" progId="Visio.Drawing.11">
              <p:embed/>
            </p:oleObj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6793085" y="1352127"/>
            <a:ext cx="38271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GB" sz="1600" b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Signalling control plane</a:t>
            </a:r>
            <a:endParaRPr kumimoji="0" lang="en-GB" sz="36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Ellipse 11"/>
          <p:cNvSpPr/>
          <p:nvPr/>
        </p:nvSpPr>
        <p:spPr bwMode="auto">
          <a:xfrm>
            <a:off x="7003575" y="2083580"/>
            <a:ext cx="1091821" cy="76427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358631" y="5863384"/>
            <a:ext cx="506436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AAA-1 Reference point between SIP Database and</a:t>
            </a:r>
            <a:r>
              <a:rPr kumimoji="0" lang="en-GB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SIP core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Ellipse 13"/>
          <p:cNvSpPr/>
          <p:nvPr/>
        </p:nvSpPr>
        <p:spPr bwMode="auto">
          <a:xfrm>
            <a:off x="8898340" y="3309327"/>
            <a:ext cx="864357" cy="21836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</a:endParaRPr>
          </a:p>
        </p:txBody>
      </p:sp>
      <p:sp>
        <p:nvSpPr>
          <p:cNvPr id="15" name="Ellipse 14"/>
          <p:cNvSpPr/>
          <p:nvPr/>
        </p:nvSpPr>
        <p:spPr bwMode="auto">
          <a:xfrm>
            <a:off x="1503528" y="1478334"/>
            <a:ext cx="864357" cy="24338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Some important points (TS 23.179 </a:t>
            </a:r>
            <a:r>
              <a:rPr lang="en-GB" dirty="0" smtClean="0"/>
              <a:t>v1.1.1)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1020" y="1362075"/>
            <a:ext cx="11291888" cy="4980359"/>
          </a:xfrm>
        </p:spPr>
        <p:txBody>
          <a:bodyPr/>
          <a:lstStyle/>
          <a:p>
            <a:r>
              <a:rPr lang="en-GB" dirty="0" smtClean="0"/>
              <a:t>Core architecture is either</a:t>
            </a:r>
          </a:p>
          <a:p>
            <a:pPr lvl="1"/>
            <a:r>
              <a:rPr lang="en-GB" dirty="0" smtClean="0"/>
              <a:t>A 3GPP IMS architecture</a:t>
            </a:r>
          </a:p>
          <a:p>
            <a:pPr lvl="1"/>
            <a:r>
              <a:rPr lang="en-GB" dirty="0" smtClean="0"/>
              <a:t>Or another SIP core architecture but with reference points compliant with IMS ones</a:t>
            </a:r>
          </a:p>
          <a:p>
            <a:pPr lvl="1">
              <a:buNone/>
            </a:pPr>
            <a:endParaRPr lang="en-GB" dirty="0" smtClean="0"/>
          </a:p>
          <a:p>
            <a:r>
              <a:rPr lang="en-GB" dirty="0" smtClean="0"/>
              <a:t>Then for reference points with User Databases</a:t>
            </a:r>
          </a:p>
          <a:p>
            <a:pPr lvl="1"/>
            <a:r>
              <a:rPr lang="en-GB" dirty="0" smtClean="0"/>
              <a:t>AAA-1 reference point utilises the </a:t>
            </a:r>
            <a:r>
              <a:rPr lang="en-GB" dirty="0" err="1" smtClean="0"/>
              <a:t>Cx</a:t>
            </a:r>
            <a:r>
              <a:rPr lang="en-GB" dirty="0" smtClean="0"/>
              <a:t> reference point</a:t>
            </a:r>
          </a:p>
          <a:p>
            <a:pPr lvl="1"/>
            <a:r>
              <a:rPr lang="en-GB" dirty="0" smtClean="0"/>
              <a:t>MCPTT-2 reference point utilises the </a:t>
            </a:r>
            <a:r>
              <a:rPr lang="en-GB" dirty="0" err="1" smtClean="0"/>
              <a:t>Sh</a:t>
            </a:r>
            <a:r>
              <a:rPr lang="en-GB" dirty="0" smtClean="0"/>
              <a:t> reference point  (MCPTT server = an AS) </a:t>
            </a:r>
          </a:p>
          <a:p>
            <a:pPr lvl="1"/>
            <a:endParaRPr lang="en-GB" dirty="0" smtClean="0"/>
          </a:p>
          <a:p>
            <a:pPr>
              <a:buNone/>
            </a:pPr>
            <a:r>
              <a:rPr lang="en-GB" dirty="0" smtClean="0">
                <a:solidFill>
                  <a:srgbClr val="00B0F0"/>
                </a:solidFill>
              </a:rPr>
              <a:t>Proposal </a:t>
            </a:r>
          </a:p>
          <a:p>
            <a:pPr lvl="1"/>
            <a:r>
              <a:rPr lang="en-GB" dirty="0" smtClean="0">
                <a:solidFill>
                  <a:srgbClr val="00B0F0"/>
                </a:solidFill>
              </a:rPr>
              <a:t> to reuse the existing specifications (TS 29.228/29.229 for </a:t>
            </a:r>
            <a:r>
              <a:rPr lang="en-GB" dirty="0" err="1" smtClean="0">
                <a:solidFill>
                  <a:srgbClr val="00B0F0"/>
                </a:solidFill>
              </a:rPr>
              <a:t>Cxn</a:t>
            </a:r>
            <a:r>
              <a:rPr lang="en-GB" dirty="0" smtClean="0">
                <a:solidFill>
                  <a:srgbClr val="00B0F0"/>
                </a:solidFill>
              </a:rPr>
              <a:t> 29.328/29.329 for </a:t>
            </a:r>
            <a:r>
              <a:rPr lang="en-GB" dirty="0" err="1" smtClean="0">
                <a:solidFill>
                  <a:srgbClr val="00B0F0"/>
                </a:solidFill>
              </a:rPr>
              <a:t>Sh</a:t>
            </a:r>
            <a:r>
              <a:rPr lang="en-GB" dirty="0" smtClean="0">
                <a:solidFill>
                  <a:srgbClr val="00B0F0"/>
                </a:solidFill>
              </a:rPr>
              <a:t>) and not create new specifications.</a:t>
            </a:r>
          </a:p>
          <a:p>
            <a:pPr lvl="1"/>
            <a:r>
              <a:rPr lang="en-GB" dirty="0" smtClean="0">
                <a:solidFill>
                  <a:srgbClr val="00B0F0"/>
                </a:solidFill>
              </a:rPr>
              <a:t>to introduce an Annex to </a:t>
            </a:r>
            <a:r>
              <a:rPr lang="en-US" dirty="0" smtClean="0">
                <a:solidFill>
                  <a:srgbClr val="00B0F0"/>
                </a:solidFill>
              </a:rPr>
              <a:t>describes </a:t>
            </a:r>
            <a:r>
              <a:rPr lang="en-US" dirty="0" smtClean="0">
                <a:solidFill>
                  <a:srgbClr val="00B0F0"/>
                </a:solidFill>
              </a:rPr>
              <a:t>how </a:t>
            </a:r>
            <a:r>
              <a:rPr lang="en-US" dirty="0" smtClean="0">
                <a:solidFill>
                  <a:srgbClr val="00B0F0"/>
                </a:solidFill>
              </a:rPr>
              <a:t>the specification </a:t>
            </a:r>
            <a:r>
              <a:rPr lang="en-US" dirty="0" smtClean="0">
                <a:solidFill>
                  <a:srgbClr val="00B0F0"/>
                </a:solidFill>
              </a:rPr>
              <a:t>applies to the AAA-1 </a:t>
            </a:r>
            <a:r>
              <a:rPr lang="en-US" dirty="0" smtClean="0">
                <a:solidFill>
                  <a:srgbClr val="00B0F0"/>
                </a:solidFill>
              </a:rPr>
              <a:t>or </a:t>
            </a:r>
            <a:r>
              <a:rPr lang="en-GB" dirty="0" smtClean="0">
                <a:solidFill>
                  <a:srgbClr val="00B0F0"/>
                </a:solidFill>
              </a:rPr>
              <a:t>MCPTT-2 </a:t>
            </a:r>
            <a:r>
              <a:rPr lang="en-US" dirty="0" smtClean="0">
                <a:solidFill>
                  <a:srgbClr val="00B0F0"/>
                </a:solidFill>
              </a:rPr>
              <a:t>interface</a:t>
            </a:r>
            <a:endParaRPr lang="en-GB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Deployment scenarios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2091" y="1362075"/>
            <a:ext cx="11291888" cy="962025"/>
          </a:xfrm>
        </p:spPr>
        <p:txBody>
          <a:bodyPr/>
          <a:lstStyle/>
          <a:p>
            <a:r>
              <a:rPr lang="en-GB" dirty="0" smtClean="0"/>
              <a:t>Many possible deployments between the PLMN operator and the MCPTT service </a:t>
            </a:r>
            <a:r>
              <a:rPr lang="en-GB" dirty="0" smtClean="0"/>
              <a:t>provide</a:t>
            </a:r>
            <a:endParaRPr lang="en-GB" dirty="0" smtClean="0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11887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3385225" y="2646530"/>
          <a:ext cx="2733675" cy="3067050"/>
        </p:xfrm>
        <a:graphic>
          <a:graphicData uri="http://schemas.openxmlformats.org/presentationml/2006/ole">
            <p:oleObj spid="_x0000_s22529" name="Visio" r:id="rId3" imgW="2736121" imgH="3066985" progId="Visio.Drawing.11">
              <p:embed/>
            </p:oleObj>
          </a:graphicData>
        </a:graphic>
      </p:graphicFrame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11887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6459167" y="2656055"/>
          <a:ext cx="2552700" cy="3048000"/>
        </p:xfrm>
        <a:graphic>
          <a:graphicData uri="http://schemas.openxmlformats.org/presentationml/2006/ole">
            <p:oleObj spid="_x0000_s22531" name="Visio" r:id="rId4" imgW="2555800" imgH="3044041" progId="Visio.Drawing.11">
              <p:embed/>
            </p:oleObj>
          </a:graphicData>
        </a:graphic>
      </p:graphicFrame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11887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252922" y="2675105"/>
          <a:ext cx="2781300" cy="3009900"/>
        </p:xfrm>
        <a:graphic>
          <a:graphicData uri="http://schemas.openxmlformats.org/presentationml/2006/ole">
            <p:oleObj spid="_x0000_s22533" name="Visio" r:id="rId5" imgW="2784440" imgH="3012999" progId="Visio.Drawing.11">
              <p:embed/>
            </p:oleObj>
          </a:graphicData>
        </a:graphic>
      </p:graphicFrame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11887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9315045" y="2656055"/>
          <a:ext cx="2552700" cy="3048000"/>
        </p:xfrm>
        <a:graphic>
          <a:graphicData uri="http://schemas.openxmlformats.org/presentationml/2006/ole">
            <p:oleObj spid="_x0000_s22535" name="Visio" r:id="rId6" imgW="2555800" imgH="3044041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Database collocation 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02742" y="330740"/>
            <a:ext cx="5447489" cy="719847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Many possible collocations</a:t>
            </a:r>
          </a:p>
          <a:p>
            <a:pPr>
              <a:buNone/>
            </a:pPr>
            <a:r>
              <a:rPr lang="en-GB" dirty="0" smtClean="0"/>
              <a:t> in the same or different network</a:t>
            </a:r>
            <a:endParaRPr lang="en-GB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11887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447473" y="1361872"/>
          <a:ext cx="4696179" cy="2490281"/>
        </p:xfrm>
        <a:graphic>
          <a:graphicData uri="http://schemas.openxmlformats.org/presentationml/2006/ole">
            <p:oleObj spid="_x0000_s24577" name="Visio" r:id="rId3" imgW="7207419" imgH="3818113" progId="Visio.Drawing.11">
              <p:embed/>
            </p:oleObj>
          </a:graphicData>
        </a:graphic>
      </p:graphicFrame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11887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6186792" y="1186775"/>
          <a:ext cx="4824919" cy="2558550"/>
        </p:xfrm>
        <a:graphic>
          <a:graphicData uri="http://schemas.openxmlformats.org/presentationml/2006/ole">
            <p:oleObj spid="_x0000_s24579" name="Visio" r:id="rId4" imgW="7207419" imgH="3818113" progId="Visio.Drawing.11">
              <p:embed/>
            </p:oleObj>
          </a:graphicData>
        </a:graphic>
      </p:graphicFrame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11887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447474" y="3791356"/>
          <a:ext cx="4941650" cy="2620449"/>
        </p:xfrm>
        <a:graphic>
          <a:graphicData uri="http://schemas.openxmlformats.org/presentationml/2006/ole">
            <p:oleObj spid="_x0000_s24581" name="Visio" r:id="rId5" imgW="7207419" imgH="3818113" progId="Visio.Drawing.11">
              <p:embed/>
            </p:oleObj>
          </a:graphicData>
        </a:graphic>
      </p:graphicFrame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118872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6167336" y="3754867"/>
          <a:ext cx="4766553" cy="2861567"/>
        </p:xfrm>
        <a:graphic>
          <a:graphicData uri="http://schemas.openxmlformats.org/presentationml/2006/ole">
            <p:oleObj spid="_x0000_s24583" name="Visio" r:id="rId6" imgW="6874805" imgH="4121174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Database collocation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2091" y="1362075"/>
            <a:ext cx="11291888" cy="5038725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Consequences</a:t>
            </a:r>
          </a:p>
          <a:p>
            <a:r>
              <a:rPr lang="en-GB" dirty="0" smtClean="0"/>
              <a:t>HLR (LTE) + SIP Database + MCPTT user database collocated = Full HSS </a:t>
            </a:r>
          </a:p>
          <a:p>
            <a:r>
              <a:rPr lang="en-GB" dirty="0" smtClean="0"/>
              <a:t>SIP Database + MCPTT user database collocated = </a:t>
            </a:r>
            <a:r>
              <a:rPr lang="en-GB" dirty="0" smtClean="0"/>
              <a:t>IMS part of a </a:t>
            </a:r>
            <a:r>
              <a:rPr lang="en-GB" dirty="0" smtClean="0"/>
              <a:t>HSS (not standardised in 3GPP)</a:t>
            </a:r>
            <a:endParaRPr lang="en-GB" dirty="0" smtClean="0"/>
          </a:p>
          <a:p>
            <a:r>
              <a:rPr lang="en-GB" dirty="0" smtClean="0"/>
              <a:t>SIP Database and MCPTT user database non collocated</a:t>
            </a:r>
          </a:p>
          <a:p>
            <a:pPr lvl="1">
              <a:buFontTx/>
              <a:buChar char="-"/>
            </a:pPr>
            <a:r>
              <a:rPr lang="en-GB" dirty="0" smtClean="0"/>
              <a:t>SIP Database:  Stand </a:t>
            </a:r>
            <a:r>
              <a:rPr lang="en-GB" dirty="0" smtClean="0"/>
              <a:t>alone </a:t>
            </a:r>
            <a:r>
              <a:rPr lang="en-GB" dirty="0" smtClean="0"/>
              <a:t>or a  HSS where </a:t>
            </a:r>
            <a:r>
              <a:rPr lang="en-GB" dirty="0" err="1" smtClean="0"/>
              <a:t>Sh</a:t>
            </a:r>
            <a:r>
              <a:rPr lang="en-GB" dirty="0" smtClean="0"/>
              <a:t> not used for MCPTT</a:t>
            </a:r>
            <a:endParaRPr lang="en-GB" dirty="0" smtClean="0">
              <a:solidFill>
                <a:srgbClr val="FF0000"/>
              </a:solidFill>
            </a:endParaRPr>
          </a:p>
          <a:p>
            <a:pPr lvl="1">
              <a:buFontTx/>
              <a:buChar char="-"/>
            </a:pPr>
            <a:r>
              <a:rPr lang="en-US" dirty="0" smtClean="0"/>
              <a:t>MCPTT user database  :  Stand alone only, not applicable to a HSS without </a:t>
            </a:r>
            <a:r>
              <a:rPr lang="en-US" dirty="0" err="1" smtClean="0"/>
              <a:t>Cx</a:t>
            </a:r>
            <a:r>
              <a:rPr lang="en-US" dirty="0" smtClean="0"/>
              <a:t> but with </a:t>
            </a:r>
            <a:r>
              <a:rPr lang="en-US" dirty="0" err="1" smtClean="0"/>
              <a:t>Sh</a:t>
            </a:r>
            <a:endParaRPr lang="en-GB" dirty="0" smtClean="0"/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Not foreseen to have differences at user DB level  due to an IMS core or another SIP core</a:t>
            </a:r>
          </a:p>
          <a:p>
            <a:pPr>
              <a:buNone/>
            </a:pPr>
            <a:r>
              <a:rPr lang="en-GB" dirty="0" smtClean="0"/>
              <a:t>	- as </a:t>
            </a:r>
            <a:r>
              <a:rPr lang="en-GB" dirty="0" err="1" smtClean="0"/>
              <a:t>Cx</a:t>
            </a:r>
            <a:r>
              <a:rPr lang="en-GB" dirty="0" smtClean="0"/>
              <a:t> and </a:t>
            </a:r>
            <a:r>
              <a:rPr lang="en-GB" dirty="0" err="1" smtClean="0"/>
              <a:t>Sh</a:t>
            </a:r>
            <a:r>
              <a:rPr lang="en-GB" dirty="0" smtClean="0"/>
              <a:t> used in both cases</a:t>
            </a:r>
          </a:p>
          <a:p>
            <a:pPr>
              <a:buNone/>
            </a:pPr>
            <a:r>
              <a:rPr lang="en-GB" dirty="0" smtClean="0">
                <a:solidFill>
                  <a:srgbClr val="00B0F0"/>
                </a:solidFill>
              </a:rPr>
              <a:t>Proposal</a:t>
            </a:r>
          </a:p>
          <a:p>
            <a:pPr>
              <a:buNone/>
            </a:pPr>
            <a:r>
              <a:rPr lang="en-GB" dirty="0" smtClean="0">
                <a:solidFill>
                  <a:srgbClr val="00B0F0"/>
                </a:solidFill>
              </a:rPr>
              <a:t>Compliance to </a:t>
            </a:r>
            <a:r>
              <a:rPr lang="en-GB" dirty="0" err="1" smtClean="0">
                <a:solidFill>
                  <a:srgbClr val="00B0F0"/>
                </a:solidFill>
              </a:rPr>
              <a:t>Cx</a:t>
            </a:r>
            <a:r>
              <a:rPr lang="en-GB" dirty="0" smtClean="0">
                <a:solidFill>
                  <a:srgbClr val="00B0F0"/>
                </a:solidFill>
              </a:rPr>
              <a:t> and </a:t>
            </a:r>
            <a:r>
              <a:rPr lang="en-GB" dirty="0" err="1" smtClean="0">
                <a:solidFill>
                  <a:srgbClr val="00B0F0"/>
                </a:solidFill>
              </a:rPr>
              <a:t>Sh</a:t>
            </a:r>
            <a:r>
              <a:rPr lang="en-GB" dirty="0" smtClean="0">
                <a:solidFill>
                  <a:srgbClr val="00B0F0"/>
                </a:solidFill>
              </a:rPr>
              <a:t> </a:t>
            </a:r>
            <a:r>
              <a:rPr lang="en-GB" dirty="0" smtClean="0">
                <a:solidFill>
                  <a:srgbClr val="00B0F0"/>
                </a:solidFill>
              </a:rPr>
              <a:t>and avoid </a:t>
            </a:r>
            <a:r>
              <a:rPr lang="en-GB" dirty="0" smtClean="0">
                <a:solidFill>
                  <a:srgbClr val="00B0F0"/>
                </a:solidFill>
              </a:rPr>
              <a:t>specificities </a:t>
            </a:r>
          </a:p>
          <a:p>
            <a:pPr>
              <a:buNone/>
            </a:pPr>
            <a:endParaRPr lang="en-GB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8766" y="265113"/>
            <a:ext cx="11331575" cy="1057275"/>
          </a:xfrm>
        </p:spPr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err="1" smtClean="0"/>
              <a:t>Datamodels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2091" y="1157355"/>
            <a:ext cx="11291888" cy="5284388"/>
          </a:xfrm>
        </p:spPr>
        <p:txBody>
          <a:bodyPr/>
          <a:lstStyle/>
          <a:p>
            <a:r>
              <a:rPr lang="en-GB" dirty="0" err="1" smtClean="0"/>
              <a:t>Datamodel</a:t>
            </a:r>
            <a:r>
              <a:rPr lang="en-GB" dirty="0" smtClean="0"/>
              <a:t> of SIP Database: </a:t>
            </a:r>
            <a:r>
              <a:rPr lang="en-GB" dirty="0" smtClean="0"/>
              <a:t>IMS </a:t>
            </a:r>
            <a:r>
              <a:rPr lang="en-GB" dirty="0" smtClean="0"/>
              <a:t>data model with configuration suited to MCPTT </a:t>
            </a:r>
          </a:p>
          <a:p>
            <a:pPr>
              <a:buNone/>
            </a:pPr>
            <a:r>
              <a:rPr lang="en-GB" dirty="0" smtClean="0"/>
              <a:t> No standardisation impact foreseen on </a:t>
            </a:r>
            <a:r>
              <a:rPr lang="en-GB" dirty="0" err="1" smtClean="0"/>
              <a:t>Cx</a:t>
            </a:r>
            <a:endParaRPr lang="en-GB" dirty="0" smtClean="0"/>
          </a:p>
          <a:p>
            <a:r>
              <a:rPr lang="en-GB" dirty="0" err="1" smtClean="0"/>
              <a:t>Datamodel</a:t>
            </a:r>
            <a:r>
              <a:rPr lang="en-GB" dirty="0" smtClean="0"/>
              <a:t>  of MCPTT user Database: </a:t>
            </a:r>
          </a:p>
          <a:p>
            <a:pPr lvl="1"/>
            <a:r>
              <a:rPr lang="en-GB" dirty="0" err="1" smtClean="0"/>
              <a:t>userdata</a:t>
            </a:r>
            <a:r>
              <a:rPr lang="en-GB" dirty="0" smtClean="0"/>
              <a:t> stored as transparent data: no data model  as such (</a:t>
            </a:r>
            <a:r>
              <a:rPr lang="en-GB" dirty="0" smtClean="0">
                <a:solidFill>
                  <a:schemeClr val="tx1"/>
                </a:solidFill>
              </a:rPr>
              <a:t>supported by HSS including the possibility of a direct provisioning of these transparent data )</a:t>
            </a:r>
          </a:p>
          <a:p>
            <a:pPr lvl="1"/>
            <a:r>
              <a:rPr lang="en-GB" dirty="0" err="1" smtClean="0">
                <a:solidFill>
                  <a:schemeClr val="tx1"/>
                </a:solidFill>
              </a:rPr>
              <a:t>userdata</a:t>
            </a:r>
            <a:r>
              <a:rPr lang="en-GB" dirty="0" smtClean="0">
                <a:solidFill>
                  <a:schemeClr val="tx1"/>
                </a:solidFill>
              </a:rPr>
              <a:t> parameters stored in “clear”  (although then grouped in repository data IE when sent over </a:t>
            </a:r>
            <a:r>
              <a:rPr lang="en-GB" dirty="0" err="1" smtClean="0">
                <a:solidFill>
                  <a:schemeClr val="tx1"/>
                </a:solidFill>
              </a:rPr>
              <a:t>Sh</a:t>
            </a:r>
            <a:r>
              <a:rPr lang="en-GB" dirty="0" smtClean="0">
                <a:solidFill>
                  <a:schemeClr val="tx1"/>
                </a:solidFill>
              </a:rPr>
              <a:t>): new data model HSS plus provisioning/ management, </a:t>
            </a:r>
            <a:endParaRPr lang="en-GB" dirty="0" smtClean="0">
              <a:solidFill>
                <a:srgbClr val="FF0000"/>
              </a:solidFill>
            </a:endParaRPr>
          </a:p>
          <a:p>
            <a:pPr lvl="2"/>
            <a:r>
              <a:rPr lang="en-GB" dirty="0" smtClean="0">
                <a:solidFill>
                  <a:schemeClr val="tx1"/>
                </a:solidFill>
              </a:rPr>
              <a:t>Topic already discussed  for some </a:t>
            </a:r>
            <a:r>
              <a:rPr lang="en-GB" dirty="0" err="1" smtClean="0">
                <a:solidFill>
                  <a:schemeClr val="tx1"/>
                </a:solidFill>
              </a:rPr>
              <a:t>Sh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cases </a:t>
            </a:r>
            <a:r>
              <a:rPr lang="en-GB" dirty="0" smtClean="0">
                <a:solidFill>
                  <a:schemeClr val="tx1"/>
                </a:solidFill>
              </a:rPr>
              <a:t>(</a:t>
            </a:r>
            <a:r>
              <a:rPr lang="en-GB" dirty="0" err="1" smtClean="0">
                <a:solidFill>
                  <a:schemeClr val="tx1"/>
                </a:solidFill>
              </a:rPr>
              <a:t>eg</a:t>
            </a:r>
            <a:r>
              <a:rPr lang="en-GB" dirty="0" smtClean="0">
                <a:solidFill>
                  <a:schemeClr val="tx1"/>
                </a:solidFill>
              </a:rPr>
              <a:t> IMS Camel data)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implementation choice, no standardisation impact. </a:t>
            </a:r>
            <a:endParaRPr lang="en-GB" dirty="0" smtClean="0">
              <a:solidFill>
                <a:schemeClr val="tx1"/>
              </a:solidFill>
            </a:endParaRPr>
          </a:p>
          <a:p>
            <a:pPr lvl="1"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	- should MCPTT user data be standardised  over </a:t>
            </a:r>
            <a:r>
              <a:rPr lang="en-GB" dirty="0" err="1" smtClean="0"/>
              <a:t>Sh</a:t>
            </a:r>
            <a:r>
              <a:rPr lang="en-GB" dirty="0" smtClean="0"/>
              <a:t> ? (</a:t>
            </a:r>
            <a:r>
              <a:rPr lang="en-GB" dirty="0" smtClean="0">
                <a:solidFill>
                  <a:srgbClr val="FF0000"/>
                </a:solidFill>
              </a:rPr>
              <a:t>SA2/SA6 position</a:t>
            </a:r>
            <a:r>
              <a:rPr lang="en-GB" dirty="0" smtClean="0">
                <a:solidFill>
                  <a:srgbClr val="FF0000"/>
                </a:solidFill>
              </a:rPr>
              <a:t>?)</a:t>
            </a:r>
            <a:endParaRPr lang="en-GB" dirty="0" smtClean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If yes, to be specified in TS 29.364</a:t>
            </a:r>
          </a:p>
          <a:p>
            <a:pPr lvl="1"/>
            <a:endParaRPr lang="en-GB" dirty="0" smtClean="0"/>
          </a:p>
          <a:p>
            <a:r>
              <a:rPr lang="en-GB" sz="2400" dirty="0" smtClean="0">
                <a:solidFill>
                  <a:srgbClr val="00B0F0"/>
                </a:solidFill>
              </a:rPr>
              <a:t>Proposal : No standardisation, normal use of </a:t>
            </a:r>
            <a:r>
              <a:rPr lang="en-GB" sz="2400" dirty="0" err="1" smtClean="0">
                <a:solidFill>
                  <a:srgbClr val="00B0F0"/>
                </a:solidFill>
              </a:rPr>
              <a:t>Sh</a:t>
            </a:r>
            <a:r>
              <a:rPr lang="en-GB" sz="2400" dirty="0" smtClean="0">
                <a:solidFill>
                  <a:srgbClr val="00B0F0"/>
                </a:solidFill>
              </a:rPr>
              <a:t>, </a:t>
            </a:r>
            <a:r>
              <a:rPr lang="en-GB" sz="2400" dirty="0" smtClean="0">
                <a:solidFill>
                  <a:srgbClr val="00B0F0"/>
                </a:solidFill>
              </a:rPr>
              <a:t>LS to SA2 SA6? </a:t>
            </a:r>
            <a:endParaRPr lang="en-GB" sz="2400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MCPTT</a:t>
            </a:r>
            <a:br>
              <a:rPr lang="en-GB" dirty="0" smtClean="0"/>
            </a:br>
            <a:r>
              <a:rPr lang="en-GB" dirty="0" smtClean="0"/>
              <a:t>Routing considerations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2091" y="1362075"/>
            <a:ext cx="11291888" cy="4873625"/>
          </a:xfrm>
        </p:spPr>
        <p:txBody>
          <a:bodyPr/>
          <a:lstStyle/>
          <a:p>
            <a:r>
              <a:rPr lang="en-GB" dirty="0" smtClean="0"/>
              <a:t>Routing considerations</a:t>
            </a:r>
          </a:p>
          <a:p>
            <a:pPr lvl="1"/>
            <a:r>
              <a:rPr lang="en-GB" dirty="0" err="1" smtClean="0"/>
              <a:t>Cx</a:t>
            </a:r>
            <a:r>
              <a:rPr lang="en-GB" dirty="0" smtClean="0"/>
              <a:t> and </a:t>
            </a:r>
            <a:r>
              <a:rPr lang="en-GB" dirty="0" err="1" smtClean="0"/>
              <a:t>Sh</a:t>
            </a:r>
            <a:r>
              <a:rPr lang="en-GB" dirty="0" smtClean="0"/>
              <a:t> are intra network reference points. </a:t>
            </a:r>
            <a:endParaRPr lang="en-GB" dirty="0" smtClean="0"/>
          </a:p>
          <a:p>
            <a:pPr lvl="1"/>
            <a:r>
              <a:rPr lang="en-GB" dirty="0" smtClean="0"/>
              <a:t>23.179 only mentions AAA-1 interface to be an inter network interface between an I-CSCF / Registrar Finder  and the SIP Database </a:t>
            </a:r>
          </a:p>
          <a:p>
            <a:pPr lvl="1"/>
            <a:r>
              <a:rPr lang="en-GB" dirty="0" smtClean="0"/>
              <a:t>Other cases rather unclear regardi</a:t>
            </a:r>
            <a:r>
              <a:rPr lang="en-GB" dirty="0" smtClean="0"/>
              <a:t>ng the network location of a Server and its database  (S-CSCF/ registrar with SIP Database)  and MCPTT server  with the MCPTT user Data base) </a:t>
            </a:r>
            <a:endParaRPr lang="en-GB" dirty="0" smtClean="0"/>
          </a:p>
          <a:p>
            <a:pPr lvl="2"/>
            <a:endParaRPr lang="en-GB" dirty="0" smtClean="0"/>
          </a:p>
          <a:p>
            <a:pPr lvl="1"/>
            <a:r>
              <a:rPr lang="en-GB" dirty="0" smtClean="0"/>
              <a:t>Impact is more on Diameter agents in charge of routing</a:t>
            </a:r>
            <a:endParaRPr lang="en-GB" dirty="0" smtClean="0">
              <a:solidFill>
                <a:srgbClr val="00B0F0"/>
              </a:solidFill>
            </a:endParaRPr>
          </a:p>
          <a:p>
            <a:pPr lvl="1">
              <a:buNone/>
            </a:pPr>
            <a:r>
              <a:rPr lang="en-GB" dirty="0" smtClean="0">
                <a:solidFill>
                  <a:srgbClr val="00B0F0"/>
                </a:solidFill>
              </a:rPr>
              <a:t>Proposal: </a:t>
            </a:r>
            <a:r>
              <a:rPr lang="en-GB" dirty="0" smtClean="0"/>
              <a:t> </a:t>
            </a:r>
            <a:r>
              <a:rPr lang="en-GB" dirty="0" smtClean="0">
                <a:solidFill>
                  <a:srgbClr val="00B0F0"/>
                </a:solidFill>
              </a:rPr>
              <a:t>Possible updates of Routing considerations in TS 29.229</a:t>
            </a:r>
          </a:p>
          <a:p>
            <a:pPr lvl="1">
              <a:buNone/>
            </a:pPr>
            <a:endParaRPr lang="en-GB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LU_POT_temp_MSv2007_WIDE_Internal_0314_final">
  <a:themeElements>
    <a:clrScheme name="ALU_Corporate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00549F"/>
      </a:hlink>
      <a:folHlink>
        <a:srgbClr val="00747A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  <a:normAutofit fontScale="77500" lnSpcReduction="20000"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rebuchet MS" pitchFamily="34" charset="0"/>
          </a:defRPr>
        </a:defPPr>
      </a:lstStyle>
    </a:spDef>
    <a:lnDef>
      <a:spPr bwMode="auto">
        <a:noFill/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arrow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smtClean="0">
            <a:solidFill>
              <a:srgbClr val="404040"/>
            </a:solidFill>
            <a:latin typeface="Trebuchet MS" pitchFamily="34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34B233"/>
        </a:dk2>
        <a:lt2>
          <a:srgbClr val="CF0072"/>
        </a:lt2>
        <a:accent1>
          <a:srgbClr val="34B4E4"/>
        </a:accent1>
        <a:accent2>
          <a:srgbClr val="AA9C8F"/>
        </a:accent2>
        <a:accent3>
          <a:srgbClr val="FFFFFF"/>
        </a:accent3>
        <a:accent4>
          <a:srgbClr val="000000"/>
        </a:accent4>
        <a:accent5>
          <a:srgbClr val="AED6EF"/>
        </a:accent5>
        <a:accent6>
          <a:srgbClr val="9A8D81"/>
        </a:accent6>
        <a:hlink>
          <a:srgbClr val="00549F"/>
        </a:hlink>
        <a:folHlink>
          <a:srgbClr val="FFC82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8728</TotalTime>
  <Words>815</Words>
  <Application>Microsoft Office PowerPoint</Application>
  <PresentationFormat>Personnalisé</PresentationFormat>
  <Paragraphs>107</Paragraphs>
  <Slides>13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5" baseType="lpstr">
      <vt:lpstr>ALU_POT_temp_MSv2007_WIDE_Internal_0314_final</vt:lpstr>
      <vt:lpstr>Visio</vt:lpstr>
      <vt:lpstr>User Databases interfaces for MCPTT</vt:lpstr>
      <vt:lpstr>MCPTT Summary</vt:lpstr>
      <vt:lpstr>MCPTT Architecture and User Databases (TS 23.179 v1.1.1)  </vt:lpstr>
      <vt:lpstr>MCPTT Some important points (TS 23.179 v1.1.1)</vt:lpstr>
      <vt:lpstr>MCPTT Deployment scenarios</vt:lpstr>
      <vt:lpstr>MCPTT Database collocation </vt:lpstr>
      <vt:lpstr>MCPTT Database collocation</vt:lpstr>
      <vt:lpstr>MCPTT Datamodels</vt:lpstr>
      <vt:lpstr>MCPTT Routing considerations </vt:lpstr>
      <vt:lpstr>MCPTT Identities </vt:lpstr>
      <vt:lpstr>MCPTT  Identities</vt:lpstr>
      <vt:lpstr>MCPTT Other considerations </vt:lpstr>
      <vt:lpstr>MCPTT Other considerations 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JJ1</dc:creator>
  <cp:lastModifiedBy>ALU-trottin1</cp:lastModifiedBy>
  <cp:revision>482</cp:revision>
  <dcterms:created xsi:type="dcterms:W3CDTF">2014-08-20T13:14:09Z</dcterms:created>
  <dcterms:modified xsi:type="dcterms:W3CDTF">2015-11-06T16:51:20Z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1676189111</vt:i4>
  </property>
  <property fmtid="{D5CDD505-2E9C-101B-9397-08002B2CF9AE}" pid="3" name="_NewReviewCycle">
    <vt:lpwstr/>
  </property>
  <property fmtid="{D5CDD505-2E9C-101B-9397-08002B2CF9AE}" pid="4" name="_EmailSubject">
    <vt:lpwstr>Meeting of Monday , standardisation activity </vt:lpwstr>
  </property>
  <property fmtid="{D5CDD505-2E9C-101B-9397-08002B2CF9AE}" pid="5" name="_AuthorEmail">
    <vt:lpwstr>jean-jacques.trottin@alcatel-lucent.com</vt:lpwstr>
  </property>
  <property fmtid="{D5CDD505-2E9C-101B-9397-08002B2CF9AE}" pid="6" name="_AuthorEmailDisplayName">
    <vt:lpwstr>TROTTIN, JEAN-JACQUES (JEAN-JACQUES)</vt:lpwstr>
  </property>
</Properties>
</file>