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1" r:id="rId3"/>
    <p:sldId id="260" r:id="rId4"/>
    <p:sldId id="263" r:id="rId5"/>
    <p:sldId id="270" r:id="rId6"/>
    <p:sldId id="271" r:id="rId7"/>
    <p:sldId id="268" r:id="rId8"/>
    <p:sldId id="272" r:id="rId9"/>
    <p:sldId id="258" r:id="rId10"/>
    <p:sldId id="264" r:id="rId11"/>
    <p:sldId id="265" r:id="rId12"/>
    <p:sldId id="269" r:id="rId13"/>
    <p:sldId id="266" r:id="rId14"/>
    <p:sldId id="257" r:id="rId15"/>
    <p:sldId id="262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667B-3912-7E4D-B80E-DD9755DBE910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48B7F-8556-644D-8874-CE36FAA6C3DD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17598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667B-3912-7E4D-B80E-DD9755DBE910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48B7F-8556-644D-8874-CE36FAA6C3DD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72114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667B-3912-7E4D-B80E-DD9755DBE910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48B7F-8556-644D-8874-CE36FAA6C3DD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1663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667B-3912-7E4D-B80E-DD9755DBE910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48B7F-8556-644D-8874-CE36FAA6C3DD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06058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667B-3912-7E4D-B80E-DD9755DBE910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48B7F-8556-644D-8874-CE36FAA6C3DD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9186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667B-3912-7E4D-B80E-DD9755DBE910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48B7F-8556-644D-8874-CE36FAA6C3DD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5032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667B-3912-7E4D-B80E-DD9755DBE910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48B7F-8556-644D-8874-CE36FAA6C3DD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4903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667B-3912-7E4D-B80E-DD9755DBE910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48B7F-8556-644D-8874-CE36FAA6C3DD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93402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667B-3912-7E4D-B80E-DD9755DBE910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48B7F-8556-644D-8874-CE36FAA6C3DD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66509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667B-3912-7E4D-B80E-DD9755DBE910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48B7F-8556-644D-8874-CE36FAA6C3DD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25459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667B-3912-7E4D-B80E-DD9755DBE910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48B7F-8556-644D-8874-CE36FAA6C3DD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0147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9667B-3912-7E4D-B80E-DD9755DBE910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48B7F-8556-644D-8874-CE36FAA6C3DD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70036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Diameter Overload </a:t>
            </a:r>
            <a:r>
              <a:rPr lang="en-US" dirty="0" smtClean="0"/>
              <a:t>Control</a:t>
            </a:r>
            <a:br>
              <a:rPr lang="en-US" dirty="0" smtClean="0"/>
            </a:br>
            <a:r>
              <a:rPr lang="en-US" dirty="0" smtClean="0"/>
              <a:t>IETF Report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DIME WG – IETF88</a:t>
            </a:r>
          </a:p>
          <a:p>
            <a:r>
              <a:rPr lang="en-US" dirty="0" smtClean="0"/>
              <a:t>draft-docdt-dime-ovli-01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31504019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Missing: overload report processing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Waiting for the output of the discussion on handling of requests with/without Destination-Host (see next slides)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Would “detail” the use of the default algorithm..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524130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Issue: Extensibility and capability announcement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Plain feature vector is not really enough</a:t>
            </a:r>
          </a:p>
          <a:p>
            <a:pPr lvl="1"/>
            <a:r>
              <a:rPr lang="en-US" dirty="0" smtClean="0"/>
              <a:t>Change the “flag vector” to a grouped AVP.</a:t>
            </a:r>
          </a:p>
          <a:p>
            <a:pPr lvl="1"/>
            <a:r>
              <a:rPr lang="en-US" dirty="0" smtClean="0"/>
              <a:t>Need to add timestamp/sequence number to indicate validity of the announced features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AGREED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Remove the existing “negotiation” part</a:t>
            </a:r>
          </a:p>
          <a:p>
            <a:pPr lvl="1"/>
            <a:r>
              <a:rPr lang="en-US" dirty="0" smtClean="0"/>
              <a:t>It is a bidirectional announcement of capabilities.</a:t>
            </a:r>
          </a:p>
          <a:p>
            <a:pPr lvl="1"/>
            <a:r>
              <a:rPr lang="en-US" dirty="0" smtClean="0"/>
              <a:t>Obviously at least one of the announced capabilities need to overload for endpoints to be able to perform overload control information conveyance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AGREED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716640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Issue: </a:t>
            </a:r>
            <a:r>
              <a:rPr lang="en-US" dirty="0"/>
              <a:t>Destination-Realm and </a:t>
            </a:r>
            <a:r>
              <a:rPr lang="en-US" dirty="0" smtClean="0"/>
              <a:t>-</a:t>
            </a:r>
            <a:r>
              <a:rPr lang="en-US" dirty="0"/>
              <a:t>Host routed requests details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Context:</a:t>
            </a:r>
          </a:p>
          <a:p>
            <a:pPr lvl="1"/>
            <a:r>
              <a:rPr lang="en-US" dirty="0" smtClean="0"/>
              <a:t>multiple servers behind an agent</a:t>
            </a:r>
            <a:endParaRPr lang="en-US" dirty="0" smtClean="0"/>
          </a:p>
          <a:p>
            <a:r>
              <a:rPr lang="en-US" dirty="0" smtClean="0"/>
              <a:t>Proposal </a:t>
            </a:r>
            <a:r>
              <a:rPr lang="en-US" dirty="0" smtClean="0"/>
              <a:t>sent to the list by Ben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proposed to have distinct Overload reports for Realm overload (calculated by the agent) and Host overload (reported by a server)</a:t>
            </a:r>
          </a:p>
          <a:p>
            <a:pPr lvl="1"/>
            <a:r>
              <a:rPr lang="en-US" dirty="0" smtClean="0"/>
              <a:t>Type of report identified by a specific value of Request-Type AVP</a:t>
            </a:r>
          </a:p>
          <a:p>
            <a:r>
              <a:rPr lang="en-US" dirty="0" smtClean="0"/>
              <a:t>Other alternative:</a:t>
            </a:r>
          </a:p>
          <a:p>
            <a:pPr lvl="1"/>
            <a:r>
              <a:rPr lang="en-US" dirty="0" smtClean="0"/>
              <a:t>use only one type of report sent back to the client</a:t>
            </a:r>
          </a:p>
          <a:p>
            <a:pPr lvl="1"/>
            <a:r>
              <a:rPr lang="en-US" dirty="0" smtClean="0"/>
              <a:t>The agent could be responsible for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Need to be discussed and agreed to be included in -02 and finalize “</a:t>
            </a:r>
            <a:r>
              <a:rPr lang="en-US" dirty="0" err="1" smtClean="0"/>
              <a:t>behaviour</a:t>
            </a:r>
            <a:r>
              <a:rPr lang="en-US" dirty="0" smtClean="0"/>
              <a:t> description” sections.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773825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Proposals </a:t>
            </a:r>
            <a:r>
              <a:rPr lang="en-US" dirty="0"/>
              <a:t>under discussion: throttling information </a:t>
            </a:r>
            <a:r>
              <a:rPr lang="en-US" dirty="0" smtClean="0"/>
              <a:t> into requests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 request would contain information that a specific request survived throttling done by the reacting node.</a:t>
            </a:r>
          </a:p>
          <a:p>
            <a:r>
              <a:rPr lang="en-US" dirty="0" smtClean="0"/>
              <a:t>Indicates </a:t>
            </a:r>
            <a:r>
              <a:rPr lang="en-US" dirty="0" smtClean="0"/>
              <a:t>to on path nodes / reporting node that someone is _doing_ traffic abatement..</a:t>
            </a:r>
          </a:p>
          <a:p>
            <a:pPr lvl="1"/>
            <a:r>
              <a:rPr lang="en-US" dirty="0" smtClean="0"/>
              <a:t>Additional knowledge to announced </a:t>
            </a:r>
            <a:r>
              <a:rPr lang="en-US" dirty="0" smtClean="0"/>
              <a:t>features.</a:t>
            </a:r>
            <a:endParaRPr lang="en-US" dirty="0" smtClean="0"/>
          </a:p>
          <a:p>
            <a:r>
              <a:rPr lang="en-US" dirty="0" smtClean="0"/>
              <a:t>Feedback of the working group:</a:t>
            </a:r>
          </a:p>
          <a:p>
            <a:pPr lvl="1"/>
            <a:r>
              <a:rPr lang="en-US" dirty="0" smtClean="0"/>
              <a:t>optimization not needed in the baseline</a:t>
            </a:r>
          </a:p>
          <a:p>
            <a:pPr lvl="1"/>
            <a:r>
              <a:rPr lang="en-US" dirty="0" smtClean="0"/>
              <a:t>could be added in a latter phase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Will be discussed on the mailing list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8535286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-01 adopted </a:t>
            </a:r>
            <a:r>
              <a:rPr lang="en-US" dirty="0" smtClean="0"/>
              <a:t>as a WG </a:t>
            </a:r>
            <a:r>
              <a:rPr lang="en-US" dirty="0" smtClean="0"/>
              <a:t>I-D</a:t>
            </a:r>
            <a:endParaRPr lang="en-US" dirty="0" smtClean="0"/>
          </a:p>
          <a:p>
            <a:pPr lvl="1"/>
            <a:r>
              <a:rPr lang="en-US" dirty="0" smtClean="0"/>
              <a:t>Still </a:t>
            </a:r>
            <a:r>
              <a:rPr lang="en-US" dirty="0" smtClean="0"/>
              <a:t>incomplete but </a:t>
            </a:r>
            <a:r>
              <a:rPr lang="en-US" dirty="0" smtClean="0"/>
              <a:t>mature enough to </a:t>
            </a:r>
            <a:r>
              <a:rPr lang="en-US" dirty="0" smtClean="0"/>
              <a:t>serve as a base for the baseline solution.</a:t>
            </a:r>
          </a:p>
          <a:p>
            <a:pPr lvl="1"/>
            <a:r>
              <a:rPr lang="en-US" dirty="0" smtClean="0"/>
              <a:t>Confirmed on the mailing list.</a:t>
            </a:r>
            <a:endParaRPr lang="en-US" dirty="0" smtClean="0"/>
          </a:p>
          <a:p>
            <a:r>
              <a:rPr lang="en-US" dirty="0" smtClean="0"/>
              <a:t>Ship </a:t>
            </a:r>
            <a:r>
              <a:rPr lang="en-US" dirty="0" smtClean="0"/>
              <a:t>-02 </a:t>
            </a:r>
            <a:r>
              <a:rPr lang="en-US" dirty="0" err="1" smtClean="0"/>
              <a:t>asap</a:t>
            </a:r>
            <a:r>
              <a:rPr lang="en-US" dirty="0" smtClean="0"/>
              <a:t> incorporating the resolution for known issues and filling the missing text pieces.</a:t>
            </a:r>
          </a:p>
          <a:p>
            <a:pPr lvl="1"/>
            <a:r>
              <a:rPr lang="en-US" dirty="0" smtClean="0"/>
              <a:t>Above changes could also be incorporated to WG adopted -00 revision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Target: document completed for beginning of Dec</a:t>
            </a: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2109712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Comments / Questions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71261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32875"/>
          </a:xfrm>
        </p:spPr>
        <p:txBody>
          <a:bodyPr>
            <a:normAutofit/>
          </a:bodyPr>
          <a:lstStyle/>
          <a:p>
            <a:r>
              <a:rPr lang="en-US" dirty="0" smtClean="0"/>
              <a:t>Design </a:t>
            </a:r>
            <a:r>
              <a:rPr lang="en-US" dirty="0" smtClean="0"/>
              <a:t>team formed after </a:t>
            </a:r>
            <a:r>
              <a:rPr lang="en-US" dirty="0" smtClean="0"/>
              <a:t>IETF87</a:t>
            </a:r>
            <a:endParaRPr lang="en-US" dirty="0" smtClean="0"/>
          </a:p>
          <a:p>
            <a:pPr lvl="1"/>
            <a:r>
              <a:rPr lang="en-US" dirty="0" smtClean="0"/>
              <a:t>Team: Jouni </a:t>
            </a:r>
            <a:r>
              <a:rPr lang="en-US" dirty="0" smtClean="0"/>
              <a:t>Korhonen, (Hannes </a:t>
            </a:r>
            <a:r>
              <a:rPr lang="en-US" dirty="0" smtClean="0"/>
              <a:t>Tschofenig</a:t>
            </a:r>
            <a:r>
              <a:rPr lang="en-US" dirty="0" smtClean="0"/>
              <a:t>), Steve Donovan, Ben Campbell, Nirav Salot, Lionel </a:t>
            </a:r>
            <a:r>
              <a:rPr lang="en-US" dirty="0" err="1" smtClean="0"/>
              <a:t>Morand</a:t>
            </a:r>
            <a:r>
              <a:rPr lang="en-US" dirty="0" smtClean="0"/>
              <a:t>, Susan Shishufeng, Maria Cruz Bartolome, Martin Dolly, Jean-Jacques Trottin, Ulrich Wiehe</a:t>
            </a:r>
          </a:p>
          <a:p>
            <a:pPr lvl="1"/>
            <a:r>
              <a:rPr lang="en-US" dirty="0" smtClean="0"/>
              <a:t>Mail </a:t>
            </a:r>
            <a:r>
              <a:rPr lang="en-US" dirty="0" smtClean="0"/>
              <a:t>list doc-dt@ietf.org , archives available</a:t>
            </a:r>
          </a:p>
          <a:p>
            <a:pPr lvl="1"/>
            <a:r>
              <a:rPr lang="en-US" dirty="0" smtClean="0"/>
              <a:t>Weekly </a:t>
            </a:r>
            <a:r>
              <a:rPr lang="en-US" dirty="0" smtClean="0"/>
              <a:t>calls</a:t>
            </a:r>
          </a:p>
          <a:p>
            <a:pPr lvl="1"/>
            <a:r>
              <a:rPr lang="en-US" dirty="0" smtClean="0"/>
              <a:t>One </a:t>
            </a:r>
            <a:r>
              <a:rPr lang="en-US" dirty="0" smtClean="0"/>
              <a:t>f2f meeting after the 3GPP CT4#62bis</a:t>
            </a:r>
          </a:p>
          <a:p>
            <a:r>
              <a:rPr lang="en-US" dirty="0" smtClean="0"/>
              <a:t>Output submitted Oct 21</a:t>
            </a:r>
          </a:p>
          <a:p>
            <a:pPr lvl="1"/>
            <a:r>
              <a:rPr lang="en-US" smtClean="0"/>
              <a:t>draft-docdt-dime-ovli-01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055313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Team Decisions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The Diameter overload control “baseline solution” is not going to fulfill all requirement document requirements:</a:t>
            </a:r>
          </a:p>
          <a:p>
            <a:pPr lvl="1"/>
            <a:r>
              <a:rPr lang="en-US" dirty="0" smtClean="0"/>
              <a:t>Separate documents will be needed for features that did not fit into the base </a:t>
            </a:r>
            <a:r>
              <a:rPr lang="en-US" dirty="0" smtClean="0"/>
              <a:t>line. </a:t>
            </a:r>
            <a:r>
              <a:rPr lang="en-US" dirty="0" smtClean="0"/>
              <a:t>Take the agent overload as an example.</a:t>
            </a:r>
          </a:p>
          <a:p>
            <a:endParaRPr lang="en-US" dirty="0" smtClean="0"/>
          </a:p>
          <a:p>
            <a:r>
              <a:rPr lang="en-US" dirty="0" smtClean="0"/>
              <a:t>Intentional separation between the overload reporting and overload control:</a:t>
            </a:r>
          </a:p>
          <a:p>
            <a:pPr lvl="1"/>
            <a:r>
              <a:rPr lang="en-US" dirty="0" smtClean="0"/>
              <a:t>The baseline only solves the reactive reporting part i.e. </a:t>
            </a:r>
            <a:r>
              <a:rPr lang="en-US" dirty="0"/>
              <a:t>the “Diameter Overload Indication </a:t>
            </a:r>
            <a:r>
              <a:rPr lang="en-US" dirty="0" smtClean="0"/>
              <a:t>Conveyance”.</a:t>
            </a:r>
          </a:p>
          <a:p>
            <a:pPr lvl="1"/>
            <a:r>
              <a:rPr lang="en-US" dirty="0" smtClean="0"/>
              <a:t>Pro-active overload controlling left for future work.</a:t>
            </a:r>
          </a:p>
          <a:p>
            <a:pPr lvl="1"/>
            <a:endParaRPr lang="en-US" dirty="0"/>
          </a:p>
          <a:p>
            <a:r>
              <a:rPr lang="en-US" dirty="0" smtClean="0"/>
              <a:t>No explicit algorithm identifiers</a:t>
            </a:r>
          </a:p>
          <a:p>
            <a:pPr lvl="1"/>
            <a:r>
              <a:rPr lang="en-US" dirty="0" smtClean="0"/>
              <a:t>The algorithms can be deducted from the capability announcements and per capability/feature specific AVPs.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27481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Solution Principles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32875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Overload Report: </a:t>
            </a:r>
          </a:p>
          <a:p>
            <a:pPr lvl="1"/>
            <a:r>
              <a:rPr lang="en-US" dirty="0" smtClean="0"/>
              <a:t>Indication of load reduction (%) </a:t>
            </a:r>
          </a:p>
          <a:p>
            <a:pPr lvl="1"/>
            <a:r>
              <a:rPr lang="en-US" dirty="0" smtClean="0"/>
              <a:t>may </a:t>
            </a:r>
            <a:r>
              <a:rPr lang="en-US" dirty="0" smtClean="0"/>
              <a:t>contain other information about the overload </a:t>
            </a:r>
            <a:r>
              <a:rPr lang="en-US" dirty="0" smtClean="0"/>
              <a:t>condition</a:t>
            </a:r>
          </a:p>
          <a:p>
            <a:pPr lvl="1"/>
            <a:r>
              <a:rPr lang="en-US" dirty="0" smtClean="0"/>
              <a:t>Other types of Overload Report will be defined in separate documents</a:t>
            </a:r>
            <a:endParaRPr lang="en-US" dirty="0" smtClean="0"/>
          </a:p>
          <a:p>
            <a:r>
              <a:rPr lang="en-US" dirty="0" smtClean="0"/>
              <a:t>Piggybacking</a:t>
            </a:r>
          </a:p>
          <a:p>
            <a:pPr lvl="1"/>
            <a:r>
              <a:rPr lang="en-US" dirty="0" smtClean="0"/>
              <a:t>Can be used on top of existing applications.</a:t>
            </a:r>
          </a:p>
          <a:p>
            <a:pPr lvl="1"/>
            <a:r>
              <a:rPr lang="en-US" dirty="0" smtClean="0"/>
              <a:t>The context of the overload control is determined by the “underlying” application the overload control is piggybacked on</a:t>
            </a:r>
          </a:p>
          <a:p>
            <a:pPr lvl="2"/>
            <a:r>
              <a:rPr lang="en-US" dirty="0" smtClean="0"/>
              <a:t>use of the </a:t>
            </a:r>
            <a:r>
              <a:rPr lang="en-US" dirty="0" err="1" smtClean="0"/>
              <a:t>appl</a:t>
            </a:r>
            <a:r>
              <a:rPr lang="en-US" dirty="0" smtClean="0"/>
              <a:t>-id of the command header</a:t>
            </a: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4087590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Solution Principles cont’d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32875"/>
          </a:xfrm>
        </p:spPr>
        <p:txBody>
          <a:bodyPr>
            <a:normAutofit/>
          </a:bodyPr>
          <a:lstStyle/>
          <a:p>
            <a:r>
              <a:rPr lang="en-US" dirty="0" smtClean="0"/>
              <a:t>Capability </a:t>
            </a:r>
            <a:r>
              <a:rPr lang="en-US" dirty="0" smtClean="0"/>
              <a:t>announcement</a:t>
            </a:r>
          </a:p>
          <a:p>
            <a:pPr lvl="1"/>
            <a:r>
              <a:rPr lang="en-US" dirty="0" smtClean="0"/>
              <a:t>OC-Feature-Vector AVP</a:t>
            </a:r>
          </a:p>
          <a:p>
            <a:pPr lvl="2"/>
            <a:r>
              <a:rPr lang="en-US" dirty="0" smtClean="0"/>
              <a:t>64 bit flags field </a:t>
            </a:r>
            <a:endParaRPr lang="en-US" dirty="0" smtClean="0"/>
          </a:p>
          <a:p>
            <a:pPr lvl="2"/>
            <a:r>
              <a:rPr lang="en-US" dirty="0" smtClean="0"/>
              <a:t>bit 0: Load reduction</a:t>
            </a:r>
            <a:endParaRPr lang="en-US" dirty="0" smtClean="0"/>
          </a:p>
          <a:p>
            <a:pPr lvl="1"/>
            <a:r>
              <a:rPr lang="en-US" dirty="0" smtClean="0"/>
              <a:t>“</a:t>
            </a:r>
            <a:r>
              <a:rPr lang="en-US" dirty="0" smtClean="0"/>
              <a:t>Client” announces what it is capable of and “server” does the same</a:t>
            </a:r>
            <a:r>
              <a:rPr lang="en-US" dirty="0" smtClean="0"/>
              <a:t>. </a:t>
            </a:r>
            <a:r>
              <a:rPr lang="en-US" dirty="0" smtClean="0"/>
              <a:t>At least one of the capabilities have to match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same principle that the CER/CEA exchange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40875901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Solution Principles cont’d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32875"/>
          </a:xfrm>
        </p:spPr>
        <p:txBody>
          <a:bodyPr>
            <a:normAutofit/>
          </a:bodyPr>
          <a:lstStyle/>
          <a:p>
            <a:r>
              <a:rPr lang="en-US" dirty="0" smtClean="0"/>
              <a:t>Extensibility</a:t>
            </a:r>
            <a:endParaRPr lang="en-US" dirty="0" smtClean="0"/>
          </a:p>
          <a:p>
            <a:pPr lvl="1"/>
            <a:r>
              <a:rPr lang="en-US" dirty="0" smtClean="0"/>
              <a:t>IANA registry for new flag in the OC-Feature-Vector indicating a new </a:t>
            </a:r>
            <a:r>
              <a:rPr lang="en-US" dirty="0" err="1" smtClean="0"/>
              <a:t>alogo</a:t>
            </a:r>
            <a:endParaRPr lang="en-US" dirty="0" smtClean="0"/>
          </a:p>
          <a:p>
            <a:pPr lvl="1"/>
            <a:r>
              <a:rPr lang="en-US" dirty="0" smtClean="0"/>
              <a:t>New </a:t>
            </a:r>
            <a:r>
              <a:rPr lang="en-US" dirty="0" smtClean="0"/>
              <a:t>functionality, algorithms, etc can added and registered with IANA.. and then announced as new capabilities.</a:t>
            </a:r>
          </a:p>
        </p:txBody>
      </p:sp>
    </p:spTree>
    <p:extLst>
      <p:ext uri="{BB962C8B-B14F-4D97-AF65-F5344CB8AC3E}">
        <p14:creationId xmlns:p14="http://schemas.microsoft.com/office/powerpoint/2010/main" xmlns="" val="4087590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Solution </a:t>
            </a:r>
            <a:r>
              <a:rPr lang="en-US" dirty="0" smtClean="0"/>
              <a:t>Principles cont’d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Default (loss-like) algorithm and traffic abatement</a:t>
            </a:r>
          </a:p>
          <a:p>
            <a:pPr lvl="1"/>
            <a:r>
              <a:rPr lang="en-US" dirty="0"/>
              <a:t>Left for the “client” to figure out based on the Overload Report sent by the “server”.</a:t>
            </a:r>
          </a:p>
          <a:p>
            <a:pPr lvl="1"/>
            <a:r>
              <a:rPr lang="en-US" dirty="0"/>
              <a:t>The report is only a “server” indicated “reduction percentage”</a:t>
            </a:r>
            <a:r>
              <a:rPr lang="en-US" dirty="0" smtClean="0"/>
              <a:t>.</a:t>
            </a:r>
          </a:p>
          <a:p>
            <a:pPr lvl="1"/>
            <a:endParaRPr lang="en-US" dirty="0"/>
          </a:p>
          <a:p>
            <a:r>
              <a:rPr lang="en-US" dirty="0" smtClean="0"/>
              <a:t>The “endpoint” principle</a:t>
            </a:r>
          </a:p>
          <a:p>
            <a:pPr lvl="1"/>
            <a:r>
              <a:rPr lang="en-US" dirty="0" smtClean="0"/>
              <a:t>Overload control is considered as an overlay on top of an arbitrary Diameter deployment.</a:t>
            </a:r>
          </a:p>
          <a:p>
            <a:pPr lvl="1"/>
            <a:r>
              <a:rPr lang="en-US" dirty="0" smtClean="0"/>
              <a:t>The overload control information is exchanged two between “endpoints” capable of overload control solution.</a:t>
            </a:r>
          </a:p>
          <a:p>
            <a:pPr lvl="1"/>
            <a:r>
              <a:rPr lang="en-US" dirty="0" smtClean="0"/>
              <a:t>Specific “reacting node” and “reporting node” roles, not to tie the solution specifically to “client-server” solution.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84240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Overload</a:t>
            </a:r>
            <a:r>
              <a:rPr lang="fr-FR" dirty="0" smtClean="0"/>
              <a:t> Report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 smtClean="0"/>
              <a:t>OC-OLR </a:t>
            </a:r>
            <a:r>
              <a:rPr lang="fr-FR" dirty="0" smtClean="0"/>
              <a:t>::=	&lt; </a:t>
            </a:r>
            <a:r>
              <a:rPr lang="fr-FR" dirty="0" smtClean="0"/>
              <a:t>AVP Header: TBD2 </a:t>
            </a:r>
            <a:r>
              <a:rPr lang="fr-FR" dirty="0" smtClean="0"/>
              <a:t>&gt;</a:t>
            </a:r>
          </a:p>
          <a:p>
            <a:pPr>
              <a:buNone/>
            </a:pPr>
            <a:r>
              <a:rPr lang="fr-FR" dirty="0" smtClean="0"/>
              <a:t>					&lt; </a:t>
            </a:r>
            <a:r>
              <a:rPr lang="fr-FR" dirty="0" err="1" smtClean="0"/>
              <a:t>TimeStamp</a:t>
            </a:r>
            <a:r>
              <a:rPr lang="fr-FR" dirty="0" smtClean="0"/>
              <a:t> &gt; </a:t>
            </a:r>
            <a:endParaRPr lang="fr-FR" dirty="0" smtClean="0"/>
          </a:p>
          <a:p>
            <a:pPr>
              <a:buNone/>
            </a:pPr>
            <a:r>
              <a:rPr lang="fr-FR" dirty="0" smtClean="0"/>
              <a:t>	</a:t>
            </a:r>
            <a:r>
              <a:rPr lang="fr-FR" dirty="0" smtClean="0"/>
              <a:t>				[ </a:t>
            </a:r>
            <a:r>
              <a:rPr lang="fr-FR" dirty="0" err="1" smtClean="0"/>
              <a:t>Reduction</a:t>
            </a:r>
            <a:r>
              <a:rPr lang="fr-FR" dirty="0" smtClean="0"/>
              <a:t>-</a:t>
            </a:r>
            <a:r>
              <a:rPr lang="fr-FR" dirty="0" err="1" smtClean="0"/>
              <a:t>Percentage</a:t>
            </a:r>
            <a:r>
              <a:rPr lang="fr-FR" dirty="0" smtClean="0"/>
              <a:t> ] </a:t>
            </a:r>
            <a:endParaRPr lang="fr-FR" dirty="0" smtClean="0"/>
          </a:p>
          <a:p>
            <a:pPr>
              <a:buNone/>
            </a:pPr>
            <a:r>
              <a:rPr lang="fr-FR" dirty="0" smtClean="0"/>
              <a:t>	</a:t>
            </a:r>
            <a:r>
              <a:rPr lang="fr-FR" dirty="0" smtClean="0"/>
              <a:t>				[ </a:t>
            </a:r>
            <a:r>
              <a:rPr lang="fr-FR" dirty="0" err="1" smtClean="0"/>
              <a:t>ValidityDuration</a:t>
            </a:r>
            <a:r>
              <a:rPr lang="fr-FR" dirty="0" smtClean="0"/>
              <a:t> ] </a:t>
            </a:r>
            <a:endParaRPr lang="fr-FR" dirty="0" smtClean="0"/>
          </a:p>
          <a:p>
            <a:pPr>
              <a:buNone/>
            </a:pPr>
            <a:r>
              <a:rPr lang="fr-FR" dirty="0" smtClean="0"/>
              <a:t>	</a:t>
            </a:r>
            <a:r>
              <a:rPr lang="fr-FR" dirty="0" smtClean="0"/>
              <a:t>				</a:t>
            </a:r>
            <a:r>
              <a:rPr lang="fr-FR" b="1" i="1" dirty="0" smtClean="0">
                <a:solidFill>
                  <a:srgbClr val="FF0000"/>
                </a:solidFill>
              </a:rPr>
              <a:t>[ </a:t>
            </a:r>
            <a:r>
              <a:rPr lang="fr-FR" b="1" i="1" dirty="0" err="1" smtClean="0">
                <a:solidFill>
                  <a:srgbClr val="FF0000"/>
                </a:solidFill>
              </a:rPr>
              <a:t>ReportType</a:t>
            </a:r>
            <a:r>
              <a:rPr lang="fr-FR" b="1" i="1" dirty="0" smtClean="0">
                <a:solidFill>
                  <a:srgbClr val="FF0000"/>
                </a:solidFill>
              </a:rPr>
              <a:t> </a:t>
            </a:r>
            <a:r>
              <a:rPr lang="fr-FR" b="1" i="1" dirty="0" smtClean="0">
                <a:solidFill>
                  <a:srgbClr val="FF0000"/>
                </a:solidFill>
              </a:rPr>
              <a:t>]</a:t>
            </a:r>
          </a:p>
          <a:p>
            <a:pPr>
              <a:buNone/>
            </a:pPr>
            <a:r>
              <a:rPr lang="fr-FR" dirty="0" smtClean="0"/>
              <a:t>	</a:t>
            </a:r>
            <a:r>
              <a:rPr lang="fr-FR" dirty="0" smtClean="0"/>
              <a:t>				* </a:t>
            </a:r>
            <a:r>
              <a:rPr lang="fr-FR" dirty="0" smtClean="0"/>
              <a:t>[ AVP ] </a:t>
            </a:r>
            <a:endParaRPr lang="fr-F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Open Issues and parts under discussion in -01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344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Several “bigger” open issues</a:t>
            </a:r>
          </a:p>
          <a:p>
            <a:pPr lvl="1"/>
            <a:r>
              <a:rPr lang="en-US" dirty="0" smtClean="0"/>
              <a:t>Extensibility and capability announcement details to be nailed down.</a:t>
            </a:r>
          </a:p>
          <a:p>
            <a:pPr lvl="1"/>
            <a:r>
              <a:rPr lang="en-US" dirty="0" smtClean="0"/>
              <a:t>Destination</a:t>
            </a:r>
            <a:r>
              <a:rPr lang="en-US" dirty="0"/>
              <a:t>-Realm and Destination-Host routed </a:t>
            </a:r>
            <a:r>
              <a:rPr lang="en-US" dirty="0" smtClean="0"/>
              <a:t>requests details missing.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Missing</a:t>
            </a:r>
          </a:p>
          <a:p>
            <a:pPr lvl="1"/>
            <a:r>
              <a:rPr lang="en-US" dirty="0"/>
              <a:t>Basic overload report processing description missing/stale for the reacting and reporting endpoints (e.g. for client/server)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Features under discussion</a:t>
            </a:r>
          </a:p>
          <a:p>
            <a:pPr lvl="1"/>
            <a:r>
              <a:rPr lang="en-US" dirty="0" smtClean="0"/>
              <a:t>Inserting throttling information into requests.</a:t>
            </a:r>
          </a:p>
          <a:p>
            <a:pPr lvl="1"/>
            <a:endParaRPr lang="en-US" dirty="0"/>
          </a:p>
          <a:p>
            <a:r>
              <a:rPr lang="en-US" dirty="0" smtClean="0"/>
              <a:t>Loads of cleanup for -02 ahead.</a:t>
            </a:r>
          </a:p>
        </p:txBody>
      </p:sp>
    </p:spTree>
    <p:extLst>
      <p:ext uri="{BB962C8B-B14F-4D97-AF65-F5344CB8AC3E}">
        <p14:creationId xmlns:p14="http://schemas.microsoft.com/office/powerpoint/2010/main" xmlns="" val="178532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1819</TotalTime>
  <Words>860</Words>
  <Application>Microsoft Office PowerPoint</Application>
  <PresentationFormat>Affichage à l'écran (4:3)</PresentationFormat>
  <Paragraphs>111</Paragraphs>
  <Slides>15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6" baseType="lpstr">
      <vt:lpstr>Office Theme</vt:lpstr>
      <vt:lpstr>Diameter Overload Control IETF Report</vt:lpstr>
      <vt:lpstr>Background</vt:lpstr>
      <vt:lpstr>Design Team Decisions</vt:lpstr>
      <vt:lpstr>Main Solution Principles</vt:lpstr>
      <vt:lpstr>Main Solution Principles cont’d</vt:lpstr>
      <vt:lpstr>Main Solution Principles cont’d</vt:lpstr>
      <vt:lpstr>Main Solution Principles cont’d</vt:lpstr>
      <vt:lpstr>Overload Report</vt:lpstr>
      <vt:lpstr>Open Issues and parts under discussion in -01</vt:lpstr>
      <vt:lpstr>Missing: overload report processing</vt:lpstr>
      <vt:lpstr>Issue: Extensibility and capability announcement</vt:lpstr>
      <vt:lpstr>Issue: Destination-Realm and -Host routed requests details </vt:lpstr>
      <vt:lpstr>Proposals under discussion: throttling information  into requests</vt:lpstr>
      <vt:lpstr>Next step.</vt:lpstr>
      <vt:lpstr>Comments / Questions?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Diameter Overload Control Design Team Report</dc:title>
  <dc:creator>Jouni Korhonen</dc:creator>
  <cp:lastModifiedBy>Orange</cp:lastModifiedBy>
  <cp:revision>80</cp:revision>
  <dcterms:created xsi:type="dcterms:W3CDTF">2013-11-06T01:38:38Z</dcterms:created>
  <dcterms:modified xsi:type="dcterms:W3CDTF">2013-11-13T01:20:18Z</dcterms:modified>
</cp:coreProperties>
</file>