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59" r:id="rId5"/>
    <p:sldId id="258" r:id="rId6"/>
    <p:sldId id="260" r:id="rId7"/>
    <p:sldId id="262" r:id="rId8"/>
    <p:sldId id="263" r:id="rId9"/>
    <p:sldId id="265" r:id="rId10"/>
    <p:sldId id="269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64" r:id="rId20"/>
    <p:sldId id="266" r:id="rId21"/>
    <p:sldId id="26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676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092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805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132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279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605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171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69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51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487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041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9ECD2-B386-4F68-9252-5837AC8B4CD2}" type="datetimeFigureOut">
              <a:rPr lang="en-US" smtClean="0"/>
              <a:t>30/9/2013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2B89C-CFE3-43B7-B4B7-21251E961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8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Discussion on Analysis of </a:t>
            </a:r>
            <a:r>
              <a:rPr lang="en-US" dirty="0" smtClean="0"/>
              <a:t>hop-by-hop &amp; end-to-end </a:t>
            </a:r>
            <a:r>
              <a:rPr lang="en-US" dirty="0" smtClean="0"/>
              <a:t>overload control approaches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GTP-C Overload Control Mechanisms</a:t>
            </a:r>
          </a:p>
          <a:p>
            <a:r>
              <a:rPr lang="en-US" dirty="0" smtClean="0"/>
              <a:t>- Cisco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91400" y="381000"/>
            <a:ext cx="1371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C4-131741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04800" y="381000"/>
            <a:ext cx="53340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3GPP </a:t>
            </a:r>
            <a:r>
              <a:rPr lang="en-US" dirty="0" err="1"/>
              <a:t>TSG</a:t>
            </a:r>
            <a:r>
              <a:rPr lang="en-US" dirty="0"/>
              <a:t>-CT </a:t>
            </a:r>
            <a:r>
              <a:rPr lang="en-US" dirty="0" err="1"/>
              <a:t>WG4</a:t>
            </a:r>
            <a:r>
              <a:rPr lang="en-US" dirty="0"/>
              <a:t> Meeting #</a:t>
            </a:r>
            <a:r>
              <a:rPr lang="en-US" dirty="0" err="1" smtClean="0"/>
              <a:t>62bis</a:t>
            </a:r>
            <a:endParaRPr lang="en-US" dirty="0" smtClean="0"/>
          </a:p>
          <a:p>
            <a:r>
              <a:rPr lang="en-US" dirty="0"/>
              <a:t>Porto, Portugal; 7th to 11th October </a:t>
            </a:r>
            <a:r>
              <a:rPr lang="en-US" dirty="0" smtClean="0"/>
              <a:t>2013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60929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TOPOLOGY 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013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Topology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52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PGW1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638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PGW2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43400" y="3505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SGW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343400" y="51054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14" name="Straight Connector 13"/>
          <p:cNvCxnSpPr>
            <a:stCxn id="6" idx="0"/>
            <a:endCxn id="4" idx="2"/>
          </p:cNvCxnSpPr>
          <p:nvPr/>
        </p:nvCxnSpPr>
        <p:spPr>
          <a:xfrm flipH="1" flipV="1">
            <a:off x="3848100" y="2286000"/>
            <a:ext cx="9906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8" idx="0"/>
            <a:endCxn id="6" idx="2"/>
          </p:cNvCxnSpPr>
          <p:nvPr/>
        </p:nvCxnSpPr>
        <p:spPr>
          <a:xfrm flipV="1">
            <a:off x="4838700" y="3962400"/>
            <a:ext cx="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04800" y="1381035"/>
            <a:ext cx="23622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MME has active sessions with </a:t>
            </a:r>
            <a:r>
              <a:rPr lang="en-US" dirty="0" err="1" smtClean="0"/>
              <a:t>PGW1</a:t>
            </a:r>
            <a:r>
              <a:rPr lang="en-US" dirty="0" smtClean="0"/>
              <a:t>, </a:t>
            </a:r>
            <a:r>
              <a:rPr lang="en-US" dirty="0" err="1" smtClean="0"/>
              <a:t>PGW2</a:t>
            </a:r>
            <a:r>
              <a:rPr lang="en-US" dirty="0" smtClean="0"/>
              <a:t> via SGW</a:t>
            </a:r>
            <a:endParaRPr lang="en-US" dirty="0"/>
          </a:p>
        </p:txBody>
      </p:sp>
      <p:cxnSp>
        <p:nvCxnSpPr>
          <p:cNvPr id="11" name="Straight Connector 10"/>
          <p:cNvCxnSpPr>
            <a:stCxn id="6" idx="0"/>
            <a:endCxn id="5" idx="2"/>
          </p:cNvCxnSpPr>
          <p:nvPr/>
        </p:nvCxnSpPr>
        <p:spPr>
          <a:xfrm flipV="1">
            <a:off x="4838700" y="2286000"/>
            <a:ext cx="12954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6601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Message distribution – during non-overload condition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676400"/>
            <a:ext cx="24384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No throttling of messages.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29000" y="5505271"/>
            <a:ext cx="3276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to be sent = 100; For-</a:t>
            </a:r>
            <a:r>
              <a:rPr lang="en-US" dirty="0" err="1" smtClean="0"/>
              <a:t>PGW1</a:t>
            </a:r>
            <a:r>
              <a:rPr lang="en-US" dirty="0" smtClean="0"/>
              <a:t>=30</a:t>
            </a:r>
          </a:p>
          <a:p>
            <a:r>
              <a:rPr lang="en-US" dirty="0" smtClean="0"/>
              <a:t>For-</a:t>
            </a:r>
            <a:r>
              <a:rPr lang="en-US" dirty="0" err="1" smtClean="0"/>
              <a:t>PGW2</a:t>
            </a:r>
            <a:r>
              <a:rPr lang="en-US" dirty="0" smtClean="0"/>
              <a:t>=30</a:t>
            </a:r>
          </a:p>
          <a:p>
            <a:r>
              <a:rPr lang="en-US" dirty="0" smtClean="0"/>
              <a:t>For-SGW=40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91200" y="2415064"/>
            <a:ext cx="29337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received= 30</a:t>
            </a:r>
          </a:p>
        </p:txBody>
      </p:sp>
      <p:sp>
        <p:nvSpPr>
          <p:cNvPr id="7" name="Rectangle 6"/>
          <p:cNvSpPr/>
          <p:nvPr/>
        </p:nvSpPr>
        <p:spPr>
          <a:xfrm>
            <a:off x="3352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PGW1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638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PGW2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343400" y="3505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343400" y="51054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11" name="Straight Connector 10"/>
          <p:cNvCxnSpPr>
            <a:stCxn id="9" idx="0"/>
            <a:endCxn id="7" idx="2"/>
          </p:cNvCxnSpPr>
          <p:nvPr/>
        </p:nvCxnSpPr>
        <p:spPr>
          <a:xfrm flipH="1" flipV="1">
            <a:off x="3848100" y="2286000"/>
            <a:ext cx="9906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10" idx="0"/>
            <a:endCxn id="9" idx="2"/>
          </p:cNvCxnSpPr>
          <p:nvPr/>
        </p:nvCxnSpPr>
        <p:spPr>
          <a:xfrm flipV="1">
            <a:off x="4838700" y="3962400"/>
            <a:ext cx="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9" idx="0"/>
            <a:endCxn id="8" idx="2"/>
          </p:cNvCxnSpPr>
          <p:nvPr/>
        </p:nvCxnSpPr>
        <p:spPr>
          <a:xfrm flipV="1">
            <a:off x="4838700" y="2286000"/>
            <a:ext cx="12954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43175" y="2362200"/>
            <a:ext cx="29337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received= 30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43275" y="4038600"/>
            <a:ext cx="29337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received= 100</a:t>
            </a:r>
          </a:p>
        </p:txBody>
      </p:sp>
    </p:spTree>
    <p:extLst>
      <p:ext uri="{BB962C8B-B14F-4D97-AF65-F5344CB8AC3E}">
        <p14:creationId xmlns:p14="http://schemas.microsoft.com/office/powerpoint/2010/main" val="1042303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Overload Scenario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Overload Scenario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1293674"/>
            <a:ext cx="2438400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An overloaded node advertises the requested message-reduction-factor in the proportion to the overload.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352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PGW1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638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PGW2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343400" y="3505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343400" y="51054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12" name="Straight Connector 11"/>
          <p:cNvCxnSpPr>
            <a:stCxn id="10" idx="0"/>
            <a:endCxn id="8" idx="2"/>
          </p:cNvCxnSpPr>
          <p:nvPr/>
        </p:nvCxnSpPr>
        <p:spPr>
          <a:xfrm flipH="1" flipV="1">
            <a:off x="3848100" y="2286000"/>
            <a:ext cx="9906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11" idx="0"/>
            <a:endCxn id="10" idx="2"/>
          </p:cNvCxnSpPr>
          <p:nvPr/>
        </p:nvCxnSpPr>
        <p:spPr>
          <a:xfrm flipV="1">
            <a:off x="4838700" y="3962400"/>
            <a:ext cx="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10" idx="0"/>
            <a:endCxn id="9" idx="2"/>
          </p:cNvCxnSpPr>
          <p:nvPr/>
        </p:nvCxnSpPr>
        <p:spPr>
          <a:xfrm flipV="1">
            <a:off x="4838700" y="2286000"/>
            <a:ext cx="12954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009900" y="2438400"/>
            <a:ext cx="1676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Overloaded=10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95900" y="2400300"/>
            <a:ext cx="1676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Overloaded=40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38700" y="4038600"/>
            <a:ext cx="1676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Overloaded=30</a:t>
            </a:r>
          </a:p>
        </p:txBody>
      </p:sp>
    </p:spTree>
    <p:extLst>
      <p:ext uri="{BB962C8B-B14F-4D97-AF65-F5344CB8AC3E}">
        <p14:creationId xmlns:p14="http://schemas.microsoft.com/office/powerpoint/2010/main" val="879770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Throttling Implementation – Alt 1</a:t>
            </a:r>
            <a:br>
              <a:rPr lang="en-US" dirty="0" smtClean="0"/>
            </a:br>
            <a:r>
              <a:rPr lang="en-US" dirty="0" smtClean="0"/>
              <a:t>(hop-by-hop &amp; end-to-end)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52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PGW1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=10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638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=40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43400" y="3505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=30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343400" y="51054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8" name="Straight Connector 7"/>
          <p:cNvCxnSpPr>
            <a:stCxn id="6" idx="0"/>
            <a:endCxn id="4" idx="2"/>
          </p:cNvCxnSpPr>
          <p:nvPr/>
        </p:nvCxnSpPr>
        <p:spPr>
          <a:xfrm flipH="1" flipV="1">
            <a:off x="3848100" y="2286000"/>
            <a:ext cx="9906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7" idx="0"/>
            <a:endCxn id="6" idx="2"/>
          </p:cNvCxnSpPr>
          <p:nvPr/>
        </p:nvCxnSpPr>
        <p:spPr>
          <a:xfrm flipV="1">
            <a:off x="4838700" y="3962400"/>
            <a:ext cx="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6" idx="0"/>
            <a:endCxn id="5" idx="2"/>
          </p:cNvCxnSpPr>
          <p:nvPr/>
        </p:nvCxnSpPr>
        <p:spPr>
          <a:xfrm flipV="1">
            <a:off x="4838700" y="2286000"/>
            <a:ext cx="12954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8600" y="1676400"/>
            <a:ext cx="24384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Each path is throttled based on max of (PGW, SGW's overload-factor)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429000" y="5505271"/>
            <a:ext cx="3276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to be sent = 100; For-</a:t>
            </a:r>
            <a:r>
              <a:rPr lang="en-US" dirty="0" err="1" smtClean="0"/>
              <a:t>PGW1</a:t>
            </a:r>
            <a:r>
              <a:rPr lang="en-US" dirty="0" smtClean="0"/>
              <a:t>=30</a:t>
            </a:r>
          </a:p>
          <a:p>
            <a:r>
              <a:rPr lang="en-US" dirty="0" smtClean="0"/>
              <a:t>For-</a:t>
            </a:r>
            <a:r>
              <a:rPr lang="en-US" dirty="0" err="1" smtClean="0"/>
              <a:t>PGW2</a:t>
            </a:r>
            <a:r>
              <a:rPr lang="en-US" dirty="0" smtClean="0"/>
              <a:t>=30</a:t>
            </a:r>
          </a:p>
          <a:p>
            <a:r>
              <a:rPr lang="en-US" dirty="0" smtClean="0"/>
              <a:t>For-SGW=40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81300" y="2325469"/>
            <a:ext cx="20193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21</a:t>
            </a:r>
            <a:r>
              <a:rPr lang="en-US" dirty="0" smtClean="0"/>
              <a:t>; 30% throttling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95950" y="2325469"/>
            <a:ext cx="20193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18</a:t>
            </a:r>
            <a:r>
              <a:rPr lang="en-US" dirty="0" smtClean="0"/>
              <a:t>; 40% throttling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0" y="4038600"/>
            <a:ext cx="37338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67</a:t>
            </a:r>
            <a:r>
              <a:rPr lang="en-US" dirty="0" smtClean="0"/>
              <a:t>; </a:t>
            </a:r>
            <a:r>
              <a:rPr lang="en-US" dirty="0" smtClean="0">
                <a:solidFill>
                  <a:srgbClr val="FF0000"/>
                </a:solidFill>
              </a:rPr>
              <a:t>Reduction&gt;30%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30% throttling "For-SGW" messages</a:t>
            </a:r>
          </a:p>
        </p:txBody>
      </p:sp>
    </p:spTree>
    <p:extLst>
      <p:ext uri="{BB962C8B-B14F-4D97-AF65-F5344CB8AC3E}">
        <p14:creationId xmlns:p14="http://schemas.microsoft.com/office/powerpoint/2010/main" val="415904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Throttling Implementation – Alt 2</a:t>
            </a:r>
            <a:br>
              <a:rPr lang="en-US" dirty="0" smtClean="0"/>
            </a:br>
            <a:r>
              <a:rPr lang="en-US" dirty="0" smtClean="0"/>
              <a:t>(hop-by-hop &amp; end-to-end)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52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PGW1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=10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638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=40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43400" y="3505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=30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343400" y="51054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8" name="Straight Connector 7"/>
          <p:cNvCxnSpPr>
            <a:stCxn id="6" idx="0"/>
            <a:endCxn id="4" idx="2"/>
          </p:cNvCxnSpPr>
          <p:nvPr/>
        </p:nvCxnSpPr>
        <p:spPr>
          <a:xfrm flipH="1" flipV="1">
            <a:off x="3848100" y="2286000"/>
            <a:ext cx="9906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7" idx="0"/>
            <a:endCxn id="6" idx="2"/>
          </p:cNvCxnSpPr>
          <p:nvPr/>
        </p:nvCxnSpPr>
        <p:spPr>
          <a:xfrm flipV="1">
            <a:off x="4838700" y="3962400"/>
            <a:ext cx="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6" idx="0"/>
            <a:endCxn id="5" idx="2"/>
          </p:cNvCxnSpPr>
          <p:nvPr/>
        </p:nvCxnSpPr>
        <p:spPr>
          <a:xfrm flipV="1">
            <a:off x="4838700" y="2286000"/>
            <a:ext cx="12954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429000" y="5505271"/>
            <a:ext cx="3276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to be sent = 100; For-</a:t>
            </a:r>
            <a:r>
              <a:rPr lang="en-US" dirty="0" err="1" smtClean="0"/>
              <a:t>PGW1</a:t>
            </a:r>
            <a:r>
              <a:rPr lang="en-US" dirty="0" smtClean="0"/>
              <a:t>=30</a:t>
            </a:r>
          </a:p>
          <a:p>
            <a:r>
              <a:rPr lang="en-US" dirty="0" smtClean="0"/>
              <a:t>For-</a:t>
            </a:r>
            <a:r>
              <a:rPr lang="en-US" dirty="0" err="1" smtClean="0"/>
              <a:t>PGW2</a:t>
            </a:r>
            <a:r>
              <a:rPr lang="en-US" dirty="0" smtClean="0"/>
              <a:t>=30</a:t>
            </a:r>
          </a:p>
          <a:p>
            <a:r>
              <a:rPr lang="en-US" dirty="0" smtClean="0"/>
              <a:t>For-SGW=40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81300" y="2325469"/>
            <a:ext cx="20193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24</a:t>
            </a:r>
            <a:r>
              <a:rPr lang="en-US" dirty="0" smtClean="0"/>
              <a:t>; </a:t>
            </a:r>
            <a:r>
              <a:rPr lang="en-US" dirty="0" smtClean="0">
                <a:solidFill>
                  <a:srgbClr val="FF0000"/>
                </a:solidFill>
              </a:rPr>
              <a:t>&lt;30% throttling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95950" y="2325469"/>
            <a:ext cx="20193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18</a:t>
            </a:r>
            <a:r>
              <a:rPr lang="en-US" dirty="0" smtClean="0"/>
              <a:t>; 40% throttling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0" y="4038600"/>
            <a:ext cx="36576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70</a:t>
            </a:r>
            <a:r>
              <a:rPr lang="en-US" dirty="0" smtClean="0"/>
              <a:t>; </a:t>
            </a:r>
            <a:r>
              <a:rPr lang="en-US" dirty="0" smtClean="0">
                <a:solidFill>
                  <a:srgbClr val="FF0000"/>
                </a:solidFill>
              </a:rPr>
              <a:t>Reduction=30%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30% throttling "For-SGW" messages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1676400"/>
            <a:ext cx="24384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It is ensured that the throttling towards each node is not more than its overload-factor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117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Throttling Implementation – Alt 3</a:t>
            </a:r>
            <a:br>
              <a:rPr lang="en-US" dirty="0" smtClean="0"/>
            </a:br>
            <a:r>
              <a:rPr lang="en-US" dirty="0" smtClean="0"/>
              <a:t>(hop-by-hop &amp; end-to-end)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52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PGW1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=10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638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=40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43400" y="3505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=30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343400" y="51054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8" name="Straight Connector 7"/>
          <p:cNvCxnSpPr>
            <a:stCxn id="6" idx="0"/>
            <a:endCxn id="4" idx="2"/>
          </p:cNvCxnSpPr>
          <p:nvPr/>
        </p:nvCxnSpPr>
        <p:spPr>
          <a:xfrm flipH="1" flipV="1">
            <a:off x="3848100" y="2286000"/>
            <a:ext cx="9906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7" idx="0"/>
            <a:endCxn id="6" idx="2"/>
          </p:cNvCxnSpPr>
          <p:nvPr/>
        </p:nvCxnSpPr>
        <p:spPr>
          <a:xfrm flipV="1">
            <a:off x="4838700" y="3962400"/>
            <a:ext cx="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6" idx="0"/>
            <a:endCxn id="5" idx="2"/>
          </p:cNvCxnSpPr>
          <p:nvPr/>
        </p:nvCxnSpPr>
        <p:spPr>
          <a:xfrm flipV="1">
            <a:off x="4838700" y="2286000"/>
            <a:ext cx="12954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429000" y="5505271"/>
            <a:ext cx="3276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to be sent = 100; For-</a:t>
            </a:r>
            <a:r>
              <a:rPr lang="en-US" dirty="0" err="1" smtClean="0"/>
              <a:t>PGW1</a:t>
            </a:r>
            <a:r>
              <a:rPr lang="en-US" dirty="0" smtClean="0"/>
              <a:t>=30</a:t>
            </a:r>
          </a:p>
          <a:p>
            <a:r>
              <a:rPr lang="en-US" dirty="0" smtClean="0"/>
              <a:t>For-</a:t>
            </a:r>
            <a:r>
              <a:rPr lang="en-US" dirty="0" err="1" smtClean="0"/>
              <a:t>PGW2</a:t>
            </a:r>
            <a:r>
              <a:rPr lang="en-US" dirty="0" smtClean="0"/>
              <a:t>=30</a:t>
            </a:r>
          </a:p>
          <a:p>
            <a:r>
              <a:rPr lang="en-US" dirty="0" smtClean="0"/>
              <a:t>For-SGW=40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81300" y="2325469"/>
            <a:ext cx="20193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21</a:t>
            </a:r>
            <a:r>
              <a:rPr lang="en-US" dirty="0" smtClean="0"/>
              <a:t>; 30% throttling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95950" y="2325469"/>
            <a:ext cx="20193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18</a:t>
            </a:r>
            <a:r>
              <a:rPr lang="en-US" dirty="0" smtClean="0"/>
              <a:t>; 40% throttling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0" y="4038600"/>
            <a:ext cx="36576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70</a:t>
            </a:r>
            <a:r>
              <a:rPr lang="en-US" dirty="0" smtClean="0"/>
              <a:t>; </a:t>
            </a:r>
            <a:r>
              <a:rPr lang="en-US" dirty="0" smtClean="0">
                <a:solidFill>
                  <a:srgbClr val="FF0000"/>
                </a:solidFill>
              </a:rPr>
              <a:t>Reduction=30%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&lt;30% throttling "For-SGW" messages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1676400"/>
            <a:ext cx="24384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It is ensured that the throttling towards each node is not more than its overload-factor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5950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Throttling Implementation – Alt 4</a:t>
            </a:r>
            <a:br>
              <a:rPr lang="en-US" dirty="0" smtClean="0"/>
            </a:br>
            <a:r>
              <a:rPr lang="en-US" dirty="0" smtClean="0"/>
              <a:t>(end-to-end)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52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PGW1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=10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638800" y="18288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=40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43400" y="3505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=30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343400" y="51054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8" name="Straight Connector 7"/>
          <p:cNvCxnSpPr>
            <a:stCxn id="6" idx="0"/>
            <a:endCxn id="4" idx="2"/>
          </p:cNvCxnSpPr>
          <p:nvPr/>
        </p:nvCxnSpPr>
        <p:spPr>
          <a:xfrm flipH="1" flipV="1">
            <a:off x="3848100" y="2286000"/>
            <a:ext cx="9906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7" idx="0"/>
            <a:endCxn id="6" idx="2"/>
          </p:cNvCxnSpPr>
          <p:nvPr/>
        </p:nvCxnSpPr>
        <p:spPr>
          <a:xfrm flipV="1">
            <a:off x="4838700" y="3962400"/>
            <a:ext cx="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6" idx="0"/>
            <a:endCxn id="5" idx="2"/>
          </p:cNvCxnSpPr>
          <p:nvPr/>
        </p:nvCxnSpPr>
        <p:spPr>
          <a:xfrm flipV="1">
            <a:off x="4838700" y="2286000"/>
            <a:ext cx="12954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429000" y="5505271"/>
            <a:ext cx="3276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to be sent = 100; For-</a:t>
            </a:r>
            <a:r>
              <a:rPr lang="en-US" dirty="0" err="1" smtClean="0"/>
              <a:t>PGW1</a:t>
            </a:r>
            <a:r>
              <a:rPr lang="en-US" dirty="0" smtClean="0"/>
              <a:t>=30</a:t>
            </a:r>
          </a:p>
          <a:p>
            <a:r>
              <a:rPr lang="en-US" dirty="0" smtClean="0"/>
              <a:t>For-</a:t>
            </a:r>
            <a:r>
              <a:rPr lang="en-US" dirty="0" err="1" smtClean="0"/>
              <a:t>PGW2</a:t>
            </a:r>
            <a:r>
              <a:rPr lang="en-US" dirty="0" smtClean="0"/>
              <a:t>=30</a:t>
            </a:r>
          </a:p>
          <a:p>
            <a:r>
              <a:rPr lang="en-US" dirty="0" smtClean="0"/>
              <a:t>For-SGW=40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81300" y="2325469"/>
            <a:ext cx="20193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27</a:t>
            </a:r>
            <a:r>
              <a:rPr lang="en-US" dirty="0" smtClean="0"/>
              <a:t>; 10% throttling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95950" y="2325469"/>
            <a:ext cx="20193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18</a:t>
            </a:r>
            <a:r>
              <a:rPr lang="en-US" dirty="0" smtClean="0"/>
              <a:t>; 40% throttling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0" y="4038600"/>
            <a:ext cx="36576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messages=</a:t>
            </a:r>
            <a:r>
              <a:rPr lang="en-US" dirty="0" smtClean="0">
                <a:solidFill>
                  <a:srgbClr val="FF0000"/>
                </a:solidFill>
              </a:rPr>
              <a:t>73</a:t>
            </a:r>
            <a:r>
              <a:rPr lang="en-US" dirty="0" smtClean="0"/>
              <a:t>; </a:t>
            </a:r>
            <a:r>
              <a:rPr lang="en-US" dirty="0" smtClean="0">
                <a:solidFill>
                  <a:srgbClr val="FF0000"/>
                </a:solidFill>
              </a:rPr>
              <a:t>Reduction&lt;30%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30% throttling "For-SGW" messages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600" y="1676400"/>
            <a:ext cx="24384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Each path is throttled based on the end-node's overload-factor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7063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433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MME performing hop-by-hop and end-to-end throttling: Alt 1, Alt 2, Alt 3</a:t>
            </a:r>
          </a:p>
          <a:p>
            <a:pPr lvl="1"/>
            <a:r>
              <a:rPr lang="en-US" dirty="0" smtClean="0"/>
              <a:t>Alt 1 is simple to implement</a:t>
            </a:r>
          </a:p>
          <a:p>
            <a:pPr lvl="1"/>
            <a:r>
              <a:rPr lang="en-US" dirty="0" smtClean="0"/>
              <a:t>Alt 2 and Alt 3 ensure higher throughput and hence are preferred over Alt 1</a:t>
            </a:r>
          </a:p>
          <a:p>
            <a:r>
              <a:rPr lang="en-US" dirty="0" smtClean="0"/>
              <a:t>MME performing end-to-end throttling only: Alt 4</a:t>
            </a:r>
          </a:p>
          <a:p>
            <a:pPr lvl="1"/>
            <a:r>
              <a:rPr lang="en-US" dirty="0" smtClean="0"/>
              <a:t>Simple to implement; Does not ensure overload control of individual SGW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791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Topology 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7095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– </a:t>
            </a:r>
            <a:r>
              <a:rPr lang="en-US" dirty="0" err="1" smtClean="0"/>
              <a:t>contd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Multiple implementation possible with hop-by-hop &amp; end-to-end throttling</a:t>
            </a:r>
          </a:p>
          <a:p>
            <a:pPr lvl="1"/>
            <a:r>
              <a:rPr lang="en-US" dirty="0" smtClean="0"/>
              <a:t>Each vendor will have different implementation =&gt; Can possibly result in lower throughput than what the node can handle</a:t>
            </a:r>
          </a:p>
          <a:p>
            <a:pPr lvl="1"/>
            <a:r>
              <a:rPr lang="en-US" dirty="0" smtClean="0"/>
              <a:t>Can not guarantee the common behavior/outcome</a:t>
            </a:r>
          </a:p>
          <a:p>
            <a:r>
              <a:rPr lang="en-US" dirty="0" smtClean="0"/>
              <a:t>End-to-end throttling cannot guarantee SGW's overload control for PGW terminated messages</a:t>
            </a:r>
          </a:p>
          <a:p>
            <a:pPr lvl="1"/>
            <a:r>
              <a:rPr lang="en-US" dirty="0" smtClean="0"/>
              <a:t>Is this a big issue</a:t>
            </a:r>
            <a:r>
              <a:rPr lang="en-US" dirty="0" smtClean="0"/>
              <a:t>? For </a:t>
            </a:r>
            <a:r>
              <a:rPr lang="en-US" dirty="0" smtClean="0"/>
              <a:t>PGW terminated messages, the SGW is mostly providing relay functionality </a:t>
            </a:r>
            <a:endParaRPr lang="en-US" dirty="0" smtClean="0"/>
          </a:p>
          <a:p>
            <a:pPr lvl="1"/>
            <a:r>
              <a:rPr lang="en-US" dirty="0" smtClean="0"/>
              <a:t>We might want to check the message distribution: PGW-terminated v/s SGW-terminated =&gt; SGW-terminated messages dominate the overall distribution so end-to-end throttling approach will not impact SGW drastically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3912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– </a:t>
            </a:r>
            <a:r>
              <a:rPr lang="en-US" dirty="0" err="1" smtClean="0"/>
              <a:t>contd</a:t>
            </a:r>
            <a:r>
              <a:rPr lang="en-US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scenario discussed here were rather simple scenarios</a:t>
            </a:r>
          </a:p>
          <a:p>
            <a:pPr lvl="1"/>
            <a:r>
              <a:rPr lang="en-US" dirty="0" smtClean="0"/>
              <a:t>The field scenario would have mix of topology 1 &amp; 2</a:t>
            </a:r>
          </a:p>
          <a:p>
            <a:pPr lvl="2"/>
            <a:r>
              <a:rPr lang="en-US" dirty="0" smtClean="0"/>
              <a:t>PGW-terminated (e.g. MBReq with RAT, ULI, UE Tz etc.; Bearer Resource Command, Delete Bearer Command) </a:t>
            </a:r>
          </a:p>
          <a:p>
            <a:pPr lvl="2"/>
            <a:r>
              <a:rPr lang="en-US" dirty="0" smtClean="0"/>
              <a:t>SGW-terminated (e.g. Release Access Bearer Req, MBReq (during service request) such that S5/S8 signaling is not generated)</a:t>
            </a:r>
          </a:p>
          <a:p>
            <a:pPr lvl="1"/>
            <a:r>
              <a:rPr lang="en-US" dirty="0" smtClean="0"/>
              <a:t>This will further complicate the </a:t>
            </a:r>
            <a:r>
              <a:rPr lang="en-US" dirty="0" smtClean="0"/>
              <a:t>implementation =&gt; Complex implementation means more processing requirement =&gt; overloading of node</a:t>
            </a:r>
            <a:endParaRPr lang="en-US" dirty="0" smtClean="0"/>
          </a:p>
          <a:p>
            <a:pPr lvl="1"/>
            <a:r>
              <a:rPr lang="en-US" dirty="0" smtClean="0"/>
              <a:t>The throttling performed by MME may be difficult to predict – depends upon the vendor implementation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7625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More analysis may be needed to conclude on "hop-by-hop and end-to-end" throttling approach v/s "end-to-end" throttling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485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Topology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62400" y="17526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PGW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057400" y="3438525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624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198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SGW3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962400" y="5029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10" name="Straight Connector 9"/>
          <p:cNvCxnSpPr>
            <a:stCxn id="8" idx="0"/>
            <a:endCxn id="5" idx="2"/>
          </p:cNvCxnSpPr>
          <p:nvPr/>
        </p:nvCxnSpPr>
        <p:spPr>
          <a:xfrm flipH="1" flipV="1">
            <a:off x="2552700" y="3895725"/>
            <a:ext cx="1905000" cy="11334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5" idx="0"/>
            <a:endCxn id="4" idx="2"/>
          </p:cNvCxnSpPr>
          <p:nvPr/>
        </p:nvCxnSpPr>
        <p:spPr>
          <a:xfrm flipV="1">
            <a:off x="2552700" y="2209800"/>
            <a:ext cx="1905000" cy="12287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6" idx="0"/>
            <a:endCxn id="4" idx="2"/>
          </p:cNvCxnSpPr>
          <p:nvPr/>
        </p:nvCxnSpPr>
        <p:spPr>
          <a:xfrm flipV="1">
            <a:off x="4457700" y="2209800"/>
            <a:ext cx="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7" idx="0"/>
            <a:endCxn id="4" idx="2"/>
          </p:cNvCxnSpPr>
          <p:nvPr/>
        </p:nvCxnSpPr>
        <p:spPr>
          <a:xfrm flipH="1" flipV="1">
            <a:off x="4457700" y="2209800"/>
            <a:ext cx="20574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8" idx="0"/>
            <a:endCxn id="6" idx="2"/>
          </p:cNvCxnSpPr>
          <p:nvPr/>
        </p:nvCxnSpPr>
        <p:spPr>
          <a:xfrm flipV="1">
            <a:off x="4457700" y="3886200"/>
            <a:ext cx="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8" idx="0"/>
            <a:endCxn id="7" idx="2"/>
          </p:cNvCxnSpPr>
          <p:nvPr/>
        </p:nvCxnSpPr>
        <p:spPr>
          <a:xfrm flipV="1">
            <a:off x="4457700" y="3886200"/>
            <a:ext cx="205740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04800" y="1381035"/>
            <a:ext cx="23622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MME has active sessions with PGW via </a:t>
            </a:r>
            <a:r>
              <a:rPr lang="en-US" dirty="0" err="1" smtClean="0"/>
              <a:t>SGW1</a:t>
            </a:r>
            <a:r>
              <a:rPr lang="en-US" dirty="0" smtClean="0"/>
              <a:t>, </a:t>
            </a:r>
            <a:r>
              <a:rPr lang="en-US" dirty="0" err="1" smtClean="0"/>
              <a:t>SGW2</a:t>
            </a:r>
            <a:r>
              <a:rPr lang="en-US" dirty="0" smtClean="0"/>
              <a:t> &amp; </a:t>
            </a:r>
            <a:r>
              <a:rPr lang="en-US" dirty="0" err="1" smtClean="0"/>
              <a:t>SGW3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69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Message distribution – during non-overload condition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62400" y="17526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PGW</a:t>
            </a:r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057400" y="3438525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SGW1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624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198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SGW3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=0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962400" y="5029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9" name="Straight Connector 8"/>
          <p:cNvCxnSpPr>
            <a:stCxn id="8" idx="0"/>
            <a:endCxn id="5" idx="2"/>
          </p:cNvCxnSpPr>
          <p:nvPr/>
        </p:nvCxnSpPr>
        <p:spPr>
          <a:xfrm flipH="1" flipV="1">
            <a:off x="2552700" y="3895725"/>
            <a:ext cx="1905000" cy="1133475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0"/>
            <a:endCxn id="4" idx="2"/>
          </p:cNvCxnSpPr>
          <p:nvPr/>
        </p:nvCxnSpPr>
        <p:spPr>
          <a:xfrm flipV="1">
            <a:off x="2552700" y="2209800"/>
            <a:ext cx="1905000" cy="1228725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6" idx="0"/>
            <a:endCxn id="4" idx="2"/>
          </p:cNvCxnSpPr>
          <p:nvPr/>
        </p:nvCxnSpPr>
        <p:spPr>
          <a:xfrm flipV="1">
            <a:off x="4457700" y="2209800"/>
            <a:ext cx="0" cy="121920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7" idx="0"/>
            <a:endCxn id="4" idx="2"/>
          </p:cNvCxnSpPr>
          <p:nvPr/>
        </p:nvCxnSpPr>
        <p:spPr>
          <a:xfrm flipH="1" flipV="1">
            <a:off x="4457700" y="2209800"/>
            <a:ext cx="2057400" cy="12192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8" idx="0"/>
            <a:endCxn id="6" idx="2"/>
          </p:cNvCxnSpPr>
          <p:nvPr/>
        </p:nvCxnSpPr>
        <p:spPr>
          <a:xfrm flipV="1">
            <a:off x="4457700" y="3886200"/>
            <a:ext cx="0" cy="114300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0"/>
            <a:endCxn id="7" idx="2"/>
          </p:cNvCxnSpPr>
          <p:nvPr/>
        </p:nvCxnSpPr>
        <p:spPr>
          <a:xfrm flipV="1">
            <a:off x="4457700" y="3886200"/>
            <a:ext cx="2057400" cy="1143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8600" y="1676400"/>
            <a:ext cx="2438400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No throttling of messages.</a:t>
            </a:r>
          </a:p>
          <a:p>
            <a:r>
              <a:rPr lang="en-US" dirty="0" smtClean="0"/>
              <a:t>In this example, all the messages are terminated at PGW.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2895600" y="5505271"/>
            <a:ext cx="3276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to be sent = 100; via-</a:t>
            </a:r>
            <a:r>
              <a:rPr lang="en-US" dirty="0" err="1" smtClean="0"/>
              <a:t>SGW1</a:t>
            </a:r>
            <a:r>
              <a:rPr lang="en-US" dirty="0" smtClean="0"/>
              <a:t>=20</a:t>
            </a:r>
          </a:p>
          <a:p>
            <a:r>
              <a:rPr lang="en-US" dirty="0" smtClean="0"/>
              <a:t>via-</a:t>
            </a:r>
            <a:r>
              <a:rPr lang="en-US" dirty="0" err="1" smtClean="0"/>
              <a:t>SGW2</a:t>
            </a:r>
            <a:r>
              <a:rPr lang="en-US" dirty="0" smtClean="0"/>
              <a:t>=50</a:t>
            </a:r>
          </a:p>
          <a:p>
            <a:r>
              <a:rPr lang="en-US" dirty="0" smtClean="0"/>
              <a:t>via-</a:t>
            </a:r>
            <a:r>
              <a:rPr lang="en-US" dirty="0" err="1" smtClean="0"/>
              <a:t>SGW3</a:t>
            </a:r>
            <a:r>
              <a:rPr lang="en-US" dirty="0" smtClean="0"/>
              <a:t>=30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533900" y="2209800"/>
            <a:ext cx="29337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received= 100</a:t>
            </a:r>
          </a:p>
        </p:txBody>
      </p:sp>
    </p:spTree>
    <p:extLst>
      <p:ext uri="{BB962C8B-B14F-4D97-AF65-F5344CB8AC3E}">
        <p14:creationId xmlns:p14="http://schemas.microsoft.com/office/powerpoint/2010/main" val="1076365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Overload Scenario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62400" y="17526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PGW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057400" y="3438525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624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198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SGW3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962400" y="5029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9" name="Straight Connector 8"/>
          <p:cNvCxnSpPr>
            <a:stCxn id="8" idx="0"/>
            <a:endCxn id="5" idx="2"/>
          </p:cNvCxnSpPr>
          <p:nvPr/>
        </p:nvCxnSpPr>
        <p:spPr>
          <a:xfrm flipH="1" flipV="1">
            <a:off x="2552700" y="3895725"/>
            <a:ext cx="1905000" cy="11334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0"/>
            <a:endCxn id="4" idx="2"/>
          </p:cNvCxnSpPr>
          <p:nvPr/>
        </p:nvCxnSpPr>
        <p:spPr>
          <a:xfrm flipV="1">
            <a:off x="2552700" y="2209800"/>
            <a:ext cx="1905000" cy="12287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6" idx="0"/>
            <a:endCxn id="4" idx="2"/>
          </p:cNvCxnSpPr>
          <p:nvPr/>
        </p:nvCxnSpPr>
        <p:spPr>
          <a:xfrm flipV="1">
            <a:off x="4457700" y="2209800"/>
            <a:ext cx="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7" idx="0"/>
            <a:endCxn id="4" idx="2"/>
          </p:cNvCxnSpPr>
          <p:nvPr/>
        </p:nvCxnSpPr>
        <p:spPr>
          <a:xfrm flipH="1" flipV="1">
            <a:off x="4457700" y="2209800"/>
            <a:ext cx="2057400" cy="1219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8" idx="0"/>
            <a:endCxn id="6" idx="2"/>
          </p:cNvCxnSpPr>
          <p:nvPr/>
        </p:nvCxnSpPr>
        <p:spPr>
          <a:xfrm flipV="1">
            <a:off x="4457700" y="3886200"/>
            <a:ext cx="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0"/>
            <a:endCxn id="7" idx="2"/>
          </p:cNvCxnSpPr>
          <p:nvPr/>
        </p:nvCxnSpPr>
        <p:spPr>
          <a:xfrm flipV="1">
            <a:off x="4457700" y="3886200"/>
            <a:ext cx="205740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72000" y="22098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Overloaded=30%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39624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Overloaded=10%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33800" y="39624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Overloaded=20%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19800" y="3930134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Overloaded=40%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1000" y="1293674"/>
            <a:ext cx="2438400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An overloaded node advertises the requested message-reduction-factor in the proportion to the overload.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341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Throttling Implementation – Alt 1</a:t>
            </a:r>
            <a:br>
              <a:rPr lang="en-US" dirty="0" smtClean="0"/>
            </a:br>
            <a:r>
              <a:rPr lang="en-US" dirty="0" smtClean="0"/>
              <a:t>(hop-by-hop &amp; end-to-end)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86200" y="1752600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PGW</a:t>
            </a:r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=30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057400" y="3438525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SGW1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=10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624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=20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198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SGW3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=40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962400" y="5029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9" name="Straight Connector 8"/>
          <p:cNvCxnSpPr>
            <a:stCxn id="8" idx="0"/>
            <a:endCxn id="5" idx="2"/>
          </p:cNvCxnSpPr>
          <p:nvPr/>
        </p:nvCxnSpPr>
        <p:spPr>
          <a:xfrm flipH="1" flipV="1">
            <a:off x="2552700" y="3895725"/>
            <a:ext cx="1905000" cy="1133475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0"/>
            <a:endCxn id="4" idx="2"/>
          </p:cNvCxnSpPr>
          <p:nvPr/>
        </p:nvCxnSpPr>
        <p:spPr>
          <a:xfrm flipV="1">
            <a:off x="2552700" y="2209800"/>
            <a:ext cx="1905000" cy="1228725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6" idx="0"/>
            <a:endCxn id="4" idx="2"/>
          </p:cNvCxnSpPr>
          <p:nvPr/>
        </p:nvCxnSpPr>
        <p:spPr>
          <a:xfrm flipV="1">
            <a:off x="4457700" y="2209800"/>
            <a:ext cx="0" cy="121920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7" idx="0"/>
            <a:endCxn id="4" idx="2"/>
          </p:cNvCxnSpPr>
          <p:nvPr/>
        </p:nvCxnSpPr>
        <p:spPr>
          <a:xfrm flipH="1" flipV="1">
            <a:off x="4457700" y="2209800"/>
            <a:ext cx="2057400" cy="12192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8" idx="0"/>
            <a:endCxn id="6" idx="2"/>
          </p:cNvCxnSpPr>
          <p:nvPr/>
        </p:nvCxnSpPr>
        <p:spPr>
          <a:xfrm flipV="1">
            <a:off x="4457700" y="3886200"/>
            <a:ext cx="0" cy="114300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0"/>
            <a:endCxn id="7" idx="2"/>
          </p:cNvCxnSpPr>
          <p:nvPr/>
        </p:nvCxnSpPr>
        <p:spPr>
          <a:xfrm flipV="1">
            <a:off x="4457700" y="3886200"/>
            <a:ext cx="2057400" cy="1143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8600" y="1676400"/>
            <a:ext cx="24384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Each path is throttled based on max of (PGW, SGW's overload-factor)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2895600" y="5505271"/>
            <a:ext cx="3276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to be sent = 100;</a:t>
            </a:r>
          </a:p>
          <a:p>
            <a:r>
              <a:rPr lang="en-US" dirty="0" smtClean="0"/>
              <a:t>via-</a:t>
            </a:r>
            <a:r>
              <a:rPr lang="en-US" dirty="0" err="1" smtClean="0"/>
              <a:t>SGW1</a:t>
            </a:r>
            <a:r>
              <a:rPr lang="en-US" dirty="0" smtClean="0"/>
              <a:t>=20</a:t>
            </a:r>
          </a:p>
          <a:p>
            <a:r>
              <a:rPr lang="en-US" dirty="0"/>
              <a:t>v</a:t>
            </a:r>
            <a:r>
              <a:rPr lang="en-US" dirty="0" smtClean="0"/>
              <a:t>ia-</a:t>
            </a:r>
            <a:r>
              <a:rPr lang="en-US" dirty="0" err="1" smtClean="0"/>
              <a:t>SGW2</a:t>
            </a:r>
            <a:r>
              <a:rPr lang="en-US" dirty="0" smtClean="0"/>
              <a:t>=50</a:t>
            </a:r>
          </a:p>
          <a:p>
            <a:r>
              <a:rPr lang="en-US" dirty="0"/>
              <a:t>v</a:t>
            </a:r>
            <a:r>
              <a:rPr lang="en-US" dirty="0" smtClean="0"/>
              <a:t>ia-</a:t>
            </a:r>
            <a:r>
              <a:rPr lang="en-US" dirty="0" err="1" smtClean="0"/>
              <a:t>SGW3</a:t>
            </a:r>
            <a:r>
              <a:rPr lang="en-US" dirty="0" smtClean="0"/>
              <a:t>=30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533900" y="2133600"/>
            <a:ext cx="28575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received=</a:t>
            </a:r>
            <a:r>
              <a:rPr lang="en-US" dirty="0" smtClean="0">
                <a:solidFill>
                  <a:srgbClr val="FF0000"/>
                </a:solidFill>
              </a:rPr>
              <a:t>67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00174" y="390010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SGW1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14</a:t>
            </a:r>
            <a:r>
              <a:rPr lang="en-US" dirty="0" smtClean="0"/>
              <a:t>;</a:t>
            </a:r>
          </a:p>
          <a:p>
            <a:r>
              <a:rPr lang="en-US" dirty="0" smtClean="0"/>
              <a:t>30% throttling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633787" y="404735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SGW2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35</a:t>
            </a:r>
            <a:r>
              <a:rPr lang="en-US" dirty="0" smtClean="0"/>
              <a:t>;</a:t>
            </a:r>
          </a:p>
          <a:p>
            <a:r>
              <a:rPr lang="en-US" dirty="0" smtClean="0"/>
              <a:t>30% throttling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962650" y="396240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SGW3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18</a:t>
            </a:r>
            <a:r>
              <a:rPr lang="en-US" dirty="0" smtClean="0"/>
              <a:t>;</a:t>
            </a:r>
          </a:p>
          <a:p>
            <a:r>
              <a:rPr lang="en-US" dirty="0" smtClean="0"/>
              <a:t>40% throttling</a:t>
            </a:r>
          </a:p>
        </p:txBody>
      </p:sp>
    </p:spTree>
    <p:extLst>
      <p:ext uri="{BB962C8B-B14F-4D97-AF65-F5344CB8AC3E}">
        <p14:creationId xmlns:p14="http://schemas.microsoft.com/office/powerpoint/2010/main" val="3542330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Throttling Implementation – Alt 2</a:t>
            </a:r>
            <a:br>
              <a:rPr lang="en-US" dirty="0" smtClean="0"/>
            </a:br>
            <a:r>
              <a:rPr lang="en-US" dirty="0" smtClean="0"/>
              <a:t>(hop-by-hop &amp; end-to-end)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86200" y="1752600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PGW</a:t>
            </a:r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=30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057400" y="3438525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SGW1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=10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624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=20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198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SGW3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=40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962400" y="5029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9" name="Straight Connector 8"/>
          <p:cNvCxnSpPr>
            <a:stCxn id="8" idx="0"/>
            <a:endCxn id="5" idx="2"/>
          </p:cNvCxnSpPr>
          <p:nvPr/>
        </p:nvCxnSpPr>
        <p:spPr>
          <a:xfrm flipH="1" flipV="1">
            <a:off x="2552700" y="3895725"/>
            <a:ext cx="1905000" cy="1133475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0"/>
            <a:endCxn id="4" idx="2"/>
          </p:cNvCxnSpPr>
          <p:nvPr/>
        </p:nvCxnSpPr>
        <p:spPr>
          <a:xfrm flipV="1">
            <a:off x="2552700" y="2209800"/>
            <a:ext cx="1905000" cy="1228725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6" idx="0"/>
            <a:endCxn id="4" idx="2"/>
          </p:cNvCxnSpPr>
          <p:nvPr/>
        </p:nvCxnSpPr>
        <p:spPr>
          <a:xfrm flipV="1">
            <a:off x="4457700" y="2209800"/>
            <a:ext cx="0" cy="121920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7" idx="0"/>
            <a:endCxn id="4" idx="2"/>
          </p:cNvCxnSpPr>
          <p:nvPr/>
        </p:nvCxnSpPr>
        <p:spPr>
          <a:xfrm flipH="1" flipV="1">
            <a:off x="4457700" y="2209800"/>
            <a:ext cx="2057400" cy="12192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8" idx="0"/>
            <a:endCxn id="6" idx="2"/>
          </p:cNvCxnSpPr>
          <p:nvPr/>
        </p:nvCxnSpPr>
        <p:spPr>
          <a:xfrm flipV="1">
            <a:off x="4457700" y="3886200"/>
            <a:ext cx="0" cy="114300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0"/>
            <a:endCxn id="7" idx="2"/>
          </p:cNvCxnSpPr>
          <p:nvPr/>
        </p:nvCxnSpPr>
        <p:spPr>
          <a:xfrm flipV="1">
            <a:off x="4457700" y="3886200"/>
            <a:ext cx="2057400" cy="1143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8600" y="1676400"/>
            <a:ext cx="24384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It is ensured that the throttling towards each node is not more than its overload-factor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2895600" y="5505271"/>
            <a:ext cx="3276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to be sent = 100;</a:t>
            </a:r>
          </a:p>
          <a:p>
            <a:r>
              <a:rPr lang="en-US" dirty="0" smtClean="0"/>
              <a:t>via-</a:t>
            </a:r>
            <a:r>
              <a:rPr lang="en-US" dirty="0" err="1" smtClean="0"/>
              <a:t>SGW1</a:t>
            </a:r>
            <a:r>
              <a:rPr lang="en-US" dirty="0" smtClean="0"/>
              <a:t>=20</a:t>
            </a:r>
          </a:p>
          <a:p>
            <a:r>
              <a:rPr lang="en-US" dirty="0"/>
              <a:t>v</a:t>
            </a:r>
            <a:r>
              <a:rPr lang="en-US" dirty="0" smtClean="0"/>
              <a:t>ia-</a:t>
            </a:r>
            <a:r>
              <a:rPr lang="en-US" dirty="0" err="1" smtClean="0"/>
              <a:t>SGW2</a:t>
            </a:r>
            <a:r>
              <a:rPr lang="en-US" dirty="0" smtClean="0"/>
              <a:t>=50</a:t>
            </a:r>
          </a:p>
          <a:p>
            <a:r>
              <a:rPr lang="en-US" dirty="0"/>
              <a:t>v</a:t>
            </a:r>
            <a:r>
              <a:rPr lang="en-US" dirty="0" smtClean="0"/>
              <a:t>ia-</a:t>
            </a:r>
            <a:r>
              <a:rPr lang="en-US" dirty="0" err="1" smtClean="0"/>
              <a:t>SGW3</a:t>
            </a:r>
            <a:r>
              <a:rPr lang="en-US" dirty="0" smtClean="0"/>
              <a:t>=30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533900" y="2133600"/>
            <a:ext cx="28575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received=</a:t>
            </a:r>
            <a:r>
              <a:rPr lang="en-US" dirty="0" smtClean="0">
                <a:solidFill>
                  <a:srgbClr val="FF0000"/>
                </a:solidFill>
              </a:rPr>
              <a:t>70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00174" y="390010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SGW1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17</a:t>
            </a:r>
            <a:r>
              <a:rPr lang="en-US" dirty="0" smtClean="0"/>
              <a:t>;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&lt;30% throttling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633787" y="404735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SGW2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35</a:t>
            </a:r>
            <a:r>
              <a:rPr lang="en-US" dirty="0" smtClean="0"/>
              <a:t>;</a:t>
            </a:r>
          </a:p>
          <a:p>
            <a:r>
              <a:rPr lang="en-US" dirty="0" smtClean="0"/>
              <a:t>30% throttling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962650" y="396240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SGW3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18</a:t>
            </a:r>
            <a:r>
              <a:rPr lang="en-US" dirty="0" smtClean="0"/>
              <a:t>;</a:t>
            </a:r>
          </a:p>
          <a:p>
            <a:r>
              <a:rPr lang="en-US" dirty="0" smtClean="0"/>
              <a:t>40% throttling</a:t>
            </a:r>
          </a:p>
        </p:txBody>
      </p:sp>
    </p:spTree>
    <p:extLst>
      <p:ext uri="{BB962C8B-B14F-4D97-AF65-F5344CB8AC3E}">
        <p14:creationId xmlns:p14="http://schemas.microsoft.com/office/powerpoint/2010/main" val="493851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>
            <a:stCxn id="8" idx="0"/>
            <a:endCxn id="5" idx="2"/>
          </p:cNvCxnSpPr>
          <p:nvPr/>
        </p:nvCxnSpPr>
        <p:spPr>
          <a:xfrm flipH="1" flipV="1">
            <a:off x="2552700" y="3895725"/>
            <a:ext cx="1905000" cy="1133475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0"/>
            <a:endCxn id="4" idx="2"/>
          </p:cNvCxnSpPr>
          <p:nvPr/>
        </p:nvCxnSpPr>
        <p:spPr>
          <a:xfrm flipV="1">
            <a:off x="2552700" y="2209800"/>
            <a:ext cx="1905000" cy="1228725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6" idx="0"/>
            <a:endCxn id="4" idx="2"/>
          </p:cNvCxnSpPr>
          <p:nvPr/>
        </p:nvCxnSpPr>
        <p:spPr>
          <a:xfrm flipV="1">
            <a:off x="4457700" y="2209800"/>
            <a:ext cx="0" cy="121920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7" idx="0"/>
            <a:endCxn id="4" idx="2"/>
          </p:cNvCxnSpPr>
          <p:nvPr/>
        </p:nvCxnSpPr>
        <p:spPr>
          <a:xfrm flipH="1" flipV="1">
            <a:off x="4457700" y="2209800"/>
            <a:ext cx="2057400" cy="12192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8" idx="0"/>
            <a:endCxn id="6" idx="2"/>
          </p:cNvCxnSpPr>
          <p:nvPr/>
        </p:nvCxnSpPr>
        <p:spPr>
          <a:xfrm flipV="1">
            <a:off x="4457700" y="3886200"/>
            <a:ext cx="0" cy="114300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0"/>
            <a:endCxn id="7" idx="2"/>
          </p:cNvCxnSpPr>
          <p:nvPr/>
        </p:nvCxnSpPr>
        <p:spPr>
          <a:xfrm flipV="1">
            <a:off x="4457700" y="3886200"/>
            <a:ext cx="2057400" cy="1143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Throttling Implementation – Alt 3</a:t>
            </a:r>
            <a:br>
              <a:rPr lang="en-US" dirty="0" smtClean="0"/>
            </a:br>
            <a:r>
              <a:rPr lang="en-US" dirty="0" smtClean="0"/>
              <a:t>(hop-by-hop &amp; end-to-end)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86200" y="1752600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PGW</a:t>
            </a:r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=30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057400" y="3438525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SGW1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=10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624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=20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198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SGW3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=40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962400" y="5029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2895600" y="5505271"/>
            <a:ext cx="3276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to be sent = 100;</a:t>
            </a:r>
          </a:p>
          <a:p>
            <a:r>
              <a:rPr lang="en-US" dirty="0" smtClean="0"/>
              <a:t>via-</a:t>
            </a:r>
            <a:r>
              <a:rPr lang="en-US" dirty="0" err="1" smtClean="0"/>
              <a:t>SGW1</a:t>
            </a:r>
            <a:r>
              <a:rPr lang="en-US" dirty="0" smtClean="0"/>
              <a:t>=20</a:t>
            </a:r>
          </a:p>
          <a:p>
            <a:r>
              <a:rPr lang="en-US" dirty="0"/>
              <a:t>v</a:t>
            </a:r>
            <a:r>
              <a:rPr lang="en-US" dirty="0" smtClean="0"/>
              <a:t>ia-</a:t>
            </a:r>
            <a:r>
              <a:rPr lang="en-US" dirty="0" err="1" smtClean="0"/>
              <a:t>SGW2</a:t>
            </a:r>
            <a:r>
              <a:rPr lang="en-US" dirty="0" smtClean="0"/>
              <a:t>=50</a:t>
            </a:r>
          </a:p>
          <a:p>
            <a:r>
              <a:rPr lang="en-US" dirty="0"/>
              <a:t>v</a:t>
            </a:r>
            <a:r>
              <a:rPr lang="en-US" dirty="0" smtClean="0"/>
              <a:t>ia-</a:t>
            </a:r>
            <a:r>
              <a:rPr lang="en-US" dirty="0" err="1" smtClean="0"/>
              <a:t>SGW3</a:t>
            </a:r>
            <a:r>
              <a:rPr lang="en-US" dirty="0" smtClean="0"/>
              <a:t>=30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533900" y="2133600"/>
            <a:ext cx="28575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received=</a:t>
            </a:r>
            <a:r>
              <a:rPr lang="en-US" dirty="0" smtClean="0">
                <a:solidFill>
                  <a:srgbClr val="FF0000"/>
                </a:solidFill>
              </a:rPr>
              <a:t>70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00174" y="390010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SGW1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14</a:t>
            </a:r>
            <a:r>
              <a:rPr lang="en-US" dirty="0" smtClean="0"/>
              <a:t>;</a:t>
            </a:r>
          </a:p>
          <a:p>
            <a:r>
              <a:rPr lang="en-US" dirty="0" smtClean="0"/>
              <a:t>30% throttling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633787" y="404735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SGW2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38</a:t>
            </a:r>
            <a:r>
              <a:rPr lang="en-US" dirty="0" smtClean="0"/>
              <a:t>;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&lt;30% throttling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962650" y="396240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SGW3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18</a:t>
            </a:r>
            <a:r>
              <a:rPr lang="en-US" dirty="0" smtClean="0"/>
              <a:t>;</a:t>
            </a:r>
          </a:p>
          <a:p>
            <a:r>
              <a:rPr lang="en-US" dirty="0" smtClean="0"/>
              <a:t>40% throttling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8600" y="1676400"/>
            <a:ext cx="24384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It is ensured that the throttling towards each node is not more than its overload-factor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753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>
            <a:stCxn id="8" idx="0"/>
            <a:endCxn id="5" idx="2"/>
          </p:cNvCxnSpPr>
          <p:nvPr/>
        </p:nvCxnSpPr>
        <p:spPr>
          <a:xfrm flipH="1" flipV="1">
            <a:off x="2552700" y="3895725"/>
            <a:ext cx="1905000" cy="1133475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0"/>
            <a:endCxn id="4" idx="2"/>
          </p:cNvCxnSpPr>
          <p:nvPr/>
        </p:nvCxnSpPr>
        <p:spPr>
          <a:xfrm flipV="1">
            <a:off x="2552700" y="2209800"/>
            <a:ext cx="1905000" cy="1228725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6" idx="0"/>
            <a:endCxn id="4" idx="2"/>
          </p:cNvCxnSpPr>
          <p:nvPr/>
        </p:nvCxnSpPr>
        <p:spPr>
          <a:xfrm flipV="1">
            <a:off x="4457700" y="2209800"/>
            <a:ext cx="0" cy="121920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7" idx="0"/>
            <a:endCxn id="4" idx="2"/>
          </p:cNvCxnSpPr>
          <p:nvPr/>
        </p:nvCxnSpPr>
        <p:spPr>
          <a:xfrm flipH="1" flipV="1">
            <a:off x="4457700" y="2209800"/>
            <a:ext cx="2057400" cy="12192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8" idx="0"/>
            <a:endCxn id="6" idx="2"/>
          </p:cNvCxnSpPr>
          <p:nvPr/>
        </p:nvCxnSpPr>
        <p:spPr>
          <a:xfrm flipV="1">
            <a:off x="4457700" y="3886200"/>
            <a:ext cx="0" cy="114300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0"/>
            <a:endCxn id="7" idx="2"/>
          </p:cNvCxnSpPr>
          <p:nvPr/>
        </p:nvCxnSpPr>
        <p:spPr>
          <a:xfrm flipV="1">
            <a:off x="4457700" y="3886200"/>
            <a:ext cx="2057400" cy="114300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Throttling Implementation – Alt 4</a:t>
            </a:r>
            <a:br>
              <a:rPr lang="en-US" dirty="0" smtClean="0"/>
            </a:br>
            <a:r>
              <a:rPr lang="en-US" dirty="0" smtClean="0"/>
              <a:t>(end-to-end only)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86200" y="1752600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PGW</a:t>
            </a:r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=30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057400" y="3438525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SGW1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=10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624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SGW2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=20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19800" y="34290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SGW3</a:t>
            </a:r>
            <a:endParaRPr lang="en-US" dirty="0" smtClean="0"/>
          </a:p>
          <a:p>
            <a:pPr algn="ctr"/>
            <a:r>
              <a:rPr lang="en-US" dirty="0" err="1" smtClean="0"/>
              <a:t>OL</a:t>
            </a:r>
            <a:r>
              <a:rPr lang="en-US" dirty="0" smtClean="0"/>
              <a:t>=40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962400" y="5029200"/>
            <a:ext cx="99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8600" y="1676400"/>
            <a:ext cx="24384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Each path is throttled based on the PGW overload-factor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2895600" y="5505271"/>
            <a:ext cx="3276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to be sent = 100;</a:t>
            </a:r>
          </a:p>
          <a:p>
            <a:r>
              <a:rPr lang="en-US" dirty="0" smtClean="0"/>
              <a:t>via-</a:t>
            </a:r>
            <a:r>
              <a:rPr lang="en-US" dirty="0" err="1" smtClean="0"/>
              <a:t>SGW1</a:t>
            </a:r>
            <a:r>
              <a:rPr lang="en-US" dirty="0" smtClean="0"/>
              <a:t>=20</a:t>
            </a:r>
          </a:p>
          <a:p>
            <a:r>
              <a:rPr lang="en-US" dirty="0"/>
              <a:t>v</a:t>
            </a:r>
            <a:r>
              <a:rPr lang="en-US" dirty="0" smtClean="0"/>
              <a:t>ia-</a:t>
            </a:r>
            <a:r>
              <a:rPr lang="en-US" dirty="0" err="1" smtClean="0"/>
              <a:t>SGW2</a:t>
            </a:r>
            <a:r>
              <a:rPr lang="en-US" dirty="0" smtClean="0"/>
              <a:t>=50</a:t>
            </a:r>
          </a:p>
          <a:p>
            <a:r>
              <a:rPr lang="en-US" dirty="0"/>
              <a:t>v</a:t>
            </a:r>
            <a:r>
              <a:rPr lang="en-US" dirty="0" smtClean="0"/>
              <a:t>ia-</a:t>
            </a:r>
            <a:r>
              <a:rPr lang="en-US" dirty="0" err="1" smtClean="0"/>
              <a:t>SGW3</a:t>
            </a:r>
            <a:r>
              <a:rPr lang="en-US" dirty="0" smtClean="0"/>
              <a:t>=30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533900" y="2133600"/>
            <a:ext cx="28575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Total messages received=</a:t>
            </a:r>
            <a:r>
              <a:rPr lang="en-US" dirty="0" smtClean="0">
                <a:solidFill>
                  <a:srgbClr val="FF0000"/>
                </a:solidFill>
              </a:rPr>
              <a:t>70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00174" y="390010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SGW1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14</a:t>
            </a:r>
            <a:r>
              <a:rPr lang="en-US" dirty="0" smtClean="0"/>
              <a:t>;</a:t>
            </a:r>
          </a:p>
          <a:p>
            <a:r>
              <a:rPr lang="en-US" dirty="0" smtClean="0"/>
              <a:t>30% throttling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633787" y="404735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SGW2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35</a:t>
            </a:r>
            <a:r>
              <a:rPr lang="en-US" dirty="0" smtClean="0"/>
              <a:t>;</a:t>
            </a:r>
          </a:p>
          <a:p>
            <a:r>
              <a:rPr lang="en-US" dirty="0" smtClean="0"/>
              <a:t>30% throttling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962650" y="3962400"/>
            <a:ext cx="1647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via-</a:t>
            </a:r>
            <a:r>
              <a:rPr lang="en-US" dirty="0" err="1" smtClean="0"/>
              <a:t>SGW3</a:t>
            </a:r>
            <a:r>
              <a:rPr lang="en-US" dirty="0" smtClean="0"/>
              <a:t>=</a:t>
            </a:r>
            <a:r>
              <a:rPr lang="en-US" dirty="0" smtClean="0">
                <a:solidFill>
                  <a:srgbClr val="FF0000"/>
                </a:solidFill>
              </a:rPr>
              <a:t>21</a:t>
            </a:r>
            <a:r>
              <a:rPr lang="en-US" dirty="0" smtClean="0"/>
              <a:t>;</a:t>
            </a:r>
          </a:p>
          <a:p>
            <a:r>
              <a:rPr lang="en-US" dirty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0% throttling</a:t>
            </a:r>
          </a:p>
        </p:txBody>
      </p:sp>
    </p:spTree>
    <p:extLst>
      <p:ext uri="{BB962C8B-B14F-4D97-AF65-F5344CB8AC3E}">
        <p14:creationId xmlns:p14="http://schemas.microsoft.com/office/powerpoint/2010/main" val="346190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tx1"/>
          </a:solidFill>
        </a:ln>
      </a:spPr>
      <a:bodyPr wrap="square" rtlCol="0">
        <a:spAutoFit/>
      </a:bodyPr>
      <a:lstStyle>
        <a:defPPr>
          <a:defRPr dirty="0" smtClean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961</Words>
  <Application>Microsoft Office PowerPoint</Application>
  <PresentationFormat>On-screen Show (4:3)</PresentationFormat>
  <Paragraphs>246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Discussion on Analysis of hop-by-hop &amp; end-to-end overload control approaches</vt:lpstr>
      <vt:lpstr>Topology 1</vt:lpstr>
      <vt:lpstr>Network Topology</vt:lpstr>
      <vt:lpstr>Example Message distribution – during non-overload condition</vt:lpstr>
      <vt:lpstr>Overload Scenario</vt:lpstr>
      <vt:lpstr>Throttling Implementation – Alt 1 (hop-by-hop &amp; end-to-end) </vt:lpstr>
      <vt:lpstr>Throttling Implementation – Alt 2 (hop-by-hop &amp; end-to-end) </vt:lpstr>
      <vt:lpstr>Throttling Implementation – Alt 3 (hop-by-hop &amp; end-to-end) </vt:lpstr>
      <vt:lpstr>Throttling Implementation – Alt 4 (end-to-end only) </vt:lpstr>
      <vt:lpstr>TOPOLOGY 2</vt:lpstr>
      <vt:lpstr>Network Topology</vt:lpstr>
      <vt:lpstr>Example Message distribution – during non-overload condition</vt:lpstr>
      <vt:lpstr>Overload Scenario</vt:lpstr>
      <vt:lpstr>Throttling Implementation – Alt 1 (hop-by-hop &amp; end-to-end) </vt:lpstr>
      <vt:lpstr>Throttling Implementation – Alt 2 (hop-by-hop &amp; end-to-end) </vt:lpstr>
      <vt:lpstr>Throttling Implementation – Alt 3 (hop-by-hop &amp; end-to-end) </vt:lpstr>
      <vt:lpstr>Throttling Implementation – Alt 4 (end-to-end) </vt:lpstr>
      <vt:lpstr>SUmmary</vt:lpstr>
      <vt:lpstr>Summary</vt:lpstr>
      <vt:lpstr>Summary – contd…</vt:lpstr>
      <vt:lpstr>Summary – contd…</vt:lpstr>
      <vt:lpstr>Conclusion</vt:lpstr>
    </vt:vector>
  </TitlesOfParts>
  <Company>Cisco Systems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Cisco - ns1</dc:creator>
  <cp:lastModifiedBy>Cisco - ns1</cp:lastModifiedBy>
  <cp:revision>24</cp:revision>
  <dcterms:created xsi:type="dcterms:W3CDTF">2013-09-30T07:04:16Z</dcterms:created>
  <dcterms:modified xsi:type="dcterms:W3CDTF">2013-09-30T16:02:08Z</dcterms:modified>
</cp:coreProperties>
</file>