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38" r:id="rId4"/>
  </p:sldMasterIdLst>
  <p:notesMasterIdLst>
    <p:notesMasterId r:id="rId18"/>
  </p:notesMasterIdLst>
  <p:sldIdLst>
    <p:sldId id="318" r:id="rId5"/>
    <p:sldId id="331" r:id="rId6"/>
    <p:sldId id="321" r:id="rId7"/>
    <p:sldId id="326" r:id="rId8"/>
    <p:sldId id="322" r:id="rId9"/>
    <p:sldId id="327" r:id="rId10"/>
    <p:sldId id="323" r:id="rId11"/>
    <p:sldId id="328" r:id="rId12"/>
    <p:sldId id="324" r:id="rId13"/>
    <p:sldId id="325" r:id="rId14"/>
    <p:sldId id="332" r:id="rId15"/>
    <p:sldId id="330" r:id="rId16"/>
    <p:sldId id="329" r:id="rId17"/>
  </p:sldIdLst>
  <p:sldSz cx="9144000" cy="6858000" type="screen4x3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0000"/>
    <a:srgbClr val="006699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73" autoAdjust="0"/>
    <p:restoredTop sz="94675" autoAdjust="0"/>
  </p:normalViewPr>
  <p:slideViewPr>
    <p:cSldViewPr>
      <p:cViewPr varScale="1">
        <p:scale>
          <a:sx n="101" d="100"/>
          <a:sy n="101" d="100"/>
        </p:scale>
        <p:origin x="-852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36576" cy="3657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884613" y="0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95237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90A39C9-956C-4661-BF97-B19BF8951B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3664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bottom b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6378339"/>
            <a:ext cx="8477250" cy="162912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0" y="0"/>
            <a:ext cx="9129008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4" name="Group 67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0" name="Rectangle 5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</p:grpSp>
      <p:sp>
        <p:nvSpPr>
          <p:cNvPr id="88" name="Rectangle 87"/>
          <p:cNvSpPr/>
          <p:nvPr/>
        </p:nvSpPr>
        <p:spPr>
          <a:xfrm>
            <a:off x="1" y="6541294"/>
            <a:ext cx="9129008" cy="31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89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90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91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236383" y="4768852"/>
            <a:ext cx="8097838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236538" y="5232770"/>
            <a:ext cx="8112125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4526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 solid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sz="6000" b="0" spc="-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0" y="-2056029"/>
            <a:ext cx="9847891" cy="19379146"/>
            <a:chOff x="-12700" y="-2056029"/>
            <a:chExt cx="9847891" cy="19379146"/>
          </a:xfrm>
        </p:grpSpPr>
        <p:pic>
          <p:nvPicPr>
            <p:cNvPr id="32" name="Picture 2" descr="C:\Documents and Settings\contractor\Desktop\Blue_Green_Gradient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2700" y="0"/>
              <a:ext cx="9156700" cy="6858000"/>
            </a:xfrm>
            <a:prstGeom prst="rect">
              <a:avLst/>
            </a:prstGeom>
            <a:noFill/>
          </p:spPr>
        </p:pic>
        <p:sp>
          <p:nvSpPr>
            <p:cNvPr id="33" name="Rounded Rectangle 32"/>
            <p:cNvSpPr/>
            <p:nvPr userDrawn="1"/>
          </p:nvSpPr>
          <p:spPr>
            <a:xfrm>
              <a:off x="1823499" y="3308943"/>
              <a:ext cx="1729740" cy="14014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4" name="Rounded Rectangle 33"/>
            <p:cNvSpPr/>
            <p:nvPr userDrawn="1"/>
          </p:nvSpPr>
          <p:spPr>
            <a:xfrm>
              <a:off x="0" y="123668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 rot="10800000">
              <a:off x="1013791" y="424860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85483" y="-205602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8105451" y="278378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 rot="10800000">
              <a:off x="3036073" y="174390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69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FFFFFF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70" name="Rectangle 4"/>
          <p:cNvSpPr>
            <a:spLocks noChangeArrowheads="1"/>
          </p:cNvSpPr>
          <p:nvPr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defTabSz="814388"/>
            <a:r>
              <a:rPr lang="en-US" sz="600" dirty="0">
                <a:solidFill>
                  <a:srgbClr val="FFFFFF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FFFFFF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236383" y="4768852"/>
            <a:ext cx="8097838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236538" y="5232770"/>
            <a:ext cx="8112125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grpSp>
        <p:nvGrpSpPr>
          <p:cNvPr id="4" name="Group 38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73" name="Rectangle 72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45915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ntractor\Desktop\Pattern_Half_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3102726"/>
            <a:ext cx="8477250" cy="3438525"/>
          </a:xfrm>
          <a:prstGeom prst="rect">
            <a:avLst/>
          </a:prstGeom>
          <a:noFill/>
        </p:spPr>
      </p:pic>
      <p:sp>
        <p:nvSpPr>
          <p:cNvPr id="26" name="Rectangle 25"/>
          <p:cNvSpPr/>
          <p:nvPr/>
        </p:nvSpPr>
        <p:spPr>
          <a:xfrm>
            <a:off x="217357" y="3020519"/>
            <a:ext cx="8694295" cy="1757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967967"/>
            <a:ext cx="8112125" cy="2407042"/>
          </a:xfr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b="0" kern="1200" spc="-15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3375" y="6378339"/>
            <a:ext cx="8477250" cy="16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823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9713" y="1344168"/>
            <a:ext cx="8578850" cy="4965192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 marL="692150" indent="-285750">
              <a:lnSpc>
                <a:spcPct val="95000"/>
              </a:lnSpc>
              <a:spcBef>
                <a:spcPts val="600"/>
              </a:spcBef>
              <a:buFont typeface="Wingdings" pitchFamily="2" charset="2"/>
              <a:buChar char="Ø"/>
              <a:defRPr>
                <a:solidFill>
                  <a:srgbClr val="435153"/>
                </a:solidFill>
                <a:latin typeface="+mj-lt"/>
              </a:defRPr>
            </a:lvl2pPr>
            <a:lvl3pPr marL="1141412" indent="-285750">
              <a:buClr>
                <a:schemeClr val="tx2"/>
              </a:buClr>
              <a:buFont typeface="Wingdings" pitchFamily="2" charset="2"/>
              <a:buChar char="§"/>
              <a:defRPr>
                <a:solidFill>
                  <a:srgbClr val="435153"/>
                </a:solidFill>
                <a:latin typeface="+mj-lt"/>
              </a:defRPr>
            </a:lvl3pPr>
            <a:lvl4pPr marL="1600200" indent="-403225">
              <a:buClr>
                <a:schemeClr val="tx2"/>
              </a:buClr>
              <a:buFont typeface="Courier New" pitchFamily="49" charset="0"/>
              <a:buChar char="o"/>
              <a:defRPr>
                <a:solidFill>
                  <a:srgbClr val="435153"/>
                </a:solidFill>
                <a:latin typeface="+mj-lt"/>
              </a:defRPr>
            </a:lvl4pPr>
            <a:lvl5pPr marL="2178050" indent="-577850">
              <a:buClr>
                <a:schemeClr val="tx2"/>
              </a:buCl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9480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-green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0" name="Rectangle 19"/>
          <p:cNvSpPr>
            <a:spLocks noChangeArrowheads="1"/>
          </p:cNvSpPr>
          <p:nvPr/>
        </p:nvSpPr>
        <p:spPr bwMode="black">
          <a:xfrm>
            <a:off x="6312989" y="3708603"/>
            <a:ext cx="116616" cy="4418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black">
          <a:xfrm>
            <a:off x="6992342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black">
          <a:xfrm>
            <a:off x="5824831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black">
          <a:xfrm>
            <a:off x="7452023" y="3697605"/>
            <a:ext cx="463750" cy="466297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black">
          <a:xfrm>
            <a:off x="6580117" y="3697605"/>
            <a:ext cx="302387" cy="466297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black">
          <a:xfrm>
            <a:off x="5592955" y="3082440"/>
            <a:ext cx="109835" cy="22703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black">
          <a:xfrm>
            <a:off x="5900764" y="2930180"/>
            <a:ext cx="109835" cy="379291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7" name="Freeform 26"/>
          <p:cNvSpPr>
            <a:spLocks/>
          </p:cNvSpPr>
          <p:nvPr/>
        </p:nvSpPr>
        <p:spPr bwMode="black">
          <a:xfrm>
            <a:off x="6203154" y="2720822"/>
            <a:ext cx="109835" cy="69876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black">
          <a:xfrm>
            <a:off x="6510963" y="2930181"/>
            <a:ext cx="109835" cy="3792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9" name="Freeform 28"/>
          <p:cNvSpPr>
            <a:spLocks/>
          </p:cNvSpPr>
          <p:nvPr/>
        </p:nvSpPr>
        <p:spPr bwMode="black">
          <a:xfrm>
            <a:off x="6811994" y="3082440"/>
            <a:ext cx="116616" cy="227031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0" name="Freeform 29"/>
          <p:cNvSpPr>
            <a:spLocks/>
          </p:cNvSpPr>
          <p:nvPr/>
        </p:nvSpPr>
        <p:spPr bwMode="black">
          <a:xfrm>
            <a:off x="7119806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black">
          <a:xfrm>
            <a:off x="7427618" y="2720823"/>
            <a:ext cx="111191" cy="698766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2" name="Freeform 31"/>
          <p:cNvSpPr>
            <a:spLocks/>
          </p:cNvSpPr>
          <p:nvPr/>
        </p:nvSpPr>
        <p:spPr bwMode="black">
          <a:xfrm>
            <a:off x="7730002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black">
          <a:xfrm>
            <a:off x="8037814" y="3082440"/>
            <a:ext cx="111191" cy="227031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4691" y="3060488"/>
            <a:ext cx="2437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sz="3600" dirty="0">
                <a:solidFill>
                  <a:srgbClr val="FFFFFF"/>
                </a:solidFill>
                <a:cs typeface="Arial" charset="0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16273932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4.72222E-6 0.09143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5E-6 0.11157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4.72222E-6 0.09143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2.77778E-6 0.11157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5.55556E-7 0.09143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4.72222E-6 -0.10764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4.44444E-6 -0.10764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2.22222E-6 -0.10764 " pathEditMode="relative" rAng="0" ptsTypes="AA">
                                      <p:cBhvr>
                                        <p:cTn id="55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1.11111E-6 -0.10764 " pathEditMode="relative" rAng="0" ptsTypes="AA">
                                      <p:cBhvr>
                                        <p:cTn id="57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8" y="68263"/>
            <a:ext cx="8482012" cy="10223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7188" y="1470025"/>
            <a:ext cx="8456612" cy="15017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7188" y="3505200"/>
            <a:ext cx="8456612" cy="2784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3294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 noChangeAspect="1"/>
          </p:cNvSpPr>
          <p:nvPr>
            <p:ph type="body" sz="quarter" idx="10"/>
          </p:nvPr>
        </p:nvSpPr>
        <p:spPr>
          <a:xfrm>
            <a:off x="239713" y="1339745"/>
            <a:ext cx="4122425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06781" y="1339745"/>
            <a:ext cx="4122425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377964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ltGray">
          <a:xfrm>
            <a:off x="7764463" y="6584950"/>
            <a:ext cx="811212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defRPr/>
            </a:pPr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3" name="Rectangle 7"/>
          <p:cNvSpPr>
            <a:spLocks noChangeArrowheads="1"/>
          </p:cNvSpPr>
          <p:nvPr userDrawn="1"/>
        </p:nvSpPr>
        <p:spPr bwMode="ltGray">
          <a:xfrm>
            <a:off x="8650288" y="6580188"/>
            <a:ext cx="260350" cy="176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defRPr/>
            </a:pPr>
            <a:fld id="{9B1FCB7D-2E63-4BBD-922A-DC871C2985B8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>
                <a:defRPr/>
              </a:pPr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ltGray">
          <a:xfrm>
            <a:off x="250825" y="6586538"/>
            <a:ext cx="3421063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defTabSz="814388">
              <a:defRPr/>
            </a:pPr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73275356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5588" y="1196975"/>
            <a:ext cx="4240212" cy="4859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241800" cy="4859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43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  <a:prstGeom prst="rect">
            <a:avLst/>
          </a:prstGeom>
        </p:spPr>
        <p:txBody>
          <a:bodyPr vert="horz" lIns="82296" tIns="45720" rIns="82296" bIns="45720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9701" y="1339745"/>
            <a:ext cx="8551441" cy="4965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33375" y="6378339"/>
            <a:ext cx="8477250" cy="16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03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9" r:id="rId1"/>
    <p:sldLayoutId id="2147484140" r:id="rId2"/>
    <p:sldLayoutId id="2147484141" r:id="rId3"/>
    <p:sldLayoutId id="2147484142" r:id="rId4"/>
    <p:sldLayoutId id="2147484143" r:id="rId5"/>
    <p:sldLayoutId id="2147484144" r:id="rId6"/>
    <p:sldLayoutId id="2147484145" r:id="rId7"/>
    <p:sldLayoutId id="2147484146" r:id="rId8"/>
    <p:sldLayoutId id="2147484147" r:id="rId9"/>
    <p:sldLayoutId id="2147484185" r:id="rId10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en-US" sz="3600" b="0" kern="1200" spc="0" baseline="0" dirty="0">
          <a:gradFill>
            <a:gsLst>
              <a:gs pos="0">
                <a:schemeClr val="tx1"/>
              </a:gs>
              <a:gs pos="44000">
                <a:srgbClr val="01BBBB"/>
              </a:gs>
              <a:gs pos="100000">
                <a:schemeClr val="accent4"/>
              </a:gs>
            </a:gsLst>
            <a:lin ang="480000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440"/>
        </a:spcBef>
        <a:buClr>
          <a:schemeClr val="tx2"/>
        </a:buClr>
        <a:buSzPct val="90000"/>
        <a:buFont typeface="Wingdings" pitchFamily="2" charset="2"/>
        <a:buChar char="q"/>
        <a:tabLst/>
        <a:defRPr lang="en-US" sz="2000" kern="1200" dirty="0" smtClean="0">
          <a:solidFill>
            <a:srgbClr val="546568"/>
          </a:solidFill>
          <a:latin typeface="+mj-lt"/>
          <a:ea typeface="+mn-ea"/>
          <a:cs typeface="+mn-cs"/>
        </a:defRPr>
      </a:lvl1pPr>
      <a:lvl2pPr marL="692150" indent="-285750" algn="l" defTabSz="914400" rtl="0" eaLnBrk="1" latinLnBrk="0" hangingPunct="1">
        <a:lnSpc>
          <a:spcPct val="95000"/>
        </a:lnSpc>
        <a:spcBef>
          <a:spcPts val="840"/>
        </a:spcBef>
        <a:buClr>
          <a:schemeClr val="tx2"/>
        </a:buClr>
        <a:buFont typeface="Courier New" pitchFamily="49" charset="0"/>
        <a:buChar char="o"/>
        <a:defRPr lang="en-US" sz="1800" kern="1200" dirty="0" smtClean="0">
          <a:solidFill>
            <a:srgbClr val="546568"/>
          </a:solidFill>
          <a:latin typeface="+mj-lt"/>
          <a:ea typeface="+mn-ea"/>
          <a:cs typeface="+mn-cs"/>
        </a:defRPr>
      </a:lvl2pPr>
      <a:lvl3pPr marL="855662" indent="-285750" algn="l" defTabSz="914400" rtl="0" eaLnBrk="1" latinLnBrk="0" hangingPunct="1">
        <a:lnSpc>
          <a:spcPct val="95000"/>
        </a:lnSpc>
        <a:spcBef>
          <a:spcPts val="840"/>
        </a:spcBef>
        <a:buFont typeface="Wingdings" pitchFamily="2" charset="2"/>
        <a:buChar char="Ø"/>
        <a:defRPr lang="en-US" sz="1600" kern="1200" dirty="0" smtClean="0">
          <a:solidFill>
            <a:srgbClr val="546568"/>
          </a:solidFill>
          <a:latin typeface="+mj-lt"/>
          <a:ea typeface="+mn-ea"/>
          <a:cs typeface="+mn-cs"/>
        </a:defRPr>
      </a:lvl3pPr>
      <a:lvl4pPr marL="974725" indent="-28575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Char char="•"/>
        <a:defRPr lang="en-US" sz="1400" kern="1200" dirty="0" smtClean="0">
          <a:solidFill>
            <a:srgbClr val="546568"/>
          </a:solidFill>
          <a:latin typeface="+mj-lt"/>
          <a:ea typeface="+mn-ea"/>
          <a:cs typeface="+mn-cs"/>
        </a:defRPr>
      </a:lvl4pPr>
      <a:lvl5pPr marL="1087438" indent="-285750" algn="l" defTabSz="914400" rtl="0" eaLnBrk="1" latinLnBrk="0" hangingPunct="1">
        <a:lnSpc>
          <a:spcPct val="95000"/>
        </a:lnSpc>
        <a:spcBef>
          <a:spcPts val="840"/>
        </a:spcBef>
        <a:buFont typeface="Wingdings" pitchFamily="2" charset="2"/>
        <a:buChar char="ü"/>
        <a:defRPr lang="en-US" sz="1400" kern="1200" dirty="0">
          <a:solidFill>
            <a:srgbClr val="546568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400" b="1" dirty="0" smtClean="0"/>
              <a:t>Rollback </a:t>
            </a:r>
            <a:r>
              <a:rPr lang="en-GB" sz="4400" b="1" dirty="0" err="1" smtClean="0"/>
              <a:t>Behavior</a:t>
            </a:r>
            <a:r>
              <a:rPr lang="en-GB" sz="4400" b="1" dirty="0" smtClean="0"/>
              <a:t> in </a:t>
            </a:r>
            <a:r>
              <a:rPr lang="en-GB" sz="4400" b="1" dirty="0" err="1" smtClean="0"/>
              <a:t>EPC</a:t>
            </a:r>
            <a:r>
              <a:rPr lang="en-GB" sz="4400" b="1" dirty="0" smtClean="0"/>
              <a:t> during TAU/RAU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sz="3200" b="1" dirty="0" smtClean="0"/>
              <a:t>(When Location Update to </a:t>
            </a:r>
            <a:r>
              <a:rPr lang="en-GB" sz="3200" b="1" dirty="0" err="1" smtClean="0"/>
              <a:t>HSS</a:t>
            </a:r>
            <a:r>
              <a:rPr lang="en-GB" sz="3200" b="1" dirty="0" smtClean="0"/>
              <a:t> Fails)</a:t>
            </a:r>
            <a:endParaRPr lang="en-US" sz="32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36383" y="4464068"/>
            <a:ext cx="8112126" cy="940036"/>
          </a:xfrm>
        </p:spPr>
        <p:txBody>
          <a:bodyPr>
            <a:normAutofit/>
          </a:bodyPr>
          <a:lstStyle/>
          <a:p>
            <a:r>
              <a:rPr lang="en-GB" b="1" dirty="0"/>
              <a:t>3GPP TSG CT WG4 Meeting #</a:t>
            </a:r>
            <a:r>
              <a:rPr lang="en-GB" b="1" dirty="0" smtClean="0"/>
              <a:t>62</a:t>
            </a:r>
            <a:endParaRPr lang="en-US" dirty="0"/>
          </a:p>
          <a:p>
            <a:pPr hangingPunct="0"/>
            <a:r>
              <a:rPr lang="en-GB" b="1" dirty="0" smtClean="0"/>
              <a:t>Vienna, Austria; 5</a:t>
            </a:r>
            <a:r>
              <a:rPr lang="en-GB" b="1" baseline="30000" dirty="0" smtClean="0"/>
              <a:t>th </a:t>
            </a:r>
            <a:r>
              <a:rPr lang="en-GB" b="1" dirty="0" smtClean="0"/>
              <a:t>– 9</a:t>
            </a:r>
            <a:r>
              <a:rPr lang="en-GB" b="1" baseline="30000" dirty="0" smtClean="0"/>
              <a:t>th</a:t>
            </a:r>
            <a:r>
              <a:rPr lang="en-GB" b="1" dirty="0" smtClean="0"/>
              <a:t> August 2013</a:t>
            </a:r>
            <a:endParaRPr lang="en-US" b="1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6032" y="5385689"/>
            <a:ext cx="8097838" cy="384175"/>
          </a:xfrm>
        </p:spPr>
        <p:txBody>
          <a:bodyPr/>
          <a:lstStyle/>
          <a:p>
            <a:r>
              <a:rPr lang="en-US" dirty="0" smtClean="0"/>
              <a:t>C4-131168</a:t>
            </a:r>
            <a:endParaRPr lang="en-US" dirty="0"/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6032" y="5733288"/>
            <a:ext cx="8097838" cy="384175"/>
          </a:xfrm>
        </p:spPr>
        <p:txBody>
          <a:bodyPr/>
          <a:lstStyle/>
          <a:p>
            <a:r>
              <a:rPr lang="en-US" b="1" dirty="0" smtClean="0"/>
              <a:t>Cisco</a:t>
            </a:r>
            <a:endParaRPr lang="en-US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proposed solution may cause release of bearer/PDN connection only if downlink data arrives between </a:t>
            </a:r>
            <a:r>
              <a:rPr lang="en-US" dirty="0" err="1" smtClean="0"/>
              <a:t>T2</a:t>
            </a:r>
            <a:r>
              <a:rPr lang="en-US" dirty="0" smtClean="0"/>
              <a:t> and </a:t>
            </a:r>
            <a:r>
              <a:rPr lang="en-US" dirty="0" err="1" smtClean="0"/>
              <a:t>T1</a:t>
            </a:r>
            <a:r>
              <a:rPr lang="en-US" dirty="0" smtClean="0"/>
              <a:t>, where</a:t>
            </a:r>
          </a:p>
          <a:p>
            <a:pPr lvl="1"/>
            <a:r>
              <a:rPr lang="en-US" dirty="0" err="1" smtClean="0"/>
              <a:t>T1</a:t>
            </a:r>
            <a:r>
              <a:rPr lang="en-US" dirty="0" smtClean="0"/>
              <a:t>: time when the path is switched to (target node =&gt; existing/new SGW =&gt; PGW) </a:t>
            </a:r>
          </a:p>
          <a:p>
            <a:pPr lvl="1"/>
            <a:r>
              <a:rPr lang="en-US" dirty="0" err="1" smtClean="0"/>
              <a:t>T2</a:t>
            </a:r>
            <a:r>
              <a:rPr lang="en-US" dirty="0" smtClean="0"/>
              <a:t>: time when the path is switched back to (source node =&gt; existing/new SGW =&gt; PGW)</a:t>
            </a:r>
          </a:p>
          <a:p>
            <a:r>
              <a:rPr lang="en-US" dirty="0" smtClean="0"/>
              <a:t>The time (</a:t>
            </a:r>
            <a:r>
              <a:rPr lang="en-US" dirty="0" err="1" smtClean="0"/>
              <a:t>T2-T1</a:t>
            </a:r>
            <a:r>
              <a:rPr lang="en-US" dirty="0" smtClean="0"/>
              <a:t>) may be small and the probability of arrival of downlink packet within this time will be further very </a:t>
            </a:r>
            <a:r>
              <a:rPr lang="en-US" dirty="0" err="1" smtClean="0"/>
              <a:t>very</a:t>
            </a:r>
            <a:r>
              <a:rPr lang="en-US" dirty="0" smtClean="0"/>
              <a:t> small</a:t>
            </a:r>
          </a:p>
          <a:p>
            <a:r>
              <a:rPr lang="en-US" dirty="0" smtClean="0"/>
              <a:t>Hence, it may sufficient/reasonable to rely on the simple solution (as mentioned in solution 1) to handle this rare condition</a:t>
            </a:r>
          </a:p>
          <a:p>
            <a:r>
              <a:rPr lang="en-US" dirty="0" smtClean="0"/>
              <a:t>CT4 response to SA2:</a:t>
            </a:r>
          </a:p>
          <a:p>
            <a:pPr lvl="1"/>
            <a:r>
              <a:rPr lang="en-US" dirty="0" smtClean="0"/>
              <a:t>To consider solution 1 as probable solution, for the use case provided, and consider making changes to the specification under your remit.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52777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changes to realize system rollback behavior during TAU/RAU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39713" y="1316736"/>
            <a:ext cx="8578850" cy="507492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sz="2400" dirty="0"/>
              <a:t>When the serving SGW is changed by the target MME/SGSN, on the rejection of the TAU/RAU procedures:</a:t>
            </a:r>
          </a:p>
          <a:p>
            <a:pPr lvl="1"/>
            <a:r>
              <a:rPr lang="en-US" b="1" dirty="0"/>
              <a:t>Target MME/SGSN:</a:t>
            </a:r>
            <a:r>
              <a:rPr lang="en-US" dirty="0"/>
              <a:t> The target node should send </a:t>
            </a:r>
            <a:r>
              <a:rPr lang="en-GB" dirty="0"/>
              <a:t>Delete Session Request message ("Scope Indication =1", "Operation Indication=0") to new/target </a:t>
            </a:r>
            <a:r>
              <a:rPr lang="en-GB" dirty="0" err="1"/>
              <a:t>SGW</a:t>
            </a:r>
            <a:r>
              <a:rPr lang="en-GB" dirty="0"/>
              <a:t>. Additionally, the target shall release local resources corresponding to the </a:t>
            </a:r>
            <a:r>
              <a:rPr lang="en-GB" dirty="0" err="1"/>
              <a:t>UE</a:t>
            </a:r>
            <a:r>
              <a:rPr lang="en-GB" dirty="0"/>
              <a:t> session. </a:t>
            </a:r>
            <a:endParaRPr lang="en-US" dirty="0"/>
          </a:p>
          <a:p>
            <a:pPr lvl="1"/>
            <a:r>
              <a:rPr lang="en-US" b="1" dirty="0"/>
              <a:t>Source MME/SGSN: </a:t>
            </a:r>
            <a:r>
              <a:rPr lang="en-US" dirty="0"/>
              <a:t>If the UE comes back to the source node while the "context guard timer" is running, the source node shall send Delete Session Request (</a:t>
            </a:r>
            <a:r>
              <a:rPr lang="en-GB" dirty="0"/>
              <a:t>"Scope Indication =1", "Operation Indication=0"</a:t>
            </a:r>
            <a:r>
              <a:rPr lang="en-US" dirty="0"/>
              <a:t>) to release the UE session at the source/old SGW. Subsequently, the source node shall send Create Session Request message corresponding to the TAU/RAU with SGW change scenario to the same SGW or newly selected SGW. This will ensure successful re-establishment of the S5/S8 tunnel between the selected SGW and the PGW.</a:t>
            </a:r>
          </a:p>
          <a:p>
            <a:pPr lvl="0"/>
            <a:r>
              <a:rPr lang="en-US" sz="2400" dirty="0"/>
              <a:t>When the serving SGW is not changed by the target MME/SGSN, on the rejection of the TAU/RAU procedures:</a:t>
            </a:r>
          </a:p>
          <a:p>
            <a:pPr lvl="1"/>
            <a:r>
              <a:rPr lang="en-US" b="1" dirty="0"/>
              <a:t>Target MME/SGSN:</a:t>
            </a:r>
            <a:r>
              <a:rPr lang="en-US" dirty="0"/>
              <a:t> The </a:t>
            </a:r>
            <a:r>
              <a:rPr lang="en-GB" dirty="0"/>
              <a:t>target shall release resources corresponding to the </a:t>
            </a:r>
            <a:r>
              <a:rPr lang="en-GB" dirty="0" err="1"/>
              <a:t>UE</a:t>
            </a:r>
            <a:r>
              <a:rPr lang="en-GB" dirty="0"/>
              <a:t> session locally, without sending any message to the serving </a:t>
            </a:r>
            <a:r>
              <a:rPr lang="en-GB" dirty="0" err="1"/>
              <a:t>SGW</a:t>
            </a:r>
            <a:r>
              <a:rPr lang="en-GB" dirty="0"/>
              <a:t>. </a:t>
            </a:r>
            <a:endParaRPr lang="en-US" dirty="0"/>
          </a:p>
          <a:p>
            <a:pPr lvl="1"/>
            <a:r>
              <a:rPr lang="en-US" sz="2000" b="1" dirty="0"/>
              <a:t>Source MME/SGSN:</a:t>
            </a:r>
            <a:r>
              <a:rPr lang="en-US" sz="2000" dirty="0"/>
              <a:t> If the UE comes back to the source node while the "context guard timer" is running, the source node shall Modify Bearer Request message corresponding to the TAU/RAU without SGW change to the old/serving SGW. This will ensure successful re-establishment of the S11/S4 tunnel between the serving SGW and the MME/SGSN.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61479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 A: </a:t>
            </a:r>
            <a:br>
              <a:rPr lang="en-US" dirty="0" smtClean="0"/>
            </a:br>
            <a:r>
              <a:rPr lang="en-US" dirty="0" smtClean="0"/>
              <a:t>Discussion </a:t>
            </a:r>
            <a:r>
              <a:rPr lang="en-US" dirty="0" smtClean="0"/>
              <a:t>during </a:t>
            </a:r>
            <a:r>
              <a:rPr lang="en-US" dirty="0" err="1" smtClean="0"/>
              <a:t>CT4#61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scenario suggest that the MME/SGSN rejects the TAU/RAU procedure and the UE re-selects the old RAT.</a:t>
            </a:r>
          </a:p>
          <a:p>
            <a:pPr lvl="1"/>
            <a:r>
              <a:rPr lang="en-US" dirty="0" smtClean="0"/>
              <a:t>However, appropriate NAS cause code should be defined by CT1 (if not already defined) to ensure that the UE re-selects old RAT</a:t>
            </a:r>
          </a:p>
          <a:p>
            <a:pPr lvl="1"/>
            <a:r>
              <a:rPr lang="en-US" dirty="0" smtClean="0"/>
              <a:t>Some of the existing reject cause code may cause UE to re-attach to network</a:t>
            </a:r>
          </a:p>
          <a:p>
            <a:r>
              <a:rPr lang="en-US" dirty="0" smtClean="0"/>
              <a:t>In solution 1 scenario A (slide 7), when the source node sends MBReq message to SGW, it shall be ensured that the SGW sends MBReq message including Bearer Context(s) and Control-plane F-TEID IEs to the PGW, to ensure the re-establishment of S5/S8 path</a:t>
            </a:r>
          </a:p>
          <a:p>
            <a:pPr lv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To handle this issue, it is suggested to send Delete Session Request (SI=1, OI=0) followed by Create Session Request corresponding to TAU/RAU with SGW change scenario. </a:t>
            </a:r>
          </a:p>
          <a:p>
            <a:r>
              <a:rPr lang="en-US" dirty="0" smtClean="0"/>
              <a:t>Potential problem of hanging resources at PGW in following cases</a:t>
            </a:r>
          </a:p>
          <a:p>
            <a:pPr lvl="1"/>
            <a:r>
              <a:rPr lang="en-US" dirty="0" smtClean="0"/>
              <a:t>The timer in source node expires before the UE performs procedure in the source node</a:t>
            </a:r>
          </a:p>
          <a:p>
            <a:pPr lvl="1"/>
            <a:r>
              <a:rPr lang="en-US" dirty="0" smtClean="0"/>
              <a:t>The UE detaches from the network when the TAU/RAU is rejected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653766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437578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for </a:t>
            </a:r>
            <a:r>
              <a:rPr lang="en-US" dirty="0" err="1" smtClean="0"/>
              <a:t>CT4#62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This is revision of the discussion paper C4-131005, noted during </a:t>
            </a:r>
            <a:r>
              <a:rPr lang="en-US" dirty="0" err="1" smtClean="0"/>
              <a:t>CT4#61</a:t>
            </a:r>
            <a:endParaRPr lang="en-US" dirty="0" smtClean="0"/>
          </a:p>
          <a:p>
            <a:r>
              <a:rPr lang="en-US" dirty="0" smtClean="0"/>
              <a:t>The comments and discussion of </a:t>
            </a:r>
            <a:r>
              <a:rPr lang="en-US" dirty="0" err="1" smtClean="0"/>
              <a:t>CT4#61</a:t>
            </a:r>
            <a:r>
              <a:rPr lang="en-US" dirty="0" smtClean="0"/>
              <a:t> are captured on slide no. 11</a:t>
            </a:r>
          </a:p>
          <a:p>
            <a:r>
              <a:rPr lang="en-US" dirty="0" smtClean="0"/>
              <a:t>New changes are proposed on slide no. 7 to handle one of the issue identified during </a:t>
            </a:r>
            <a:r>
              <a:rPr lang="en-US" dirty="0" err="1" smtClean="0"/>
              <a:t>CT4#61</a:t>
            </a:r>
            <a:endParaRPr lang="en-US" dirty="0" smtClean="0"/>
          </a:p>
          <a:p>
            <a:pPr lvl="1"/>
            <a:r>
              <a:rPr lang="en-US" dirty="0" smtClean="0"/>
              <a:t>These changes are marked with </a:t>
            </a:r>
            <a:r>
              <a:rPr lang="en-US" u="sng" dirty="0" smtClean="0"/>
              <a:t>underline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96220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SA2 has sent LS </a:t>
            </a:r>
            <a:r>
              <a:rPr lang="en-GB" dirty="0"/>
              <a:t>Response </a:t>
            </a:r>
            <a:r>
              <a:rPr lang="en-GB" dirty="0" smtClean="0"/>
              <a:t>in </a:t>
            </a:r>
            <a:r>
              <a:rPr lang="en-GB" dirty="0" err="1" smtClean="0"/>
              <a:t>C4</a:t>
            </a:r>
            <a:r>
              <a:rPr lang="en-GB" dirty="0" smtClean="0"/>
              <a:t>-130540 to </a:t>
            </a:r>
            <a:r>
              <a:rPr lang="en-GB" dirty="0" err="1"/>
              <a:t>CT4</a:t>
            </a:r>
            <a:r>
              <a:rPr lang="en-GB" dirty="0"/>
              <a:t> </a:t>
            </a:r>
            <a:r>
              <a:rPr lang="en-GB" dirty="0" err="1"/>
              <a:t>LS</a:t>
            </a:r>
            <a:r>
              <a:rPr lang="en-GB" dirty="0"/>
              <a:t> (</a:t>
            </a:r>
            <a:r>
              <a:rPr lang="en-GB" dirty="0" err="1"/>
              <a:t>C4</a:t>
            </a:r>
            <a:r>
              <a:rPr lang="en-GB" dirty="0"/>
              <a:t>-130417</a:t>
            </a:r>
            <a:r>
              <a:rPr lang="en-GB" dirty="0" smtClean="0"/>
              <a:t>)</a:t>
            </a:r>
          </a:p>
          <a:p>
            <a:r>
              <a:rPr lang="en-GB" dirty="0" smtClean="0"/>
              <a:t>In the </a:t>
            </a:r>
            <a:r>
              <a:rPr lang="en-GB" dirty="0" err="1" smtClean="0"/>
              <a:t>LS</a:t>
            </a:r>
            <a:r>
              <a:rPr lang="en-GB" dirty="0" smtClean="0"/>
              <a:t>, </a:t>
            </a:r>
            <a:r>
              <a:rPr lang="en-GB" dirty="0" err="1" smtClean="0"/>
              <a:t>SA2</a:t>
            </a:r>
            <a:r>
              <a:rPr lang="en-GB" dirty="0" smtClean="0"/>
              <a:t> highlighted following scenario during TAU/RAU procedures</a:t>
            </a:r>
          </a:p>
          <a:p>
            <a:pPr marL="863600" lvl="1" indent="-457200">
              <a:buFont typeface="+mj-lt"/>
              <a:buAutoNum type="arabicPeriod"/>
            </a:pPr>
            <a:r>
              <a:rPr lang="en-US" sz="2000" dirty="0"/>
              <a:t>New node (MME/SGSN) queries for context from the old node (MME/SGSN)</a:t>
            </a:r>
          </a:p>
          <a:p>
            <a:pPr marL="863600" lvl="1" indent="-457200">
              <a:buFont typeface="+mj-lt"/>
              <a:buAutoNum type="arabicPeriod"/>
            </a:pPr>
            <a:r>
              <a:rPr lang="en-US" sz="2000" dirty="0"/>
              <a:t>If successful, then new node (re-) establishes EPS Bearers/PDP Contexts on (new or same) SGW and PGW/GGSN</a:t>
            </a:r>
          </a:p>
          <a:p>
            <a:pPr marL="863600" lvl="1" indent="-457200">
              <a:buFont typeface="+mj-lt"/>
              <a:buAutoNum type="arabicPeriod"/>
            </a:pPr>
            <a:r>
              <a:rPr lang="en-US" sz="2000" dirty="0"/>
              <a:t>If successful, performs update location procedure with </a:t>
            </a:r>
            <a:r>
              <a:rPr lang="en-US" sz="2000" dirty="0" smtClean="0"/>
              <a:t>HSS/</a:t>
            </a:r>
            <a:r>
              <a:rPr lang="en-US" sz="2000" dirty="0" err="1" smtClean="0"/>
              <a:t>HLR</a:t>
            </a:r>
            <a:endParaRPr lang="en-US" sz="2000" dirty="0" smtClean="0"/>
          </a:p>
          <a:p>
            <a:pPr marL="863600" lvl="1" indent="-457200">
              <a:buFont typeface="+mj-lt"/>
              <a:buAutoNum type="arabicPeriod"/>
            </a:pPr>
            <a:r>
              <a:rPr lang="en-US" sz="2000" dirty="0" smtClean="0"/>
              <a:t>HSS rejects the above request for any reason (e.g. access restriction)</a:t>
            </a:r>
          </a:p>
          <a:p>
            <a:r>
              <a:rPr lang="en-US" dirty="0" smtClean="0"/>
              <a:t>Issues during above scenario</a:t>
            </a:r>
          </a:p>
          <a:p>
            <a:pPr lvl="1"/>
            <a:r>
              <a:rPr lang="en-US" dirty="0" smtClean="0"/>
              <a:t>System rollback behavior during step 2 is not defined currently in either stage 2 or stage 3</a:t>
            </a:r>
          </a:p>
          <a:p>
            <a:pPr lvl="1"/>
            <a:r>
              <a:rPr lang="en-US" dirty="0" smtClean="0"/>
              <a:t>i.e. </a:t>
            </a:r>
            <a:r>
              <a:rPr lang="en-US" dirty="0"/>
              <a:t>w</a:t>
            </a:r>
            <a:r>
              <a:rPr lang="en-US" dirty="0" smtClean="0"/>
              <a:t>hat happens </a:t>
            </a:r>
            <a:r>
              <a:rPr lang="en-US" dirty="0"/>
              <a:t>to the session(s) modified/created on SGW and PGW by MME/SGSN </a:t>
            </a:r>
            <a:r>
              <a:rPr lang="en-US" dirty="0" smtClean="0"/>
              <a:t>is unclear</a:t>
            </a:r>
          </a:p>
          <a:p>
            <a:r>
              <a:rPr lang="en-US" dirty="0"/>
              <a:t>Action to CT4</a:t>
            </a:r>
          </a:p>
          <a:p>
            <a:pPr lvl="1"/>
            <a:r>
              <a:rPr lang="en-GB" dirty="0"/>
              <a:t>To further study system rollback behaviour to provide recommendations to </a:t>
            </a:r>
            <a:r>
              <a:rPr lang="en-GB" dirty="0" err="1"/>
              <a:t>SA2</a:t>
            </a:r>
            <a:r>
              <a:rPr lang="en-GB" dirty="0"/>
              <a:t> for possible changes to specifications under </a:t>
            </a:r>
            <a:r>
              <a:rPr lang="en-GB" dirty="0" err="1"/>
              <a:t>SA2’s</a:t>
            </a:r>
            <a:r>
              <a:rPr lang="en-GB" dirty="0"/>
              <a:t> </a:t>
            </a:r>
            <a:r>
              <a:rPr lang="en-GB" dirty="0" smtClean="0"/>
              <a:t>remit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95150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Target node is configured to perform authentication with the HSS during TAU/RAU procedures (as specified by SA2 in LS C4-130540)</a:t>
            </a:r>
          </a:p>
          <a:p>
            <a:pPr lvl="1"/>
            <a:r>
              <a:rPr lang="en-US" dirty="0" smtClean="0"/>
              <a:t>If the authentication fails, the target node sends Context Acknowledge ("UE Authentication Failed") to the source node</a:t>
            </a:r>
          </a:p>
          <a:p>
            <a:pPr lvl="1"/>
            <a:r>
              <a:rPr lang="en-US" dirty="0" smtClean="0"/>
              <a:t>The target node does not establish any session towards the SGW (existing or new SGW) and hence there is no need for any rollback behavior</a:t>
            </a:r>
          </a:p>
          <a:p>
            <a:pPr lvl="1"/>
            <a:r>
              <a:rPr lang="en-US" dirty="0" smtClean="0"/>
              <a:t>However, this may result in increased signaling towards HSS</a:t>
            </a:r>
          </a:p>
          <a:p>
            <a:r>
              <a:rPr lang="en-US" dirty="0" smtClean="0"/>
              <a:t>Target node is not configured to perform authentication with the HSS during TAU/RAU procedure</a:t>
            </a:r>
          </a:p>
          <a:p>
            <a:pPr lvl="1"/>
            <a:r>
              <a:rPr lang="en-US" dirty="0" smtClean="0"/>
              <a:t>The target node selects new/existing SGW and establishes session with it</a:t>
            </a:r>
          </a:p>
          <a:p>
            <a:pPr lvl="1"/>
            <a:r>
              <a:rPr lang="en-US" dirty="0" smtClean="0"/>
              <a:t>This will create new control/data path: "target node" =&gt; existing/new SGW =&gt; PGW</a:t>
            </a:r>
          </a:p>
          <a:p>
            <a:pPr lvl="1"/>
            <a:r>
              <a:rPr lang="en-US" dirty="0" smtClean="0"/>
              <a:t>The rollback behavior is needed to switch back the control/data path to: "source node" =&gt; existing SGW =&gt; PGW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14584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Classification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During TAU/RAU procedure, the target node may or may not select new SGW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Scenario A:</a:t>
            </a:r>
          </a:p>
          <a:p>
            <a:pPr lvl="2"/>
            <a:r>
              <a:rPr lang="en-US" dirty="0" smtClean="0"/>
              <a:t>During TAR/RAU procedure, the target node selects new SGW</a:t>
            </a:r>
          </a:p>
          <a:p>
            <a:pPr lvl="2"/>
            <a:r>
              <a:rPr lang="en-US" dirty="0" smtClean="0"/>
              <a:t>The HSS rejects the location update request message and hence the RAU/TAU is rejected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Scenario </a:t>
            </a:r>
            <a:r>
              <a:rPr lang="en-US" dirty="0" smtClean="0">
                <a:solidFill>
                  <a:srgbClr val="FF0000"/>
                </a:solidFill>
              </a:rPr>
              <a:t>B: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/>
              <a:t>During TAR/RAU procedure, the target node selects </a:t>
            </a:r>
            <a:r>
              <a:rPr lang="en-US" dirty="0" smtClean="0"/>
              <a:t>same SGW as currently serving SGW</a:t>
            </a:r>
          </a:p>
          <a:p>
            <a:pPr lvl="2"/>
            <a:r>
              <a:rPr lang="en-US" dirty="0"/>
              <a:t>The HSS rejects the location update request message and hence the RAU/TAU is rejected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NOTE:</a:t>
            </a:r>
          </a:p>
          <a:p>
            <a:pPr lvl="1"/>
            <a:r>
              <a:rPr lang="en-US" dirty="0" smtClean="0"/>
              <a:t>The source node provides the S11/S4 control plane F-TEID of the currently serving SGW, for the specific </a:t>
            </a:r>
            <a:r>
              <a:rPr lang="en-US" dirty="0"/>
              <a:t>U</a:t>
            </a:r>
            <a:r>
              <a:rPr lang="en-US" dirty="0" smtClean="0"/>
              <a:t>E, to the target node within Context Response message.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94263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A: Reference Call Flows</a:t>
            </a:r>
            <a:br>
              <a:rPr lang="en-US" dirty="0" smtClean="0"/>
            </a:br>
            <a:r>
              <a:rPr lang="en-US" sz="2000" dirty="0" smtClean="0"/>
              <a:t>(3GPP </a:t>
            </a:r>
            <a:r>
              <a:rPr lang="en-US" sz="2000" dirty="0" err="1" smtClean="0"/>
              <a:t>TS</a:t>
            </a:r>
            <a:r>
              <a:rPr lang="en-US" sz="2000" dirty="0" smtClean="0"/>
              <a:t> 23.401 clause 5.3.3.1)</a:t>
            </a:r>
            <a:endParaRPr lang="en-US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57320"/>
              </p:ext>
            </p:extLst>
          </p:nvPr>
        </p:nvGraphicFramePr>
        <p:xfrm>
          <a:off x="1528762" y="1453896"/>
          <a:ext cx="6086475" cy="470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Picture" r:id="rId3" imgW="2748959" imgH="2113661" progId="Word.Picture.8">
                  <p:embed/>
                </p:oleObj>
              </mc:Choice>
              <mc:Fallback>
                <p:oleObj name="Picture" r:id="rId3" imgW="2748959" imgH="2113661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8762" y="1453896"/>
                        <a:ext cx="6086475" cy="470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008270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A: Solution 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39713" y="1344168"/>
            <a:ext cx="8578850" cy="512064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Rollback behavior of the target node</a:t>
            </a:r>
          </a:p>
          <a:p>
            <a:pPr lvl="1"/>
            <a:r>
              <a:rPr lang="en-US" dirty="0" smtClean="0">
                <a:solidFill>
                  <a:srgbClr val="CC3300"/>
                </a:solidFill>
              </a:rPr>
              <a:t>Target node sends Delete Session Request message with "Scope Indication =1" and "Operation Indication=0"</a:t>
            </a:r>
          </a:p>
          <a:p>
            <a:pPr lvl="1"/>
            <a:r>
              <a:rPr lang="en-US" dirty="0" smtClean="0"/>
              <a:t>The new SGW releases the resources corresponding to the UE, locally, without sending any message to the PGW</a:t>
            </a:r>
          </a:p>
          <a:p>
            <a:r>
              <a:rPr lang="en-US" dirty="0" smtClean="0"/>
              <a:t>Open Issues</a:t>
            </a:r>
          </a:p>
          <a:p>
            <a:pPr lvl="1"/>
            <a:r>
              <a:rPr lang="en-US" dirty="0" smtClean="0"/>
              <a:t>The PGW switched the S5/S8 control and data path towards the new SGW (at step 9, 10 in the reference call flows)</a:t>
            </a:r>
          </a:p>
          <a:p>
            <a:pPr lvl="1"/>
            <a:r>
              <a:rPr lang="en-US" dirty="0" smtClean="0"/>
              <a:t>Since the new SGW has released all the UE related resources, for the given UE, the S5/S8 path is broken for the time until the PGW receives MBReq message from any SGW</a:t>
            </a:r>
          </a:p>
          <a:p>
            <a:pPr lvl="1"/>
            <a:r>
              <a:rPr lang="en-US" dirty="0" smtClean="0"/>
              <a:t>If the PGW sends downlink data (while the S5/S8 path is broken), it will receive an Error Indication and hence might release the corresponding bearer/PDN connection</a:t>
            </a:r>
          </a:p>
          <a:p>
            <a:r>
              <a:rPr lang="en-US" dirty="0"/>
              <a:t>Behavior of source node</a:t>
            </a:r>
          </a:p>
          <a:p>
            <a:pPr lvl="1"/>
            <a:r>
              <a:rPr lang="en-US" dirty="0"/>
              <a:t>The source node does not send Delete Session Request message (with SI=1, OI=0) to old SGW while the "context transfer guard timer" is </a:t>
            </a:r>
            <a:r>
              <a:rPr lang="en-US" dirty="0" smtClean="0"/>
              <a:t>running (i.e. step 18 is executed only after expiry of the timer)</a:t>
            </a:r>
            <a:endParaRPr lang="en-US" dirty="0"/>
          </a:p>
          <a:p>
            <a:pPr lvl="1"/>
            <a:r>
              <a:rPr lang="en-US" u="sng" dirty="0" smtClean="0">
                <a:solidFill>
                  <a:srgbClr val="FF0000"/>
                </a:solidFill>
              </a:rPr>
              <a:t>If the UE comes back while the timer is running, the source node shall send Delete Session Request (SI=1, OI=0) to release the UE session at the SGW. Subsequently, the source node shall send Create Session Request message corresponding to the TAU/RAU with SGW change scenario.</a:t>
            </a:r>
            <a:endParaRPr lang="en-US" u="sng" dirty="0">
              <a:solidFill>
                <a:srgbClr val="FF0000"/>
              </a:solidFill>
            </a:endParaRPr>
          </a:p>
          <a:p>
            <a:r>
              <a:rPr lang="en-US" dirty="0" smtClean="0"/>
              <a:t>Evaluation</a:t>
            </a:r>
          </a:p>
          <a:p>
            <a:pPr lvl="1"/>
            <a:r>
              <a:rPr lang="en-US" dirty="0" smtClean="0"/>
              <a:t>No new protocol changes</a:t>
            </a:r>
          </a:p>
          <a:p>
            <a:pPr lvl="1"/>
            <a:r>
              <a:rPr lang="en-US" dirty="0" smtClean="0"/>
              <a:t>New behavior of the source node as highlighted in </a:t>
            </a:r>
            <a:r>
              <a:rPr lang="en-US" dirty="0" smtClean="0">
                <a:solidFill>
                  <a:srgbClr val="FF0000"/>
                </a:solidFill>
              </a:rPr>
              <a:t>red </a:t>
            </a:r>
            <a:r>
              <a:rPr lang="en-US" dirty="0" smtClean="0"/>
              <a:t>color; new/existing behavior of the target node is highlighted in </a:t>
            </a:r>
            <a:r>
              <a:rPr lang="en-US" dirty="0" smtClean="0">
                <a:solidFill>
                  <a:srgbClr val="C00000"/>
                </a:solidFill>
              </a:rPr>
              <a:t>dark red</a:t>
            </a:r>
            <a:r>
              <a:rPr lang="en-US" dirty="0" smtClean="0"/>
              <a:t> color</a:t>
            </a:r>
          </a:p>
          <a:p>
            <a:pPr lvl="1"/>
            <a:r>
              <a:rPr lang="en-US" dirty="0" smtClean="0"/>
              <a:t>The downlink data (while S5/S8 path is broken) may cause release of corresponding bearer/PDN connection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22627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</a:t>
            </a:r>
            <a:r>
              <a:rPr lang="en-US" dirty="0" smtClean="0"/>
              <a:t>B: </a:t>
            </a:r>
            <a:r>
              <a:rPr lang="en-US" dirty="0"/>
              <a:t>Reference Call Flows</a:t>
            </a:r>
            <a:br>
              <a:rPr lang="en-US" dirty="0"/>
            </a:br>
            <a:r>
              <a:rPr lang="en-US" sz="2000" dirty="0"/>
              <a:t>(3GPP </a:t>
            </a:r>
            <a:r>
              <a:rPr lang="en-US" sz="2000" dirty="0" err="1"/>
              <a:t>TS</a:t>
            </a:r>
            <a:r>
              <a:rPr lang="en-US" sz="2000" dirty="0"/>
              <a:t> 23.401 clause </a:t>
            </a:r>
            <a:r>
              <a:rPr lang="en-US" sz="2000" dirty="0" smtClean="0"/>
              <a:t>5.3.3.2)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512017"/>
              </p:ext>
            </p:extLst>
          </p:nvPr>
        </p:nvGraphicFramePr>
        <p:xfrm>
          <a:off x="2011680" y="1197864"/>
          <a:ext cx="4828032" cy="5570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Picture" r:id="rId3" imgW="5933862" imgH="6860275" progId="Word.Picture.8">
                  <p:embed/>
                </p:oleObj>
              </mc:Choice>
              <mc:Fallback>
                <p:oleObj name="Picture" r:id="rId3" imgW="5933862" imgH="6860275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680" y="1197864"/>
                        <a:ext cx="4828032" cy="55708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339714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B: Solution 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Rollback behavior of the target node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The target node releases </a:t>
            </a:r>
            <a:r>
              <a:rPr lang="en-US" dirty="0">
                <a:solidFill>
                  <a:srgbClr val="C00000"/>
                </a:solidFill>
              </a:rPr>
              <a:t>the resources corresponding to the </a:t>
            </a:r>
            <a:r>
              <a:rPr lang="en-US" dirty="0" smtClean="0">
                <a:solidFill>
                  <a:srgbClr val="C00000"/>
                </a:solidFill>
              </a:rPr>
              <a:t>UE, locally, </a:t>
            </a:r>
            <a:r>
              <a:rPr lang="en-US" dirty="0">
                <a:solidFill>
                  <a:srgbClr val="C00000"/>
                </a:solidFill>
              </a:rPr>
              <a:t>without sending any message to the </a:t>
            </a:r>
            <a:r>
              <a:rPr lang="en-US" dirty="0" smtClean="0">
                <a:solidFill>
                  <a:srgbClr val="C00000"/>
                </a:solidFill>
              </a:rPr>
              <a:t>SGW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US" dirty="0"/>
              <a:t>Open Issues</a:t>
            </a:r>
          </a:p>
          <a:p>
            <a:pPr lvl="1"/>
            <a:r>
              <a:rPr lang="en-US" dirty="0"/>
              <a:t>The </a:t>
            </a:r>
            <a:r>
              <a:rPr lang="en-US" dirty="0" smtClean="0"/>
              <a:t>SGW </a:t>
            </a:r>
            <a:r>
              <a:rPr lang="en-US" dirty="0"/>
              <a:t>switched the </a:t>
            </a:r>
            <a:r>
              <a:rPr lang="en-US" dirty="0" smtClean="0"/>
              <a:t>S11/S4 </a:t>
            </a:r>
            <a:r>
              <a:rPr lang="en-US" dirty="0"/>
              <a:t>control and data path towards the </a:t>
            </a:r>
            <a:r>
              <a:rPr lang="en-US" dirty="0" smtClean="0"/>
              <a:t>target node </a:t>
            </a:r>
            <a:r>
              <a:rPr lang="en-US" dirty="0"/>
              <a:t>(at step 9, </a:t>
            </a:r>
            <a:r>
              <a:rPr lang="en-US" dirty="0" smtClean="0"/>
              <a:t>13 </a:t>
            </a:r>
            <a:r>
              <a:rPr lang="en-US" dirty="0"/>
              <a:t>in the reference call flows)</a:t>
            </a:r>
          </a:p>
          <a:p>
            <a:pPr lvl="1"/>
            <a:r>
              <a:rPr lang="en-US" dirty="0"/>
              <a:t>Since the </a:t>
            </a:r>
            <a:r>
              <a:rPr lang="en-US" dirty="0" smtClean="0"/>
              <a:t>target node has </a:t>
            </a:r>
            <a:r>
              <a:rPr lang="en-US" dirty="0"/>
              <a:t>released all the UE related resources, for the given UE, the </a:t>
            </a:r>
            <a:r>
              <a:rPr lang="en-US" dirty="0" smtClean="0"/>
              <a:t>S11/S4 path </a:t>
            </a:r>
            <a:r>
              <a:rPr lang="en-US" dirty="0"/>
              <a:t>is broken for the time until the </a:t>
            </a:r>
            <a:r>
              <a:rPr lang="en-US" dirty="0" smtClean="0"/>
              <a:t>SGW receives </a:t>
            </a:r>
            <a:r>
              <a:rPr lang="en-US" dirty="0"/>
              <a:t>MBReq message from </a:t>
            </a:r>
            <a:r>
              <a:rPr lang="en-US" dirty="0" smtClean="0"/>
              <a:t>MME/SGSN. SGW is unaware about the broken S11/S4 path</a:t>
            </a:r>
            <a:endParaRPr lang="en-US" dirty="0"/>
          </a:p>
          <a:p>
            <a:pPr lvl="1"/>
            <a:r>
              <a:rPr lang="en-US" dirty="0" smtClean="0"/>
              <a:t>On reception of downlink </a:t>
            </a:r>
            <a:r>
              <a:rPr lang="en-US" dirty="0"/>
              <a:t>data </a:t>
            </a:r>
            <a:r>
              <a:rPr lang="en-US" dirty="0" smtClean="0"/>
              <a:t>(while the S11/S4 path </a:t>
            </a:r>
            <a:r>
              <a:rPr lang="en-US" dirty="0"/>
              <a:t>is broken), </a:t>
            </a:r>
            <a:r>
              <a:rPr lang="en-US" dirty="0" smtClean="0"/>
              <a:t>the SGW </a:t>
            </a:r>
            <a:r>
              <a:rPr lang="en-US" dirty="0"/>
              <a:t>will </a:t>
            </a:r>
            <a:r>
              <a:rPr lang="en-US" dirty="0" smtClean="0"/>
              <a:t>send DDN message to target node. The target node will reject the message with "Context Not Found" and this will cause the SGW to release the UE session</a:t>
            </a:r>
            <a:endParaRPr lang="en-US" dirty="0"/>
          </a:p>
          <a:p>
            <a:r>
              <a:rPr lang="en-US" dirty="0"/>
              <a:t>Behavior of source node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If </a:t>
            </a:r>
            <a:r>
              <a:rPr lang="en-US" dirty="0">
                <a:solidFill>
                  <a:srgbClr val="FF0000"/>
                </a:solidFill>
              </a:rPr>
              <a:t>the UE comes back while the timer is running, the source node </a:t>
            </a:r>
            <a:r>
              <a:rPr lang="en-US" dirty="0" smtClean="0">
                <a:solidFill>
                  <a:srgbClr val="FF0000"/>
                </a:solidFill>
              </a:rPr>
              <a:t>shall send </a:t>
            </a:r>
            <a:r>
              <a:rPr lang="en-US" dirty="0">
                <a:solidFill>
                  <a:srgbClr val="FF0000"/>
                </a:solidFill>
              </a:rPr>
              <a:t>MBReq message to SGW </a:t>
            </a:r>
            <a:r>
              <a:rPr lang="en-US" dirty="0" smtClean="0">
                <a:solidFill>
                  <a:srgbClr val="FF0000"/>
                </a:solidFill>
              </a:rPr>
              <a:t>to </a:t>
            </a:r>
            <a:r>
              <a:rPr lang="en-US" dirty="0">
                <a:solidFill>
                  <a:srgbClr val="FF0000"/>
                </a:solidFill>
              </a:rPr>
              <a:t>re-establish the broken </a:t>
            </a:r>
            <a:r>
              <a:rPr lang="en-US" dirty="0" smtClean="0">
                <a:solidFill>
                  <a:srgbClr val="FF0000"/>
                </a:solidFill>
              </a:rPr>
              <a:t>S11/S4 </a:t>
            </a:r>
            <a:r>
              <a:rPr lang="en-US" dirty="0">
                <a:solidFill>
                  <a:srgbClr val="FF0000"/>
                </a:solidFill>
              </a:rPr>
              <a:t>path</a:t>
            </a:r>
          </a:p>
          <a:p>
            <a:r>
              <a:rPr lang="en-US" dirty="0"/>
              <a:t>Evaluation</a:t>
            </a:r>
          </a:p>
          <a:p>
            <a:pPr lvl="1"/>
            <a:r>
              <a:rPr lang="en-US" dirty="0"/>
              <a:t>No new protocol changes</a:t>
            </a:r>
          </a:p>
          <a:p>
            <a:pPr lvl="1"/>
            <a:r>
              <a:rPr lang="en-US" dirty="0"/>
              <a:t>New behavior of the source node as highlighted in </a:t>
            </a:r>
            <a:r>
              <a:rPr lang="en-US" dirty="0">
                <a:solidFill>
                  <a:srgbClr val="FF0000"/>
                </a:solidFill>
              </a:rPr>
              <a:t>red </a:t>
            </a:r>
            <a:r>
              <a:rPr lang="en-US" dirty="0"/>
              <a:t>color; new/existing behavior of the target node is highlighted in </a:t>
            </a:r>
            <a:r>
              <a:rPr lang="en-US" dirty="0">
                <a:solidFill>
                  <a:srgbClr val="C00000"/>
                </a:solidFill>
              </a:rPr>
              <a:t>dark red</a:t>
            </a:r>
            <a:r>
              <a:rPr lang="en-US" dirty="0"/>
              <a:t> color</a:t>
            </a:r>
          </a:p>
          <a:p>
            <a:pPr lvl="1"/>
            <a:r>
              <a:rPr lang="en-US" dirty="0" smtClean="0"/>
              <a:t>The DDN message (while S11/S4 path </a:t>
            </a:r>
            <a:r>
              <a:rPr lang="en-US" dirty="0"/>
              <a:t>is broken) may cause release of corresponding bearer/PDN </a:t>
            </a:r>
            <a:r>
              <a:rPr lang="en-US" dirty="0" smtClean="0"/>
              <a:t>connection at SGW and hence at PGW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30880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Cisco Arial 4x3 template - compressed">
  <a:themeElements>
    <a:clrScheme name="Cisco 2010 Color Palette">
      <a:dk1>
        <a:srgbClr val="0096D6"/>
      </a:dk1>
      <a:lt1>
        <a:srgbClr val="FFFFFF"/>
      </a:lt1>
      <a:dk2>
        <a:srgbClr val="6DB344"/>
      </a:dk2>
      <a:lt2>
        <a:srgbClr val="FFFFFF"/>
      </a:lt2>
      <a:accent1>
        <a:srgbClr val="0096D6"/>
      </a:accent1>
      <a:accent2>
        <a:srgbClr val="6DB344"/>
      </a:accent2>
      <a:accent3>
        <a:srgbClr val="ABDFF0"/>
      </a:accent3>
      <a:accent4>
        <a:srgbClr val="008041"/>
      </a:accent4>
      <a:accent5>
        <a:srgbClr val="B7D333"/>
      </a:accent5>
      <a:accent6>
        <a:srgbClr val="652D89"/>
      </a:accent6>
      <a:hlink>
        <a:srgbClr val="3CBADC"/>
      </a:hlink>
      <a:folHlink>
        <a:srgbClr val="A6A8AB"/>
      </a:folHlink>
    </a:clrScheme>
    <a:fontScheme name="Cisco 2010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6D6"/>
        </a:solidFill>
        <a:ln>
          <a:noFill/>
        </a:ln>
        <a:effectLst>
          <a:outerShdw blurRad="76200" dist="50800" dir="5400000" algn="ctr" rotWithShape="0">
            <a:srgbClr val="000000">
              <a:alpha val="27000"/>
            </a:srgbClr>
          </a:outerShdw>
        </a:effectLst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headEnd type="none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0C5AAD4929DE46B7A3AE07EA274980" ma:contentTypeVersion="0" ma:contentTypeDescription="Create a new document." ma:contentTypeScope="" ma:versionID="4fcaea59dd8deeb4be6774112608502d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127A92A-CC02-43EC-9D72-D2AEDF4DCF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C3CEA052-1520-4F51-8985-918D0663217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1216D2-436F-4423-9BC6-A27C7E47B30A}">
  <ds:schemaRefs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11296</TotalTime>
  <Words>1575</Words>
  <Application>Microsoft Office PowerPoint</Application>
  <PresentationFormat>On-screen Show (4:3)</PresentationFormat>
  <Paragraphs>96</Paragraphs>
  <Slides>13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1_Cisco Arial 4x3 template - compressed</vt:lpstr>
      <vt:lpstr>Picture</vt:lpstr>
      <vt:lpstr>Rollback Behavior in EPC during TAU/RAU (When Location Update to HSS Fails)</vt:lpstr>
      <vt:lpstr>Information for CT4#62</vt:lpstr>
      <vt:lpstr>Introduction</vt:lpstr>
      <vt:lpstr>Discussion</vt:lpstr>
      <vt:lpstr>Scenario Classification</vt:lpstr>
      <vt:lpstr>Scenario A: Reference Call Flows (3GPP TS 23.401 clause 5.3.3.1)</vt:lpstr>
      <vt:lpstr>Scenario A: Solution 1</vt:lpstr>
      <vt:lpstr>Scenario B: Reference Call Flows (3GPP TS 23.401 clause 5.3.3.2)</vt:lpstr>
      <vt:lpstr>Scenario B: Solution 1</vt:lpstr>
      <vt:lpstr>Conclusion</vt:lpstr>
      <vt:lpstr>Summary of changes to realize system rollback behavior during TAU/RAU</vt:lpstr>
      <vt:lpstr>Annex A:  Discussion during CT4#61</vt:lpstr>
      <vt:lpstr>PowerPoint Presentation</vt:lpstr>
    </vt:vector>
  </TitlesOfParts>
  <Company>Cisco Systems,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Oct 2012 SeVT 3GPP Update</dc:title>
  <dc:creator>mauvaidy@cisco.com</dc:creator>
  <cp:lastModifiedBy>Cisco - ns1</cp:lastModifiedBy>
  <cp:revision>266</cp:revision>
  <cp:lastPrinted>1601-01-01T00:00:00Z</cp:lastPrinted>
  <dcterms:created xsi:type="dcterms:W3CDTF">2009-10-29T18:12:20Z</dcterms:created>
  <dcterms:modified xsi:type="dcterms:W3CDTF">2013-07-24T17:34:51Z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0x010100FD0C5AAD4929DE46B7A3AE07EA274980</vt:lpwstr>
  </property>
</Properties>
</file>