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38" r:id="rId4"/>
  </p:sldMasterIdLst>
  <p:notesMasterIdLst>
    <p:notesMasterId r:id="rId15"/>
  </p:notesMasterIdLst>
  <p:sldIdLst>
    <p:sldId id="318" r:id="rId5"/>
    <p:sldId id="321" r:id="rId6"/>
    <p:sldId id="326" r:id="rId7"/>
    <p:sldId id="322" r:id="rId8"/>
    <p:sldId id="327" r:id="rId9"/>
    <p:sldId id="323" r:id="rId10"/>
    <p:sldId id="328" r:id="rId11"/>
    <p:sldId id="324" r:id="rId12"/>
    <p:sldId id="325" r:id="rId13"/>
    <p:sldId id="329" r:id="rId14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00"/>
    <a:srgbClr val="0066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3" autoAdjust="0"/>
    <p:restoredTop sz="94675" autoAdjust="0"/>
  </p:normalViewPr>
  <p:slideViewPr>
    <p:cSldViewPr>
      <p:cViewPr varScale="1">
        <p:scale>
          <a:sx n="97" d="100"/>
          <a:sy n="97" d="100"/>
        </p:scale>
        <p:origin x="-1116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36576" cy="3657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523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0A39C9-956C-4661-BF97-B19BF8951B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66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0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4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</p:grpSp>
      <p:sp>
        <p:nvSpPr>
          <p:cNvPr id="88" name="Rectangle 87"/>
          <p:cNvSpPr/>
          <p:nvPr/>
        </p:nvSpPr>
        <p:spPr>
          <a:xfrm>
            <a:off x="1" y="6541294"/>
            <a:ext cx="9129008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90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4526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soli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0" y="-2056029"/>
            <a:ext cx="984789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FFFFFF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45915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3102726"/>
            <a:ext cx="847725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/>
        </p:nvSpPr>
        <p:spPr>
          <a:xfrm>
            <a:off x="217357" y="3020519"/>
            <a:ext cx="8694295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967967"/>
            <a:ext cx="8112125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823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44168"/>
            <a:ext cx="8578850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 marL="692150" indent="-285750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Ø"/>
              <a:defRPr>
                <a:solidFill>
                  <a:srgbClr val="435153"/>
                </a:solidFill>
                <a:latin typeface="+mj-lt"/>
              </a:defRPr>
            </a:lvl2pPr>
            <a:lvl3pPr marL="1141412" indent="-28575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rgbClr val="435153"/>
                </a:solidFill>
                <a:latin typeface="+mj-lt"/>
              </a:defRPr>
            </a:lvl3pPr>
            <a:lvl4pPr marL="1600200" indent="-403225">
              <a:buClr>
                <a:schemeClr val="tx2"/>
              </a:buClr>
              <a:buFont typeface="Courier New" pitchFamily="49" charset="0"/>
              <a:buChar char="o"/>
              <a:defRPr>
                <a:solidFill>
                  <a:srgbClr val="435153"/>
                </a:solidFill>
                <a:latin typeface="+mj-lt"/>
              </a:defRPr>
            </a:lvl4pPr>
            <a:lvl5pPr marL="2178050" indent="-577850">
              <a:buClr>
                <a:schemeClr val="tx2"/>
              </a:buCl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9480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3600" dirty="0">
                <a:solidFill>
                  <a:srgbClr val="FFFFFF"/>
                </a:solidFill>
                <a:cs typeface="Arial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1627393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68263"/>
            <a:ext cx="8482012" cy="10223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7188" y="1470025"/>
            <a:ext cx="8456612" cy="15017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88" y="3505200"/>
            <a:ext cx="8456612" cy="2784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3294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239713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7796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ltGray">
          <a:xfrm>
            <a:off x="7764463" y="6584950"/>
            <a:ext cx="8112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ltGray">
          <a:xfrm>
            <a:off x="8650288" y="6580188"/>
            <a:ext cx="260350" cy="176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fld id="{9B1FCB7D-2E63-4BBD-922A-DC871C2985B8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>
                <a:defRPr/>
              </a:pPr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ltGray">
          <a:xfrm>
            <a:off x="250825" y="6586538"/>
            <a:ext cx="3421063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7327535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5588" y="1196975"/>
            <a:ext cx="4240212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241800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3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701" y="1339745"/>
            <a:ext cx="8551441" cy="4965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3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85" r:id="rId10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Wingdings" pitchFamily="2" charset="2"/>
        <a:buChar char="q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692150" indent="-28575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 typeface="Courier New" pitchFamily="49" charset="0"/>
        <a:buChar char="o"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855662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Ø"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974725" indent="-28575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Char char="•"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1087438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ü"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b="1" dirty="0" smtClean="0"/>
              <a:t>Rollback </a:t>
            </a:r>
            <a:r>
              <a:rPr lang="en-GB" sz="4400" b="1" dirty="0" err="1" smtClean="0"/>
              <a:t>Behavior</a:t>
            </a:r>
            <a:r>
              <a:rPr lang="en-GB" sz="4400" b="1" dirty="0" smtClean="0"/>
              <a:t> in </a:t>
            </a:r>
            <a:r>
              <a:rPr lang="en-GB" sz="4400" b="1" dirty="0" err="1" smtClean="0"/>
              <a:t>EPC</a:t>
            </a:r>
            <a:r>
              <a:rPr lang="en-GB" sz="4400" b="1" dirty="0" smtClean="0"/>
              <a:t> during TAU/RAU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3200" b="1" dirty="0" smtClean="0"/>
              <a:t>(When Location Update to </a:t>
            </a:r>
            <a:r>
              <a:rPr lang="en-GB" sz="3200" b="1" dirty="0" err="1" smtClean="0"/>
              <a:t>HSS</a:t>
            </a:r>
            <a:r>
              <a:rPr lang="en-GB" sz="3200" b="1" dirty="0" smtClean="0"/>
              <a:t> Fails)</a:t>
            </a:r>
            <a:endParaRPr lang="en-US" sz="32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383" y="4464068"/>
            <a:ext cx="8112126" cy="940036"/>
          </a:xfrm>
        </p:spPr>
        <p:txBody>
          <a:bodyPr>
            <a:normAutofit/>
          </a:bodyPr>
          <a:lstStyle/>
          <a:p>
            <a:r>
              <a:rPr lang="en-GB" b="1" dirty="0"/>
              <a:t>3GPP TSG CT WG4 Meeting #</a:t>
            </a:r>
            <a:r>
              <a:rPr lang="en-GB" b="1" dirty="0" smtClean="0"/>
              <a:t>61</a:t>
            </a:r>
            <a:endParaRPr lang="en-US" dirty="0"/>
          </a:p>
          <a:p>
            <a:pPr hangingPunct="0"/>
            <a:r>
              <a:rPr lang="en-GB" b="1" dirty="0"/>
              <a:t>Chengdu, The People's Republic of China; 20th – 24th May 2013</a:t>
            </a:r>
            <a:endParaRPr lang="en-US" b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385689"/>
            <a:ext cx="8097838" cy="384175"/>
          </a:xfrm>
        </p:spPr>
        <p:txBody>
          <a:bodyPr/>
          <a:lstStyle/>
          <a:p>
            <a:r>
              <a:rPr lang="en-US" dirty="0" smtClean="0"/>
              <a:t>C4-130637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733288"/>
            <a:ext cx="8097838" cy="384175"/>
          </a:xfrm>
        </p:spPr>
        <p:txBody>
          <a:bodyPr/>
          <a:lstStyle/>
          <a:p>
            <a:r>
              <a:rPr lang="en-US" b="1" dirty="0" smtClean="0"/>
              <a:t>Cisco</a:t>
            </a:r>
            <a:endParaRPr lang="en-US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37578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SA2 has sent LS </a:t>
            </a:r>
            <a:r>
              <a:rPr lang="en-GB" dirty="0"/>
              <a:t>Response </a:t>
            </a:r>
            <a:r>
              <a:rPr lang="en-GB" dirty="0" smtClean="0"/>
              <a:t>in </a:t>
            </a:r>
            <a:r>
              <a:rPr lang="en-GB" dirty="0" err="1" smtClean="0"/>
              <a:t>C4-130xxx</a:t>
            </a:r>
            <a:r>
              <a:rPr lang="en-GB" dirty="0" smtClean="0"/>
              <a:t> to </a:t>
            </a:r>
            <a:r>
              <a:rPr lang="en-GB" dirty="0" err="1"/>
              <a:t>CT4</a:t>
            </a:r>
            <a:r>
              <a:rPr lang="en-GB" dirty="0"/>
              <a:t> </a:t>
            </a:r>
            <a:r>
              <a:rPr lang="en-GB" dirty="0" err="1"/>
              <a:t>LS</a:t>
            </a:r>
            <a:r>
              <a:rPr lang="en-GB" dirty="0"/>
              <a:t> (</a:t>
            </a:r>
            <a:r>
              <a:rPr lang="en-GB" dirty="0" err="1"/>
              <a:t>C4</a:t>
            </a:r>
            <a:r>
              <a:rPr lang="en-GB" dirty="0"/>
              <a:t>-130417</a:t>
            </a:r>
            <a:r>
              <a:rPr lang="en-GB" dirty="0" smtClean="0"/>
              <a:t>)</a:t>
            </a:r>
          </a:p>
          <a:p>
            <a:r>
              <a:rPr lang="en-GB" dirty="0" smtClean="0"/>
              <a:t>In the </a:t>
            </a:r>
            <a:r>
              <a:rPr lang="en-GB" dirty="0" err="1" smtClean="0"/>
              <a:t>LS</a:t>
            </a:r>
            <a:r>
              <a:rPr lang="en-GB" dirty="0" smtClean="0"/>
              <a:t>, </a:t>
            </a:r>
            <a:r>
              <a:rPr lang="en-GB" dirty="0" err="1" smtClean="0"/>
              <a:t>SA2</a:t>
            </a:r>
            <a:r>
              <a:rPr lang="en-GB" dirty="0" smtClean="0"/>
              <a:t> highlighted following scenario during TAU/RAU procedures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New node (MME/SGSN) queries for context from the old node (MME/SGSN)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then new node (re-) establishes EPS Bearers/PDP Contexts on (new or same) SGW and PGW/GGSN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performs update location procedure with </a:t>
            </a:r>
            <a:r>
              <a:rPr lang="en-US" sz="2000" dirty="0" smtClean="0"/>
              <a:t>HSS/</a:t>
            </a:r>
            <a:r>
              <a:rPr lang="en-US" sz="2000" dirty="0" err="1" smtClean="0"/>
              <a:t>HLR</a:t>
            </a:r>
            <a:endParaRPr lang="en-US" sz="2000" dirty="0" smtClean="0"/>
          </a:p>
          <a:p>
            <a:pPr marL="863600" lvl="1" indent="-457200">
              <a:buFont typeface="+mj-lt"/>
              <a:buAutoNum type="arabicPeriod"/>
            </a:pPr>
            <a:r>
              <a:rPr lang="en-US" sz="2000" dirty="0" smtClean="0"/>
              <a:t>HSS rejects the above request for any reason (e.g. access restriction)</a:t>
            </a:r>
          </a:p>
          <a:p>
            <a:r>
              <a:rPr lang="en-US" dirty="0" smtClean="0"/>
              <a:t>Issues during above scenario</a:t>
            </a:r>
          </a:p>
          <a:p>
            <a:pPr lvl="1"/>
            <a:r>
              <a:rPr lang="en-US" dirty="0" smtClean="0"/>
              <a:t>System rollback behavior during step 2 is not defined currently in either stage 2 or stage 3</a:t>
            </a:r>
          </a:p>
          <a:p>
            <a:pPr lvl="1"/>
            <a:r>
              <a:rPr lang="en-US" dirty="0" smtClean="0"/>
              <a:t>i.e. </a:t>
            </a:r>
            <a:r>
              <a:rPr lang="en-US" dirty="0"/>
              <a:t>w</a:t>
            </a:r>
            <a:r>
              <a:rPr lang="en-US" dirty="0" smtClean="0"/>
              <a:t>hat happens </a:t>
            </a:r>
            <a:r>
              <a:rPr lang="en-US" dirty="0"/>
              <a:t>to the session(s) modified/created on SGW and PGW by MME/SGSN </a:t>
            </a:r>
            <a:r>
              <a:rPr lang="en-US" dirty="0" smtClean="0"/>
              <a:t>is unclear</a:t>
            </a:r>
          </a:p>
          <a:p>
            <a:r>
              <a:rPr lang="en-US" dirty="0"/>
              <a:t>Action to CT4</a:t>
            </a:r>
          </a:p>
          <a:p>
            <a:pPr lvl="1"/>
            <a:r>
              <a:rPr lang="en-GB" dirty="0"/>
              <a:t>To further study system rollback behaviour to provide recommendations to </a:t>
            </a:r>
            <a:r>
              <a:rPr lang="en-GB" dirty="0" err="1"/>
              <a:t>SA2</a:t>
            </a:r>
            <a:r>
              <a:rPr lang="en-GB" dirty="0"/>
              <a:t> for possible changes to specifications under </a:t>
            </a:r>
            <a:r>
              <a:rPr lang="en-GB" dirty="0" err="1"/>
              <a:t>SA2’s</a:t>
            </a:r>
            <a:r>
              <a:rPr lang="en-GB" dirty="0"/>
              <a:t> </a:t>
            </a:r>
            <a:r>
              <a:rPr lang="en-GB" dirty="0" smtClean="0"/>
              <a:t>remit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5150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 node is configured to perform authentication with the HSS during TAU/RAU procedures (as specified by SA2 in LS C4-</a:t>
            </a:r>
            <a:r>
              <a:rPr lang="en-US" dirty="0" err="1" smtClean="0"/>
              <a:t>130xxx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If the authentication fails, the target node sends Context Acknowledge ("UE Authentication Failed") to the source node</a:t>
            </a:r>
          </a:p>
          <a:p>
            <a:pPr lvl="1"/>
            <a:r>
              <a:rPr lang="en-US" dirty="0" smtClean="0"/>
              <a:t>The target node does not establish any session towards the SGW (existing or new SGW) and hence there is no need for any rollback behavior</a:t>
            </a:r>
          </a:p>
          <a:p>
            <a:pPr lvl="1"/>
            <a:r>
              <a:rPr lang="en-US" dirty="0" smtClean="0"/>
              <a:t>However, this may result in increased signaling towards HSS</a:t>
            </a:r>
          </a:p>
          <a:p>
            <a:r>
              <a:rPr lang="en-US" dirty="0" smtClean="0"/>
              <a:t>Target node is not configured to perform authentication with the HSS during TAU/RAU procedure</a:t>
            </a:r>
          </a:p>
          <a:p>
            <a:pPr lvl="1"/>
            <a:r>
              <a:rPr lang="en-US" dirty="0" smtClean="0"/>
              <a:t>The target node selects new/existing SGW and establishes session with it</a:t>
            </a:r>
          </a:p>
          <a:p>
            <a:pPr lvl="1"/>
            <a:r>
              <a:rPr lang="en-US" dirty="0" smtClean="0"/>
              <a:t>This will create new control/data path: "target node" =&gt; existing/new SGW =&gt; PGW</a:t>
            </a:r>
          </a:p>
          <a:p>
            <a:pPr lvl="1"/>
            <a:r>
              <a:rPr lang="en-US" dirty="0" smtClean="0"/>
              <a:t>The rollback behavior is needed to switch back the control/data path to: "source node" =&gt; existing SGW =&gt; PGW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458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Classification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During TAU/RAU procedure, the target node may or may not select new SGW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Scenario A:</a:t>
            </a:r>
          </a:p>
          <a:p>
            <a:pPr lvl="2"/>
            <a:r>
              <a:rPr lang="en-US" dirty="0" smtClean="0"/>
              <a:t>During TAR/RAU procedure, the target node selects new SGW</a:t>
            </a:r>
          </a:p>
          <a:p>
            <a:pPr lvl="2"/>
            <a:r>
              <a:rPr lang="en-US" dirty="0" smtClean="0"/>
              <a:t>The HSS rejects the location update request message and hence the RAU/TAU is rejected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Scenario </a:t>
            </a:r>
            <a:r>
              <a:rPr lang="en-US" dirty="0" smtClean="0">
                <a:solidFill>
                  <a:srgbClr val="FF0000"/>
                </a:solidFill>
              </a:rPr>
              <a:t>B: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During TAR/RAU procedure, the target node selects </a:t>
            </a:r>
            <a:r>
              <a:rPr lang="en-US" dirty="0" smtClean="0"/>
              <a:t>same SGW as currently serving SGW</a:t>
            </a:r>
          </a:p>
          <a:p>
            <a:pPr lvl="2"/>
            <a:r>
              <a:rPr lang="en-US" dirty="0"/>
              <a:t>The HSS rejects the location update request message and hence the RAU/TAU is rejected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NOTE:</a:t>
            </a:r>
          </a:p>
          <a:p>
            <a:pPr lvl="1"/>
            <a:r>
              <a:rPr lang="en-US" dirty="0" smtClean="0"/>
              <a:t>The source node provides the S11/S4 control plane F-TEID of the currently serving SGW, for the specific </a:t>
            </a:r>
            <a:r>
              <a:rPr lang="en-US" dirty="0"/>
              <a:t>U</a:t>
            </a:r>
            <a:r>
              <a:rPr lang="en-US" dirty="0" smtClean="0"/>
              <a:t>E, to the target node within Context Response message.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426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Reference Call Flows</a:t>
            </a:r>
            <a:br>
              <a:rPr lang="en-US" dirty="0" smtClean="0"/>
            </a:br>
            <a:r>
              <a:rPr lang="en-US" sz="2000" dirty="0" smtClean="0"/>
              <a:t>(3GPP </a:t>
            </a:r>
            <a:r>
              <a:rPr lang="en-US" sz="2000" dirty="0" err="1" smtClean="0"/>
              <a:t>TS</a:t>
            </a:r>
            <a:r>
              <a:rPr lang="en-US" sz="2000" dirty="0" smtClean="0"/>
              <a:t> 23.401 clause 5.3.3.1)</a:t>
            </a:r>
            <a:endParaRPr lang="en-US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7320"/>
              </p:ext>
            </p:extLst>
          </p:nvPr>
        </p:nvGraphicFramePr>
        <p:xfrm>
          <a:off x="1528762" y="1453896"/>
          <a:ext cx="6086475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Picture" r:id="rId3" imgW="2748959" imgH="2113661" progId="Word.Picture.8">
                  <p:embed/>
                </p:oleObj>
              </mc:Choice>
              <mc:Fallback>
                <p:oleObj name="Picture" r:id="rId3" imgW="2748959" imgH="2113661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2" y="1453896"/>
                        <a:ext cx="6086475" cy="470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0827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C3300"/>
                </a:solidFill>
              </a:rPr>
              <a:t>Target node sends Delete Session Request message with "Scope Indication =1" and "Operation Indication=0"</a:t>
            </a:r>
          </a:p>
          <a:p>
            <a:pPr lvl="1"/>
            <a:r>
              <a:rPr lang="en-US" dirty="0" smtClean="0"/>
              <a:t>The new SGW releases the resources corresponding to the UE, locally, without sending any message to the PGW</a:t>
            </a:r>
          </a:p>
          <a:p>
            <a:r>
              <a:rPr lang="en-US" dirty="0" smtClean="0"/>
              <a:t>Open Issues</a:t>
            </a:r>
          </a:p>
          <a:p>
            <a:pPr lvl="1"/>
            <a:r>
              <a:rPr lang="en-US" dirty="0" smtClean="0"/>
              <a:t>The PGW switched the S5/S8 control and data path towards the new SGW (at step 9, 10 in the reference call flows)</a:t>
            </a:r>
          </a:p>
          <a:p>
            <a:pPr lvl="1"/>
            <a:r>
              <a:rPr lang="en-US" dirty="0" smtClean="0"/>
              <a:t>Since the new SGW has released all the UE related resources, for the given UE, the S5/S8 path is broken for the time until the PGW receives MBReq message from any SGW</a:t>
            </a:r>
          </a:p>
          <a:p>
            <a:pPr lvl="1"/>
            <a:r>
              <a:rPr lang="en-US" dirty="0" smtClean="0"/>
              <a:t>If the PGW sends downlink data (while the S5/S8 path is broken), it will receive an Error Indication and hence might release the corresponding bearer/PDN connection</a:t>
            </a:r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/>
              <a:t>The source node does not send Delete Session Request message (with SI=1, OI=0) to old SGW while the "context transfer guard timer" is </a:t>
            </a:r>
            <a:r>
              <a:rPr lang="en-US" dirty="0" smtClean="0"/>
              <a:t>running (i.e. step 18 is executed only after expiry of the timer)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If the UE comes back while the timer is running, the source node </a:t>
            </a:r>
            <a:r>
              <a:rPr lang="en-US" dirty="0" smtClean="0">
                <a:solidFill>
                  <a:srgbClr val="FF0000"/>
                </a:solidFill>
              </a:rPr>
              <a:t>shall send </a:t>
            </a:r>
            <a:r>
              <a:rPr lang="en-US" dirty="0">
                <a:solidFill>
                  <a:srgbClr val="FF0000"/>
                </a:solidFill>
              </a:rPr>
              <a:t>MBReq </a:t>
            </a:r>
            <a:r>
              <a:rPr lang="en-US" dirty="0" smtClean="0">
                <a:solidFill>
                  <a:srgbClr val="FF0000"/>
                </a:solidFill>
              </a:rPr>
              <a:t>(and include one of RAT, ULI, UCI etc.) message </a:t>
            </a:r>
            <a:r>
              <a:rPr lang="en-US" dirty="0">
                <a:solidFill>
                  <a:srgbClr val="FF0000"/>
                </a:solidFill>
              </a:rPr>
              <a:t>to SGW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re-establish the broken S5/S8 path</a:t>
            </a: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No new protocol changes</a:t>
            </a:r>
          </a:p>
          <a:p>
            <a:pPr lvl="1"/>
            <a:r>
              <a:rPr lang="en-US" dirty="0" smtClean="0"/>
              <a:t>New behavior of the source node as highlighted in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color; new/existing behavior of the target node is highlighted in </a:t>
            </a:r>
            <a:r>
              <a:rPr lang="en-US" dirty="0" smtClean="0">
                <a:solidFill>
                  <a:srgbClr val="C00000"/>
                </a:solidFill>
              </a:rPr>
              <a:t>dark red</a:t>
            </a:r>
            <a:r>
              <a:rPr lang="en-US" dirty="0" smtClean="0"/>
              <a:t> color</a:t>
            </a:r>
            <a:endParaRPr lang="en-US" dirty="0" smtClean="0"/>
          </a:p>
          <a:p>
            <a:pPr lvl="1"/>
            <a:r>
              <a:rPr lang="en-US" dirty="0" smtClean="0"/>
              <a:t>The downlink data (while S5/S8 path is broken) may cause release of corresponding bearer/PDN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22627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</a:t>
            </a:r>
            <a:r>
              <a:rPr lang="en-US" dirty="0" smtClean="0"/>
              <a:t>B: </a:t>
            </a:r>
            <a:r>
              <a:rPr lang="en-US" dirty="0"/>
              <a:t>Reference Call Flows</a:t>
            </a:r>
            <a:br>
              <a:rPr lang="en-US" dirty="0"/>
            </a:br>
            <a:r>
              <a:rPr lang="en-US" sz="2000" dirty="0"/>
              <a:t>(3GPP </a:t>
            </a:r>
            <a:r>
              <a:rPr lang="en-US" sz="2000" dirty="0" err="1"/>
              <a:t>TS</a:t>
            </a:r>
            <a:r>
              <a:rPr lang="en-US" sz="2000" dirty="0"/>
              <a:t> 23.401 clause </a:t>
            </a:r>
            <a:r>
              <a:rPr lang="en-US" sz="2000" dirty="0" smtClean="0"/>
              <a:t>5.3.3.2)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12017"/>
              </p:ext>
            </p:extLst>
          </p:nvPr>
        </p:nvGraphicFramePr>
        <p:xfrm>
          <a:off x="2011680" y="1197864"/>
          <a:ext cx="4828032" cy="5570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Picture" r:id="rId3" imgW="5933862" imgH="6860275" progId="Word.Picture.8">
                  <p:embed/>
                </p:oleObj>
              </mc:Choice>
              <mc:Fallback>
                <p:oleObj name="Picture" r:id="rId3" imgW="5933862" imgH="6860275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680" y="1197864"/>
                        <a:ext cx="4828032" cy="5570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3971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B: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The target node releases </a:t>
            </a:r>
            <a:r>
              <a:rPr lang="en-US" dirty="0">
                <a:solidFill>
                  <a:srgbClr val="C00000"/>
                </a:solidFill>
              </a:rPr>
              <a:t>the resources corresponding to the </a:t>
            </a:r>
            <a:r>
              <a:rPr lang="en-US" dirty="0" smtClean="0">
                <a:solidFill>
                  <a:srgbClr val="C00000"/>
                </a:solidFill>
              </a:rPr>
              <a:t>UE, locally, </a:t>
            </a:r>
            <a:r>
              <a:rPr lang="en-US" dirty="0">
                <a:solidFill>
                  <a:srgbClr val="C00000"/>
                </a:solidFill>
              </a:rPr>
              <a:t>without sending any message to the </a:t>
            </a:r>
            <a:r>
              <a:rPr lang="en-US" dirty="0" smtClean="0">
                <a:solidFill>
                  <a:srgbClr val="C00000"/>
                </a:solidFill>
              </a:rPr>
              <a:t>SGW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Open Issues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SGW </a:t>
            </a:r>
            <a:r>
              <a:rPr lang="en-US" dirty="0"/>
              <a:t>switched the </a:t>
            </a:r>
            <a:r>
              <a:rPr lang="en-US" dirty="0" smtClean="0"/>
              <a:t>S11/S4 </a:t>
            </a:r>
            <a:r>
              <a:rPr lang="en-US" dirty="0"/>
              <a:t>control and data path towards the </a:t>
            </a:r>
            <a:r>
              <a:rPr lang="en-US" dirty="0" smtClean="0"/>
              <a:t>target node </a:t>
            </a:r>
            <a:r>
              <a:rPr lang="en-US" dirty="0"/>
              <a:t>(at step 9, </a:t>
            </a:r>
            <a:r>
              <a:rPr lang="en-US" dirty="0" smtClean="0"/>
              <a:t>13 </a:t>
            </a:r>
            <a:r>
              <a:rPr lang="en-US" dirty="0"/>
              <a:t>in the reference call flows)</a:t>
            </a:r>
          </a:p>
          <a:p>
            <a:pPr lvl="1"/>
            <a:r>
              <a:rPr lang="en-US" dirty="0"/>
              <a:t>Since the </a:t>
            </a:r>
            <a:r>
              <a:rPr lang="en-US" dirty="0" smtClean="0"/>
              <a:t>target node has </a:t>
            </a:r>
            <a:r>
              <a:rPr lang="en-US" dirty="0"/>
              <a:t>released all the UE related resources, for the given UE, the </a:t>
            </a:r>
            <a:r>
              <a:rPr lang="en-US" dirty="0" smtClean="0"/>
              <a:t>S11/S4 path </a:t>
            </a:r>
            <a:r>
              <a:rPr lang="en-US" dirty="0"/>
              <a:t>is broken for the time until the </a:t>
            </a:r>
            <a:r>
              <a:rPr lang="en-US" dirty="0" smtClean="0"/>
              <a:t>SGW receives </a:t>
            </a:r>
            <a:r>
              <a:rPr lang="en-US" dirty="0"/>
              <a:t>MBReq message from </a:t>
            </a:r>
            <a:r>
              <a:rPr lang="en-US" dirty="0" smtClean="0"/>
              <a:t>MME/SGSN. SGW is unaware about the broken S11/S4 path</a:t>
            </a:r>
            <a:endParaRPr lang="en-US" dirty="0"/>
          </a:p>
          <a:p>
            <a:pPr lvl="1"/>
            <a:r>
              <a:rPr lang="en-US" dirty="0" smtClean="0"/>
              <a:t>On reception of downlink </a:t>
            </a:r>
            <a:r>
              <a:rPr lang="en-US" dirty="0"/>
              <a:t>data </a:t>
            </a:r>
            <a:r>
              <a:rPr lang="en-US" dirty="0" smtClean="0"/>
              <a:t>(while the S11/S4 path </a:t>
            </a:r>
            <a:r>
              <a:rPr lang="en-US" dirty="0"/>
              <a:t>is broken), </a:t>
            </a:r>
            <a:r>
              <a:rPr lang="en-US" dirty="0" smtClean="0"/>
              <a:t>the SGW </a:t>
            </a:r>
            <a:r>
              <a:rPr lang="en-US" dirty="0"/>
              <a:t>will </a:t>
            </a:r>
            <a:r>
              <a:rPr lang="en-US" dirty="0" smtClean="0"/>
              <a:t>send DDN message to target node. The target node will reject the message with "Context Not Found" and this will cause the SGW to release the UE session</a:t>
            </a:r>
            <a:endParaRPr lang="en-US" dirty="0"/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the UE comes back while the timer is running, the source node </a:t>
            </a:r>
            <a:r>
              <a:rPr lang="en-US" dirty="0" smtClean="0">
                <a:solidFill>
                  <a:srgbClr val="FF0000"/>
                </a:solidFill>
              </a:rPr>
              <a:t>shall send </a:t>
            </a:r>
            <a:r>
              <a:rPr lang="en-US" dirty="0">
                <a:solidFill>
                  <a:srgbClr val="FF0000"/>
                </a:solidFill>
              </a:rPr>
              <a:t>MBReq message to SGW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re-establish the broken </a:t>
            </a:r>
            <a:r>
              <a:rPr lang="en-US" dirty="0" smtClean="0">
                <a:solidFill>
                  <a:srgbClr val="FF0000"/>
                </a:solidFill>
              </a:rPr>
              <a:t>S11/S4 </a:t>
            </a:r>
            <a:r>
              <a:rPr lang="en-US" dirty="0">
                <a:solidFill>
                  <a:srgbClr val="FF0000"/>
                </a:solidFill>
              </a:rPr>
              <a:t>path</a:t>
            </a:r>
          </a:p>
          <a:p>
            <a:r>
              <a:rPr lang="en-US" dirty="0"/>
              <a:t>Evaluation</a:t>
            </a:r>
          </a:p>
          <a:p>
            <a:pPr lvl="1"/>
            <a:r>
              <a:rPr lang="en-US" dirty="0"/>
              <a:t>No new protocol changes</a:t>
            </a:r>
          </a:p>
          <a:p>
            <a:pPr lvl="1"/>
            <a:r>
              <a:rPr lang="en-US" dirty="0"/>
              <a:t>New behavior of the source node as highlighted in </a:t>
            </a:r>
            <a:r>
              <a:rPr lang="en-US" dirty="0">
                <a:solidFill>
                  <a:srgbClr val="FF0000"/>
                </a:solidFill>
              </a:rPr>
              <a:t>red </a:t>
            </a:r>
            <a:r>
              <a:rPr lang="en-US" dirty="0"/>
              <a:t>color; new/existing behavior of the target node is highlighted in </a:t>
            </a:r>
            <a:r>
              <a:rPr lang="en-US" dirty="0">
                <a:solidFill>
                  <a:srgbClr val="C00000"/>
                </a:solidFill>
              </a:rPr>
              <a:t>dark red</a:t>
            </a:r>
            <a:r>
              <a:rPr lang="en-US" dirty="0"/>
              <a:t> color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DDN message (while S11/S4 path </a:t>
            </a:r>
            <a:r>
              <a:rPr lang="en-US" dirty="0"/>
              <a:t>is broken) may cause release of corresponding bearer/PDN </a:t>
            </a:r>
            <a:r>
              <a:rPr lang="en-US" dirty="0" smtClean="0"/>
              <a:t>connection at SGW and hence at PGW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3088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proposed solution may cause release of bearer/PDN connection only if downlink data arrives between </a:t>
            </a:r>
            <a:r>
              <a:rPr lang="en-US" dirty="0" err="1" smtClean="0"/>
              <a:t>T2</a:t>
            </a:r>
            <a:r>
              <a:rPr lang="en-US" dirty="0" smtClean="0"/>
              <a:t> and </a:t>
            </a:r>
            <a:r>
              <a:rPr lang="en-US" dirty="0" err="1" smtClean="0"/>
              <a:t>T1</a:t>
            </a:r>
            <a:r>
              <a:rPr lang="en-US" dirty="0" smtClean="0"/>
              <a:t>, where</a:t>
            </a:r>
          </a:p>
          <a:p>
            <a:pPr lvl="1"/>
            <a:r>
              <a:rPr lang="en-US" dirty="0" err="1" smtClean="0"/>
              <a:t>T1</a:t>
            </a:r>
            <a:r>
              <a:rPr lang="en-US" dirty="0" smtClean="0"/>
              <a:t>: time when the path is switched to (target node =&gt; existing/new SGW =&gt; PGW) </a:t>
            </a:r>
          </a:p>
          <a:p>
            <a:pPr lvl="1"/>
            <a:r>
              <a:rPr lang="en-US" dirty="0" err="1" smtClean="0"/>
              <a:t>T2</a:t>
            </a:r>
            <a:r>
              <a:rPr lang="en-US" dirty="0" smtClean="0"/>
              <a:t>: time when the path is switched back to (source node =&gt; existing/new SGW =&gt; PGW)</a:t>
            </a:r>
          </a:p>
          <a:p>
            <a:r>
              <a:rPr lang="en-US" dirty="0" smtClean="0"/>
              <a:t>The time (</a:t>
            </a:r>
            <a:r>
              <a:rPr lang="en-US" dirty="0" err="1" smtClean="0"/>
              <a:t>T2-T1</a:t>
            </a:r>
            <a:r>
              <a:rPr lang="en-US" dirty="0" smtClean="0"/>
              <a:t>) may be small and the probability of arrival of downlink packet within this time will be further very </a:t>
            </a:r>
            <a:r>
              <a:rPr lang="en-US" dirty="0" err="1" smtClean="0"/>
              <a:t>very</a:t>
            </a:r>
            <a:r>
              <a:rPr lang="en-US" dirty="0" smtClean="0"/>
              <a:t> small</a:t>
            </a:r>
          </a:p>
          <a:p>
            <a:r>
              <a:rPr lang="en-US" dirty="0" smtClean="0"/>
              <a:t>Hence, it may sufficient/reasonable to rely on the simple solution (as mentioned in solution 1) to handle this rare condition</a:t>
            </a:r>
          </a:p>
          <a:p>
            <a:r>
              <a:rPr lang="en-US" dirty="0" smtClean="0"/>
              <a:t>CT4 response to SA2:</a:t>
            </a:r>
          </a:p>
          <a:p>
            <a:pPr lvl="1"/>
            <a:r>
              <a:rPr lang="en-US" dirty="0" smtClean="0"/>
              <a:t>To consider solution 1 as probable solution, for the use case provided, and consider making changes to the specification under your remit.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5277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Cisco Arial 4x3 template - compressed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0C5AAD4929DE46B7A3AE07EA274980" ma:contentTypeVersion="0" ma:contentTypeDescription="Create a new document." ma:contentTypeScope="" ma:versionID="4fcaea59dd8deeb4be6774112608502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C1216D2-436F-4423-9BC6-A27C7E47B30A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3CEA052-1520-4F51-8985-918D066321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27A92A-CC02-43EC-9D72-D2AEDF4DCF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10795</TotalTime>
  <Words>1068</Words>
  <Application>Microsoft Office PowerPoint</Application>
  <PresentationFormat>On-screen Show 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1_Cisco Arial 4x3 template - compressed</vt:lpstr>
      <vt:lpstr>Picture</vt:lpstr>
      <vt:lpstr>Rollback Behavior in EPC during TAU/RAU (When Location Update to HSS Fails)</vt:lpstr>
      <vt:lpstr>Introduction</vt:lpstr>
      <vt:lpstr>Discussion</vt:lpstr>
      <vt:lpstr>Scenario Classification</vt:lpstr>
      <vt:lpstr>Scenario A: Reference Call Flows (3GPP TS 23.401 clause 5.3.3.1)</vt:lpstr>
      <vt:lpstr>Scenario A: Solution 1</vt:lpstr>
      <vt:lpstr>Scenario B: Reference Call Flows (3GPP TS 23.401 clause 5.3.3.2)</vt:lpstr>
      <vt:lpstr>Scenario B: Solution 1</vt:lpstr>
      <vt:lpstr>Conclusion</vt:lpstr>
      <vt:lpstr>PowerPoint Presentation</vt:lpstr>
    </vt:vector>
  </TitlesOfParts>
  <Company>Cisco Systems,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Oct 2012 SeVT 3GPP Update</dc:title>
  <dc:creator>mauvaidy@cisco.com</dc:creator>
  <cp:lastModifiedBy>Cisco - ns1</cp:lastModifiedBy>
  <cp:revision>257</cp:revision>
  <cp:lastPrinted>1601-01-01T00:00:00Z</cp:lastPrinted>
  <dcterms:created xsi:type="dcterms:W3CDTF">2009-10-29T18:12:20Z</dcterms:created>
  <dcterms:modified xsi:type="dcterms:W3CDTF">2013-05-09T16:09:11Z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0x010100FD0C5AAD4929DE46B7A3AE07EA274980</vt:lpwstr>
  </property>
</Properties>
</file>