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4"/>
  </p:notesMasterIdLst>
  <p:handoutMasterIdLst>
    <p:handoutMasterId r:id="rId15"/>
  </p:handoutMasterIdLst>
  <p:sldIdLst>
    <p:sldId id="341" r:id="rId2"/>
    <p:sldId id="396" r:id="rId3"/>
    <p:sldId id="416" r:id="rId4"/>
    <p:sldId id="474" r:id="rId5"/>
    <p:sldId id="502" r:id="rId6"/>
    <p:sldId id="500" r:id="rId7"/>
    <p:sldId id="489" r:id="rId8"/>
    <p:sldId id="388" r:id="rId9"/>
    <p:sldId id="473" r:id="rId10"/>
    <p:sldId id="448" r:id="rId11"/>
    <p:sldId id="503" r:id="rId12"/>
    <p:sldId id="379" r:id="rId1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4FC24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6" autoAdjust="0"/>
    <p:restoredTop sz="99112" autoAdjust="0"/>
  </p:normalViewPr>
  <p:slideViewPr>
    <p:cSldViewPr snapToGrid="0">
      <p:cViewPr varScale="1">
        <p:scale>
          <a:sx n="82" d="100"/>
          <a:sy n="82" d="100"/>
        </p:scale>
        <p:origin x="639" y="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49" y="57348"/>
            <a:ext cx="44853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WG4#122</a:t>
            </a:r>
          </a:p>
          <a:p>
            <a:pPr eaLnBrk="1" hangingPunct="1">
              <a:defRPr/>
            </a:pPr>
            <a:r>
              <a:rPr lang="en-US" altLang="zh-CN" sz="12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Changsha, </a:t>
            </a:r>
            <a:r>
              <a:rPr lang="en-US" altLang="zh-CN" sz="1200" b="1" kern="120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P.R.China</a:t>
            </a:r>
            <a:r>
              <a:rPr lang="en-US" altLang="zh-CN" sz="12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, 15th–19th April 2024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C4-241008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3_Maastricht_2024-03/Docs/SP-240503.zip" TargetMode="External"/><Relationship Id="rId2" Type="http://schemas.openxmlformats.org/officeDocument/2006/relationships/hyperlink" Target="https://www.3gpp.org/ftp/TSG_SA/TSG_SA/TSGS_103_Maastricht_2024-03/Docs/SP-240499.zip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tsg_ct/TSGC_103_Maastricht/Docs/CP-240002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103_Maastricht/Docs/CP-240021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ct/tsg_ct/TSGC_103_Maastricht/Docs/CP-240233.zip" TargetMode="External"/><Relationship Id="rId4" Type="http://schemas.openxmlformats.org/officeDocument/2006/relationships/hyperlink" Target="https://www.3gpp.org/ftp/tsg_ct/tsg_ct/TSGC_103_Maastricht/Docs/CP-240022.zip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103_Maastricht/Docs/CP-240296.zip" TargetMode="External"/><Relationship Id="rId3" Type="http://schemas.openxmlformats.org/officeDocument/2006/relationships/hyperlink" Target="https://www.3gpp.org/ftp/tsg_ct/tsg_ct/TSGC_103_Maastricht/Docs/CP-240271.zip" TargetMode="External"/><Relationship Id="rId7" Type="http://schemas.openxmlformats.org/officeDocument/2006/relationships/hyperlink" Target="https://www.3gpp.org/ftp/tsg_ct/tsg_ct/TSGC_103_Maastricht/Docs/CP-240081.zip" TargetMode="External"/><Relationship Id="rId2" Type="http://schemas.openxmlformats.org/officeDocument/2006/relationships/hyperlink" Target="https://www.3gpp.org/ftp/tsg_ct/tsg_ct/TSGC_103_Maastricht/Docs/CP-240270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103_Maastricht/Docs/CP-240080.zip" TargetMode="External"/><Relationship Id="rId5" Type="http://schemas.openxmlformats.org/officeDocument/2006/relationships/hyperlink" Target="https://www.3gpp.org/ftp/tsg_ct/tsg_ct/TSGC_103_Maastricht/Docs/CP-240079.zip" TargetMode="External"/><Relationship Id="rId4" Type="http://schemas.openxmlformats.org/officeDocument/2006/relationships/hyperlink" Target="https://www.3gpp.org/ftp/tsg_ct/tsg_ct/TSGC_103_Maastricht/Docs/CP-240298.zip" TargetMode="External"/><Relationship Id="rId9" Type="http://schemas.openxmlformats.org/officeDocument/2006/relationships/hyperlink" Target="https://www.3gpp.org/ftp/tsg_ct/tsg_ct/TSGC_103_Maastricht/Docs/CP-240299.zip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103_Maastricht/Docs/CP-240023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103_Maastricht/Docs/CP-240009.zip" TargetMode="External"/><Relationship Id="rId2" Type="http://schemas.openxmlformats.org/officeDocument/2006/relationships/hyperlink" Target="https://www.3gpp.org/ftp/tsg_ct/tsg_ct/TSGC_103_Maastricht/Docs/CP-240307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ct/tsg_ct/TSGC_103_Maastricht/Docs/CP-240306.zip" TargetMode="External"/><Relationship Id="rId4" Type="http://schemas.openxmlformats.org/officeDocument/2006/relationships/hyperlink" Target="https://www.3gpp.org/ftp/tsg_ct/tsg_ct/TSGC_103_Maastricht/Docs/CP-240266.zip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103_Maastricht/Docs/CP-240156.zip" TargetMode="External"/><Relationship Id="rId13" Type="http://schemas.openxmlformats.org/officeDocument/2006/relationships/hyperlink" Target="https://www.3gpp.org/ftp/tsg_ct/tsg_ct/TSGC_103_Maastricht/Docs/CP-240240.zip" TargetMode="External"/><Relationship Id="rId3" Type="http://schemas.openxmlformats.org/officeDocument/2006/relationships/hyperlink" Target="https://portal.3gpp.org/ngppapp/CreateTdoc.aspx?mode=view&amp;contributionId=1539443" TargetMode="External"/><Relationship Id="rId7" Type="http://schemas.openxmlformats.org/officeDocument/2006/relationships/hyperlink" Target="https://portal.3gpp.org/ngppapp/CreateTdoc.aspx?mode=view&amp;contributionId=1539360" TargetMode="External"/><Relationship Id="rId12" Type="http://schemas.openxmlformats.org/officeDocument/2006/relationships/hyperlink" Target="https://www.3gpp.org/ftp/tsg_ct/tsg_ct/TSGC_103_Maastricht/Docs/CP-240236.zip" TargetMode="External"/><Relationship Id="rId17" Type="http://schemas.openxmlformats.org/officeDocument/2006/relationships/hyperlink" Target="https://www.3gpp.org/ftp/tsg_ct/tsg_ct/TSGC_103_Maastricht/Docs/CP-240290.zip" TargetMode="External"/><Relationship Id="rId2" Type="http://schemas.openxmlformats.org/officeDocument/2006/relationships/hyperlink" Target="https://www.3gpp.org/ftp/tsg_ct/tsg_ct/TSGC_103_Maastricht/Docs/CP-240102.zip" TargetMode="External"/><Relationship Id="rId16" Type="http://schemas.openxmlformats.org/officeDocument/2006/relationships/hyperlink" Target="https://portal.3gpp.org/ngppapp/CreateTdoc.aspx?mode=view&amp;contributionId=154317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103_Maastricht/Docs/CP-240155.zip" TargetMode="External"/><Relationship Id="rId11" Type="http://schemas.openxmlformats.org/officeDocument/2006/relationships/hyperlink" Target="https://portal.3gpp.org/ngppapp/CreateTdoc.aspx?mode=view&amp;contributionId=1538923" TargetMode="External"/><Relationship Id="rId5" Type="http://schemas.openxmlformats.org/officeDocument/2006/relationships/hyperlink" Target="https://portal.3gpp.org/ngppapp/CreateTdoc.aspx?mode=view&amp;contributionId=1539359" TargetMode="External"/><Relationship Id="rId15" Type="http://schemas.openxmlformats.org/officeDocument/2006/relationships/hyperlink" Target="https://www.3gpp.org/ftp/tsg_ct/tsg_ct/TSGC_103_Maastricht/Docs/CP-240246.zip" TargetMode="External"/><Relationship Id="rId10" Type="http://schemas.openxmlformats.org/officeDocument/2006/relationships/hyperlink" Target="https://www.3gpp.org/ftp/tsg_ct/tsg_ct/TSGC_103_Maastricht/Docs/CP-240157.zip" TargetMode="External"/><Relationship Id="rId4" Type="http://schemas.openxmlformats.org/officeDocument/2006/relationships/hyperlink" Target="https://www.3gpp.org/ftp/tsg_ct/tsg_ct/TSGC_103_Maastricht/Docs/CP-240140.zip" TargetMode="External"/><Relationship Id="rId9" Type="http://schemas.openxmlformats.org/officeDocument/2006/relationships/hyperlink" Target="https://portal.3gpp.org/ngppapp/CreateTdoc.aspx?mode=view&amp;contributionId=1539369" TargetMode="External"/><Relationship Id="rId14" Type="http://schemas.openxmlformats.org/officeDocument/2006/relationships/hyperlink" Target="https://portal.3gpp.org/ngppapp/CreateTdoc.aspx?mode=view&amp;contributionId=1538584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524000" y="1706826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Plenary #103 report </a:t>
            </a:r>
            <a:br>
              <a:rPr lang="en-US" altLang="en-US" dirty="0"/>
            </a:br>
            <a:r>
              <a:rPr lang="en-US" altLang="en-US" dirty="0"/>
              <a:t>on CT4 related topics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524000" y="4261917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Yue Song</a:t>
            </a:r>
          </a:p>
          <a:p>
            <a:pPr marL="0" indent="0" eaLnBrk="1" hangingPunct="1">
              <a:buFontTx/>
              <a:buNone/>
            </a:pPr>
            <a:r>
              <a:rPr lang="fi-FI" altLang="en-US" sz="2000" dirty="0"/>
              <a:t>3GPP TSG CT WG4 Chair</a:t>
            </a:r>
            <a:r>
              <a:rPr lang="en-GB" altLang="en-US" sz="2000" dirty="0"/>
              <a:t>, China Mobile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2051870"/>
            <a:ext cx="10354733" cy="4351338"/>
          </a:xfrm>
        </p:spPr>
        <p:txBody>
          <a:bodyPr/>
          <a:lstStyle/>
          <a:p>
            <a:r>
              <a:rPr lang="en-US" dirty="0"/>
              <a:t>All of the stage 2 CRs on which CT4 had dependencies are approved</a:t>
            </a:r>
          </a:p>
          <a:p>
            <a:endParaRPr lang="en-US" altLang="zh-CN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4C4CC7B9-0CD7-BB3A-29A2-2ED7A9464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630" y="244664"/>
            <a:ext cx="10515600" cy="1325563"/>
          </a:xfrm>
        </p:spPr>
        <p:txBody>
          <a:bodyPr/>
          <a:lstStyle/>
          <a:p>
            <a:r>
              <a:rPr lang="en-US" sz="3600" b="1" dirty="0"/>
              <a:t>Report from SA#103_Dependent CRs</a:t>
            </a:r>
            <a:endParaRPr lang="en-US" altLang="fr-FR" sz="3600" dirty="0"/>
          </a:p>
        </p:txBody>
      </p:sp>
    </p:spTree>
    <p:extLst>
      <p:ext uri="{BB962C8B-B14F-4D97-AF65-F5344CB8AC3E}">
        <p14:creationId xmlns:p14="http://schemas.microsoft.com/office/powerpoint/2010/main" val="1913337769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2051870"/>
            <a:ext cx="10354733" cy="4351338"/>
          </a:xfrm>
        </p:spPr>
        <p:txBody>
          <a:bodyPr/>
          <a:lstStyle/>
          <a:p>
            <a:r>
              <a:rPr lang="en-US" dirty="0"/>
              <a:t>There was a discussion on supporting roaming hub feature in Rel-16 and Rel-17 SEPPs. The CR in </a:t>
            </a:r>
            <a:r>
              <a:rPr lang="en-US" dirty="0">
                <a:hlinkClick r:id="rId2"/>
              </a:rPr>
              <a:t>SP-240499</a:t>
            </a:r>
            <a:r>
              <a:rPr lang="en-US" dirty="0"/>
              <a:t> was approved, relevant LS was sent to CT4 in </a:t>
            </a:r>
            <a:r>
              <a:rPr lang="en-US" altLang="zh-CN" dirty="0">
                <a:hlinkClick r:id="rId3"/>
              </a:rPr>
              <a:t>SP-240503</a:t>
            </a:r>
            <a:endParaRPr lang="en-US" altLang="zh-CN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4C4CC7B9-0CD7-BB3A-29A2-2ED7A9464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630" y="244664"/>
            <a:ext cx="10515600" cy="1325563"/>
          </a:xfrm>
        </p:spPr>
        <p:txBody>
          <a:bodyPr/>
          <a:lstStyle/>
          <a:p>
            <a:r>
              <a:rPr lang="en-US" sz="3600" b="1" dirty="0"/>
              <a:t>Report from SA#103_Highlights</a:t>
            </a:r>
            <a:endParaRPr lang="en-US" altLang="fr-FR" sz="3600" dirty="0"/>
          </a:p>
        </p:txBody>
      </p:sp>
    </p:spTree>
    <p:extLst>
      <p:ext uri="{BB962C8B-B14F-4D97-AF65-F5344CB8AC3E}">
        <p14:creationId xmlns:p14="http://schemas.microsoft.com/office/powerpoint/2010/main" val="3589076867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</a:rPr>
              <a:t>Yue Song</a:t>
            </a:r>
            <a:endParaRPr lang="fi-FI" altLang="en-US" b="1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WG4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songyue@chinamobile.com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/>
          <a:lstStyle/>
          <a:p>
            <a:r>
              <a:rPr lang="de-DE" dirty="0"/>
              <a:t>CT#103 F2F plenary meeting  (1.5 days meeting) (18</a:t>
            </a:r>
            <a:r>
              <a:rPr lang="en-US" altLang="zh-CN" dirty="0" err="1"/>
              <a:t>th</a:t>
            </a:r>
            <a:r>
              <a:rPr lang="de-DE" dirty="0"/>
              <a:t>-19th </a:t>
            </a:r>
            <a:r>
              <a:rPr lang="en-US" altLang="zh-CN" dirty="0"/>
              <a:t>March</a:t>
            </a:r>
            <a:r>
              <a:rPr lang="de-DE" dirty="0"/>
              <a:t>).</a:t>
            </a:r>
          </a:p>
          <a:p>
            <a:r>
              <a:rPr lang="de-DE" dirty="0"/>
              <a:t>SA started on Monday 19th and closed on Friday 22nd (3.5 days Meeting)</a:t>
            </a:r>
          </a:p>
          <a:p>
            <a:r>
              <a:rPr lang="en-US" dirty="0"/>
              <a:t>Meeting guidance</a:t>
            </a:r>
            <a:r>
              <a:rPr lang="en-US" altLang="en-US" dirty="0"/>
              <a:t> of CT#103 </a:t>
            </a:r>
            <a:r>
              <a:rPr lang="de-DE" dirty="0"/>
              <a:t>in </a:t>
            </a:r>
            <a:r>
              <a:rPr lang="de-DE" dirty="0">
                <a:hlinkClick r:id="rId2"/>
              </a:rPr>
              <a:t>CP-240002</a:t>
            </a:r>
            <a:endParaRPr lang="en-US" dirty="0">
              <a:highlight>
                <a:srgbClr val="FFFF00"/>
              </a:highlight>
            </a:endParaRP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521309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79503" y="431800"/>
            <a:ext cx="10515600" cy="1325563"/>
          </a:xfrm>
        </p:spPr>
        <p:txBody>
          <a:bodyPr/>
          <a:lstStyle/>
          <a:p>
            <a:r>
              <a:rPr lang="en-US" b="1" dirty="0"/>
              <a:t>WIDs handled on CT#103 (1/2)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59937" y="1823352"/>
            <a:ext cx="10354733" cy="4351338"/>
          </a:xfrm>
        </p:spPr>
        <p:txBody>
          <a:bodyPr/>
          <a:lstStyle/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US" altLang="zh-CN" sz="2000" dirty="0"/>
              <a:t>The new/ Revised  WIDs (which were agreed by CT4) are all approved: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altLang="zh-CN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TDoc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Title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/>
              </a:rPr>
              <a:t>CP-240021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CT impacts of EVS Codec Extension for Immersive Voice and Audio Services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4"/>
              </a:rPr>
              <a:t>CP-240022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CT aspects of UPF enhancement for exposure and SBA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en-US" altLang="zh-CN" sz="2000" dirty="0"/>
          </a:p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de-DE" altLang="zh-CN" sz="2000" dirty="0"/>
              <a:t>The company contribution of revised WID on </a:t>
            </a:r>
            <a:r>
              <a:rPr lang="en-US" altLang="zh-CN" sz="2000" dirty="0"/>
              <a:t>CT aspects of enhancement to the 5GC location services - phase 3 was approved (</a:t>
            </a:r>
            <a:r>
              <a:rPr lang="en-US" altLang="zh-CN" sz="2000" dirty="0">
                <a:hlinkClick r:id="rId5"/>
              </a:rPr>
              <a:t>CP-240233</a:t>
            </a:r>
            <a:r>
              <a:rPr lang="en-US" altLang="zh-CN" sz="2000" dirty="0"/>
              <a:t> from CATT). The changes were on CT1 tasks, CT4 not impacted.</a:t>
            </a:r>
            <a:endParaRPr lang="de-DE" altLang="zh-CN" sz="2000" dirty="0"/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92791111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79503" y="431800"/>
            <a:ext cx="10515600" cy="1325563"/>
          </a:xfrm>
        </p:spPr>
        <p:txBody>
          <a:bodyPr/>
          <a:lstStyle/>
          <a:p>
            <a:r>
              <a:rPr lang="en-US" altLang="zh-CN" b="1" dirty="0"/>
              <a:t>WIDs handled on CT#103 (2/2)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59937" y="1757363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The new/ Revised  WIDs (which were endorsed by CT4) are all approved:</a:t>
            </a:r>
          </a:p>
          <a:p>
            <a:pPr>
              <a:tabLst>
                <a:tab pos="893763" algn="l"/>
                <a:tab pos="2157413" algn="l"/>
              </a:tabLst>
            </a:pPr>
            <a:r>
              <a:rPr lang="en-US" sz="1400" dirty="0"/>
              <a:t>Lead by 	</a:t>
            </a:r>
            <a:r>
              <a:rPr lang="en-US" sz="1400" dirty="0" err="1"/>
              <a:t>Tdoc</a:t>
            </a:r>
            <a:r>
              <a:rPr lang="en-US" sz="1400" dirty="0"/>
              <a:t>	Title</a:t>
            </a:r>
          </a:p>
          <a:p>
            <a:r>
              <a:rPr lang="en-US" altLang="zh-CN" sz="1400" dirty="0"/>
              <a:t>CT1	</a:t>
            </a:r>
            <a:r>
              <a:rPr lang="en-GB" altLang="zh-CN" sz="1400" b="1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2"/>
              </a:rPr>
              <a:t>CP-240270</a:t>
            </a:r>
            <a:r>
              <a:rPr lang="en-US" altLang="zh-CN" sz="1400" dirty="0"/>
              <a:t>	 Revised WID on mission critical system migration and interconnection enhancements</a:t>
            </a:r>
          </a:p>
          <a:p>
            <a:r>
              <a:rPr lang="en-US" altLang="zh-CN" sz="1400" dirty="0"/>
              <a:t>CT1	</a:t>
            </a:r>
            <a:r>
              <a:rPr lang="en-GB" altLang="zh-CN" sz="1400" b="1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3"/>
              </a:rPr>
              <a:t>CP-240271 </a:t>
            </a:r>
            <a:r>
              <a:rPr lang="en-US" altLang="zh-CN" sz="1400" dirty="0"/>
              <a:t>	 Revised WID on Next Generation Real Time Communication services</a:t>
            </a:r>
          </a:p>
          <a:p>
            <a:r>
              <a:rPr lang="en-US" altLang="zh-CN" sz="1400" dirty="0"/>
              <a:t>CT1	</a:t>
            </a:r>
            <a:r>
              <a:rPr lang="en-GB" altLang="zh-CN" sz="1400" b="1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4"/>
              </a:rPr>
              <a:t>CP-240298</a:t>
            </a:r>
            <a:r>
              <a:rPr lang="en-US" altLang="zh-CN" sz="1400" dirty="0"/>
              <a:t>	 Revised WID on CT aspects of </a:t>
            </a:r>
            <a:r>
              <a:rPr lang="en-US" altLang="zh-CN" sz="1400" dirty="0" err="1"/>
              <a:t>Ranging_SL</a:t>
            </a:r>
            <a:endParaRPr lang="en-US" altLang="zh-CN" sz="1400" dirty="0"/>
          </a:p>
          <a:p>
            <a:pPr marL="0" algn="l" defTabSz="914400" rtl="0" eaLnBrk="1" latinLnBrk="0" hangingPunct="1">
              <a:spcAft>
                <a:spcPts val="0"/>
              </a:spcAft>
            </a:pPr>
            <a:r>
              <a:rPr lang="en-US" altLang="zh-CN" sz="1400" dirty="0"/>
              <a:t>CT3	</a:t>
            </a:r>
            <a:r>
              <a:rPr lang="en-GB" altLang="zh-CN" sz="1400" b="1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5"/>
              </a:rPr>
              <a:t>CP-240079</a:t>
            </a:r>
            <a:r>
              <a:rPr lang="en-US" altLang="zh-CN" sz="1400" dirty="0"/>
              <a:t>	 </a:t>
            </a:r>
            <a:r>
              <a:rPr lang="en-US" altLang="zh-CN" sz="1400" kern="1200" dirty="0">
                <a:solidFill>
                  <a:schemeClr val="tx1"/>
                </a:solidFill>
                <a:effectLst/>
                <a:latin typeface="+mn-lt"/>
                <a:ea typeface="等线" panose="02010600030101010101" pitchFamily="2" charset="-122"/>
                <a:cs typeface="+mn-cs"/>
              </a:rPr>
              <a:t>Revised WID on Enablers for Network Automation for 5G - phase 3</a:t>
            </a:r>
            <a:endParaRPr lang="zh-CN" altLang="en-US" sz="1400" kern="1200" dirty="0">
              <a:solidFill>
                <a:schemeClr val="tx1"/>
              </a:solidFill>
              <a:effectLst/>
              <a:latin typeface="+mn-lt"/>
              <a:ea typeface="等线" panose="02010600030101010101" pitchFamily="2" charset="-122"/>
              <a:cs typeface="+mn-cs"/>
            </a:endParaRPr>
          </a:p>
          <a:p>
            <a:r>
              <a:rPr lang="en-US" altLang="zh-CN" sz="1400" dirty="0"/>
              <a:t>CT3	</a:t>
            </a:r>
            <a:r>
              <a:rPr lang="en-GB" altLang="zh-CN" sz="1400" b="1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6"/>
              </a:rPr>
              <a:t>CP-240080</a:t>
            </a:r>
            <a:r>
              <a:rPr lang="en-US" altLang="zh-CN" sz="1400" dirty="0"/>
              <a:t>	 </a:t>
            </a:r>
            <a:r>
              <a:rPr lang="en-US" altLang="zh-CN" sz="1400" kern="1200" dirty="0">
                <a:solidFill>
                  <a:schemeClr val="tx1"/>
                </a:solidFill>
                <a:effectLst/>
                <a:latin typeface="+mn-lt"/>
                <a:ea typeface="等线" panose="02010600030101010101" pitchFamily="2" charset="-122"/>
                <a:cs typeface="+mn-cs"/>
              </a:rPr>
              <a:t>Revised WID on CT aspects of enhancement of 5G UE Policy</a:t>
            </a:r>
            <a:endParaRPr lang="zh-CN" altLang="en-US" sz="1400" kern="1200" dirty="0">
              <a:solidFill>
                <a:schemeClr val="tx1"/>
              </a:solidFill>
              <a:effectLst/>
              <a:latin typeface="+mn-lt"/>
              <a:ea typeface="等线" panose="02010600030101010101" pitchFamily="2" charset="-122"/>
              <a:cs typeface="+mn-cs"/>
            </a:endParaRPr>
          </a:p>
          <a:p>
            <a:r>
              <a:rPr lang="en-US" altLang="zh-CN" sz="1400" dirty="0"/>
              <a:t>CT3	</a:t>
            </a:r>
            <a:r>
              <a:rPr lang="en-GB" altLang="zh-CN" sz="1400" b="1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7"/>
              </a:rPr>
              <a:t>CP-240081</a:t>
            </a:r>
            <a:r>
              <a:rPr lang="en-US" altLang="zh-CN" sz="1400" dirty="0"/>
              <a:t>	 </a:t>
            </a:r>
            <a:r>
              <a:rPr lang="en-US" altLang="zh-CN" sz="1400" kern="1200" dirty="0">
                <a:solidFill>
                  <a:schemeClr val="tx1"/>
                </a:solidFill>
                <a:effectLst/>
                <a:latin typeface="+mn-lt"/>
                <a:ea typeface="等线" panose="02010600030101010101" pitchFamily="2" charset="-122"/>
                <a:cs typeface="+mn-cs"/>
              </a:rPr>
              <a:t>Revised WID on Architecture Enhancements for XR and media services</a:t>
            </a:r>
          </a:p>
          <a:p>
            <a:pPr marL="0" indent="0" algn="l" fontAlgn="t"/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CT3	</a:t>
            </a:r>
            <a:r>
              <a:rPr lang="en-GB" altLang="zh-CN" sz="1400" b="1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8"/>
              </a:rPr>
              <a:t>CP-240296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 Revised WID on Rel-18 Generic Group Management, Exposure and Communication Enhancements</a:t>
            </a:r>
          </a:p>
          <a:p>
            <a:pPr marL="0" indent="0" algn="l" fontAlgn="t"/>
            <a:endParaRPr lang="en-US" sz="1400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kumimoji="0" lang="de-DE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company contribution of revised WID on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Revised WID on CT aspects of MPS_WLAN was approved (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9"/>
              </a:rPr>
              <a:t>CP-240299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from </a:t>
            </a:r>
            <a:r>
              <a:rPr kumimoji="0" lang="en-US" altLang="zh-CN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Peraton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Labs). The changes were on CT1 and CT6 tasks, CT4 not impacted.</a:t>
            </a:r>
            <a:endParaRPr kumimoji="0" lang="de-DE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indent="0" algn="l" fontAlgn="t">
              <a:buNone/>
            </a:pPr>
            <a:endParaRPr lang="en-US" sz="1400" dirty="0"/>
          </a:p>
          <a:p>
            <a:endParaRPr lang="en-US" sz="1600" dirty="0"/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36354461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79503" y="431800"/>
            <a:ext cx="10515600" cy="1325563"/>
          </a:xfrm>
        </p:spPr>
        <p:txBody>
          <a:bodyPr/>
          <a:lstStyle/>
          <a:p>
            <a:r>
              <a:rPr lang="en-US" b="1" dirty="0"/>
              <a:t>Exception Sheets handled on CT#103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59937" y="1823352"/>
            <a:ext cx="10354733" cy="4351338"/>
          </a:xfrm>
        </p:spPr>
        <p:txBody>
          <a:bodyPr/>
          <a:lstStyle/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US" altLang="zh-CN" sz="2000" dirty="0"/>
              <a:t>The following exception sheet (which was agreed by CT4) was approved: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altLang="zh-CN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TDoc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Title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/>
              </a:rPr>
              <a:t>CP-240023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Work Item Exception for CT impacts of EVS Codec Extension for Immersive Voice and Audio Services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en-US" altLang="zh-CN" sz="2000" dirty="0"/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3230816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531575" y="376076"/>
            <a:ext cx="10515600" cy="1325563"/>
          </a:xfrm>
        </p:spPr>
        <p:txBody>
          <a:bodyPr/>
          <a:lstStyle/>
          <a:p>
            <a:r>
              <a:rPr lang="en-US" b="1" dirty="0"/>
              <a:t>Highlights from CT#103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753357" y="1806767"/>
            <a:ext cx="10515600" cy="4351338"/>
          </a:xfrm>
        </p:spPr>
        <p:txBody>
          <a:bodyPr/>
          <a:lstStyle/>
          <a:p>
            <a:pPr lvl="0"/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All CRs sent by CT4 to CT plenary for approval are approved with the exceptions where we had company revisions (see slides 7)</a:t>
            </a:r>
            <a:endParaRPr lang="en-US" altLang="en-US" sz="1800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lvl="0"/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The draft </a:t>
            </a:r>
            <a:r>
              <a:rPr lang="en-US" altLang="zh-CN" sz="1800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TSes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sent to plenary are all approved</a:t>
            </a:r>
          </a:p>
          <a:p>
            <a:pPr lvl="0"/>
            <a:r>
              <a:rPr lang="en-US" altLang="en-US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A joint session among TSG RAN/SA/CT was held on 20</a:t>
            </a:r>
            <a:r>
              <a:rPr lang="en-US" altLang="en-US" sz="1800" baseline="300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</a:t>
            </a:r>
            <a:r>
              <a:rPr lang="en-US" altLang="en-US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March, mainly discussing the 6G timeline, the output of the discussion is captured in </a:t>
            </a:r>
            <a:r>
              <a:rPr lang="en-US" altLang="en-US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  <a:hlinkClick r:id="rId2"/>
              </a:rPr>
              <a:t>CP-240307</a:t>
            </a:r>
            <a:endParaRPr lang="en-US" altLang="en-US" sz="1800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The IETF status report in </a:t>
            </a:r>
            <a:r>
              <a:rPr lang="en-GB" altLang="zh-CN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hlinkClick r:id="rId3"/>
              </a:rPr>
              <a:t>CP-240009</a:t>
            </a:r>
            <a:r>
              <a:rPr lang="en-GB" altLang="zh-CN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was presented</a:t>
            </a:r>
          </a:p>
          <a:p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The LS on JWT claim registration in </a:t>
            </a:r>
            <a:r>
              <a:rPr lang="en-GB" altLang="zh-CN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hlinkClick r:id="rId4"/>
              </a:rPr>
              <a:t>CP-240266</a:t>
            </a:r>
            <a:r>
              <a:rPr lang="en-GB" altLang="zh-CN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was discussed, CT would like CT WGs to provide a view on whether there is a need to register the mentioned JWT claims. If registration is needed, the existing working procedure for registration to IANA can be relied on</a:t>
            </a:r>
          </a:p>
          <a:p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The guidance of CT WGs work in Q2 (sourced by CT1/CT3/CT4 chairs) was presented, CT requests the CT WGs to take the guidance into account in the upcoming meetings (see </a:t>
            </a:r>
            <a:r>
              <a:rPr lang="en-US" altLang="en-US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  <a:hlinkClick r:id="rId5"/>
              </a:rPr>
              <a:t>CP-240306</a:t>
            </a: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en-US" alt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Atle</a:t>
            </a: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Monrad</a:t>
            </a: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alt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InterDigital</a:t>
            </a: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) the current CT VC was elected as SA6 chair, he announced to step down from CT VC. The CT VC election is planned for June plenary</a:t>
            </a:r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7739757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531575" y="376076"/>
            <a:ext cx="10515600" cy="1325563"/>
          </a:xfrm>
        </p:spPr>
        <p:txBody>
          <a:bodyPr/>
          <a:lstStyle/>
          <a:p>
            <a:r>
              <a:rPr lang="en-US" b="1" dirty="0"/>
              <a:t>Company Contributions on CT#103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772212" y="1844475"/>
            <a:ext cx="10354733" cy="399101"/>
          </a:xfrm>
        </p:spPr>
        <p:txBody>
          <a:bodyPr/>
          <a:lstStyle/>
          <a:p>
            <a:pPr lvl="0">
              <a:tabLst>
                <a:tab pos="1163638" algn="l"/>
                <a:tab pos="1793875" algn="l"/>
                <a:tab pos="2332038" algn="l"/>
                <a:tab pos="7442200" algn="l"/>
              </a:tabLst>
            </a:pPr>
            <a:r>
              <a:rPr lang="de-DE" altLang="en-US" sz="16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The following company CRs related to CT4 were approved:</a:t>
            </a:r>
            <a:endParaRPr lang="en-US" sz="1200" dirty="0"/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200" dirty="0"/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70F22C0E-22C2-EF87-756E-7593383660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4270373"/>
              </p:ext>
            </p:extLst>
          </p:nvPr>
        </p:nvGraphicFramePr>
        <p:xfrm>
          <a:off x="650448" y="2226154"/>
          <a:ext cx="10746558" cy="3868153"/>
        </p:xfrm>
        <a:graphic>
          <a:graphicData uri="http://schemas.openxmlformats.org/drawingml/2006/table">
            <a:tbl>
              <a:tblPr firstRow="1" firstCol="1" bandRow="1"/>
              <a:tblGrid>
                <a:gridCol w="9521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5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00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4083">
                  <a:extLst>
                    <a:ext uri="{9D8B030D-6E8A-4147-A177-3AD203B41FA5}">
                      <a16:colId xmlns:a16="http://schemas.microsoft.com/office/drawing/2014/main" val="4058103979"/>
                    </a:ext>
                  </a:extLst>
                </a:gridCol>
                <a:gridCol w="10840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TDoc #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Is revision of</a:t>
                      </a:r>
                      <a:endParaRPr lang="en-US" sz="1400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Title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b="1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Release</a:t>
                      </a:r>
                      <a:endParaRPr lang="fr-FR" sz="1400" b="1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altLang="zh-CN" sz="14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Spec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CP-240102</a:t>
                      </a:r>
                      <a:endParaRPr kumimoji="0" lang="en-US" sz="14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C4-240806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Subscription to TSS information Reporting using Namf_NonUeN2MessageTransfer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el-18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29.518</a:t>
                      </a: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CP-240140</a:t>
                      </a:r>
                      <a:endParaRPr kumimoji="0" lang="en-US" sz="14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C4-240723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 correlation ID to location UP service operations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el-18</a:t>
                      </a:r>
                      <a:endParaRPr lang="en-GB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29.572</a:t>
                      </a: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190957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CP-240155</a:t>
                      </a:r>
                      <a:endParaRPr kumimoji="0" lang="en-US" sz="14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C4-240724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UPUnSubscribe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and update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UPSubscribe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 operations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</a:t>
                      </a: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el-18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29.572</a:t>
                      </a: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6506625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CP-240156</a:t>
                      </a:r>
                      <a:endParaRPr kumimoji="0" lang="en-US" sz="14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C4-240733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Clock Accuracy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</a:t>
                      </a: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el-18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29.571</a:t>
                      </a: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CP-240157</a:t>
                      </a:r>
                      <a:endParaRPr kumimoji="0" lang="en-US" sz="14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C4-240666</a:t>
                      </a:r>
                      <a:endParaRPr kumimoji="0" lang="en-US" sz="14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Slice Deregistration Inactive Remaining Time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</a:t>
                      </a: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el-18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29.518</a:t>
                      </a: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1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CP-240236</a:t>
                      </a:r>
                      <a:endParaRPr kumimoji="0" lang="en-US" sz="14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-</a:t>
                      </a: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29.532 Rel-18 API version and External doc update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</a:t>
                      </a: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el-18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29.532</a:t>
                      </a: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1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CP-240240</a:t>
                      </a:r>
                      <a:endParaRPr kumimoji="0" lang="en-US" sz="14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1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C4-240581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N32-c connection establishment to support roaming intermediaries for 5GS roaming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</a:t>
                      </a: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el-18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29.573</a:t>
                      </a: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470388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1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CP-240246</a:t>
                      </a:r>
                      <a:endParaRPr kumimoji="0" lang="en-US" sz="14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1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CP-240235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API version and External doc update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</a:t>
                      </a: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el-17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29.536</a:t>
                      </a: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241101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1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CP-240290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-</a:t>
                      </a: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Diameter Application Identifier for Sc protocol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el-18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29.230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154074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endParaRPr lang="en-GB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7121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6100346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Meeting Plan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i="1" dirty="0"/>
              <a:t>Meeting Locations and planning </a:t>
            </a:r>
            <a:endParaRPr lang="de-DE" sz="2000" dirty="0"/>
          </a:p>
          <a:p>
            <a:pPr marL="0" indent="0">
              <a:buNone/>
              <a:tabLst>
                <a:tab pos="1971675" algn="l"/>
                <a:tab pos="4484688" algn="l"/>
              </a:tabLst>
            </a:pPr>
            <a:r>
              <a:rPr lang="de-DE" altLang="zh-CN" sz="2000" dirty="0"/>
              <a:t>Meetings in Q2 2024 </a:t>
            </a:r>
            <a:r>
              <a:rPr lang="en-US" altLang="zh-CN" sz="2000" dirty="0"/>
              <a:t>:</a:t>
            </a:r>
          </a:p>
          <a:p>
            <a:pPr>
              <a:tabLst>
                <a:tab pos="1971675" algn="l"/>
                <a:tab pos="4484688" algn="l"/>
              </a:tabLst>
            </a:pPr>
            <a:r>
              <a:rPr lang="en-US" altLang="zh-CN" sz="2000" dirty="0"/>
              <a:t>CT4#122  2024/04/15 – 2024/04/19 Changsha, China</a:t>
            </a:r>
            <a:endParaRPr lang="en-US" altLang="zh-CN" sz="2000" dirty="0">
              <a:solidFill>
                <a:srgbClr val="FF0000"/>
              </a:solidFill>
            </a:endParaRPr>
          </a:p>
          <a:p>
            <a:pPr>
              <a:tabLst>
                <a:tab pos="1971675" algn="l"/>
                <a:tab pos="4484688" algn="l"/>
              </a:tabLst>
            </a:pPr>
            <a:r>
              <a:rPr lang="en-US" altLang="zh-CN" sz="2000" dirty="0"/>
              <a:t>CT4#123  2024/05/27 – 2024/05/31 Hyderabad, India</a:t>
            </a:r>
          </a:p>
          <a:p>
            <a:pPr>
              <a:tabLst>
                <a:tab pos="1971675" algn="l"/>
                <a:tab pos="4484688" algn="l"/>
              </a:tabLst>
            </a:pPr>
            <a:r>
              <a:rPr lang="en-US" altLang="zh-CN" sz="2000" dirty="0"/>
              <a:t>CT#104 2024/06/17 - 2024/06/18 Shanghai, China</a:t>
            </a:r>
          </a:p>
          <a:p>
            <a:pPr marL="0" indent="0">
              <a:buNone/>
              <a:tabLst>
                <a:tab pos="1971675" algn="l"/>
                <a:tab pos="4484688" algn="l"/>
              </a:tabLst>
            </a:pPr>
            <a:r>
              <a:rPr lang="de-DE" altLang="zh-CN" sz="2000" dirty="0"/>
              <a:t>Meetings in Q3 2024 </a:t>
            </a:r>
            <a:r>
              <a:rPr lang="en-US" altLang="zh-CN" sz="2000" dirty="0"/>
              <a:t>:</a:t>
            </a:r>
          </a:p>
          <a:p>
            <a:pPr>
              <a:tabLst>
                <a:tab pos="1971675" algn="l"/>
                <a:tab pos="4484688" algn="l"/>
              </a:tabLst>
            </a:pPr>
            <a:r>
              <a:rPr lang="en-US" altLang="zh-CN" sz="2000" dirty="0"/>
              <a:t>CT4#124  2024/08/19 – 2024/08/23 Maastricht, Netherlands</a:t>
            </a:r>
            <a:endParaRPr lang="en-US" altLang="zh-CN" sz="2000" dirty="0">
              <a:solidFill>
                <a:srgbClr val="FF0000"/>
              </a:solidFill>
            </a:endParaRPr>
          </a:p>
          <a:p>
            <a:pPr>
              <a:tabLst>
                <a:tab pos="1971675" algn="l"/>
                <a:tab pos="4484688" algn="l"/>
              </a:tabLst>
            </a:pPr>
            <a:r>
              <a:rPr lang="en-US" altLang="zh-CN" sz="2000" dirty="0"/>
              <a:t>CT#105 2024/09/09 - 2024/09/10 Melbourne, Australia</a:t>
            </a:r>
          </a:p>
          <a:p>
            <a:pPr>
              <a:tabLst>
                <a:tab pos="1971675" algn="l"/>
                <a:tab pos="4484688" algn="l"/>
              </a:tabLst>
            </a:pPr>
            <a:endParaRPr lang="en-US" altLang="zh-CN" sz="2000" dirty="0"/>
          </a:p>
          <a:p>
            <a:pPr marL="0" indent="0">
              <a:buNone/>
              <a:tabLst>
                <a:tab pos="1971675" algn="l"/>
                <a:tab pos="4484688" algn="l"/>
              </a:tabLst>
            </a:pPr>
            <a:endParaRPr lang="de-DE" sz="2000" dirty="0"/>
          </a:p>
          <a:p>
            <a:pPr marL="0" indent="0">
              <a:buNone/>
              <a:tabLst>
                <a:tab pos="1971675" algn="l"/>
                <a:tab pos="4484688" algn="l"/>
              </a:tabLst>
            </a:pP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291438417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21630" y="244664"/>
            <a:ext cx="10515600" cy="1325563"/>
          </a:xfrm>
        </p:spPr>
        <p:txBody>
          <a:bodyPr/>
          <a:lstStyle/>
          <a:p>
            <a:r>
              <a:rPr lang="en-US" sz="3600" b="1" dirty="0"/>
              <a:t>Report from SA#103_Release planning</a:t>
            </a:r>
            <a:endParaRPr lang="en-US" altLang="fr-FR" sz="3600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509216" y="1850445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1600" dirty="0"/>
              <a:t>Release 18 timeline (no change from last TSG meeting)</a:t>
            </a:r>
          </a:p>
          <a:p>
            <a:r>
              <a:rPr lang="en-GB" altLang="en-US" sz="1600" dirty="0"/>
              <a:t> December 2021	Stage 1  completed</a:t>
            </a:r>
          </a:p>
          <a:p>
            <a:r>
              <a:rPr lang="en-GB" sz="1600" dirty="0"/>
              <a:t> June 2023	Stage2 is announced as completed</a:t>
            </a:r>
          </a:p>
          <a:p>
            <a:r>
              <a:rPr lang="en-GB" sz="1600" dirty="0"/>
              <a:t> March 2024	planed  stage 3 completion</a:t>
            </a:r>
          </a:p>
          <a:p>
            <a:r>
              <a:rPr lang="en-GB" sz="1600" dirty="0"/>
              <a:t> June 2024	planed ASN.1 and Open API freeze</a:t>
            </a:r>
          </a:p>
          <a:p>
            <a:endParaRPr lang="en-GB" sz="1600" dirty="0"/>
          </a:p>
          <a:p>
            <a:pPr marL="0" indent="0">
              <a:buNone/>
            </a:pPr>
            <a:r>
              <a:rPr lang="en-GB" sz="1600" dirty="0"/>
              <a:t>Release 19 Planning (no change from last TSG meeting)</a:t>
            </a:r>
          </a:p>
          <a:p>
            <a:r>
              <a:rPr lang="en-GB" altLang="en-US" sz="1600" dirty="0"/>
              <a:t> December 2023	Stage 1  complete</a:t>
            </a:r>
          </a:p>
          <a:p>
            <a:r>
              <a:rPr lang="en-GB" altLang="en-US" sz="1600" dirty="0"/>
              <a:t> December 2024	Stage 2  complete</a:t>
            </a:r>
          </a:p>
          <a:p>
            <a:r>
              <a:rPr lang="en-GB" altLang="zh-CN" sz="1600" dirty="0"/>
              <a:t> September 2025	planed  stage 3 completion</a:t>
            </a:r>
          </a:p>
          <a:p>
            <a:r>
              <a:rPr lang="en-GB" altLang="zh-CN" sz="1600" dirty="0"/>
              <a:t> December 2025	planed ASN.1 and Open API freeze</a:t>
            </a:r>
            <a:endParaRPr lang="en-GB" altLang="en-US" sz="1600" dirty="0"/>
          </a:p>
          <a:p>
            <a:endParaRPr lang="en-GB" altLang="en-US" sz="1600" dirty="0"/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37162422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84831</TotalTime>
  <Words>929</Words>
  <Application>Microsoft Office PowerPoint</Application>
  <PresentationFormat>宽屏</PresentationFormat>
  <Paragraphs>122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Arial </vt:lpstr>
      <vt:lpstr>Arial</vt:lpstr>
      <vt:lpstr>Calibri</vt:lpstr>
      <vt:lpstr>Calibri Light</vt:lpstr>
      <vt:lpstr>Times New Roman</vt:lpstr>
      <vt:lpstr>Office Theme</vt:lpstr>
      <vt:lpstr>Plenary #103 report  on CT4 related topics</vt:lpstr>
      <vt:lpstr>Overview</vt:lpstr>
      <vt:lpstr>WIDs handled on CT#103 (1/2)</vt:lpstr>
      <vt:lpstr>WIDs handled on CT#103 (2/2)</vt:lpstr>
      <vt:lpstr>Exception Sheets handled on CT#103</vt:lpstr>
      <vt:lpstr>Highlights from CT#103</vt:lpstr>
      <vt:lpstr>Company Contributions on CT#103</vt:lpstr>
      <vt:lpstr>Meeting Plan</vt:lpstr>
      <vt:lpstr>Report from SA#103_Release planning</vt:lpstr>
      <vt:lpstr>Report from SA#103_Dependent CRs</vt:lpstr>
      <vt:lpstr>Report from SA#103_Highlights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songyue</cp:lastModifiedBy>
  <cp:revision>1337</cp:revision>
  <dcterms:created xsi:type="dcterms:W3CDTF">2010-02-05T13:52:04Z</dcterms:created>
  <dcterms:modified xsi:type="dcterms:W3CDTF">2024-03-21T15:15:28Z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(3)pqEH+r9LG7ipOjDSeeyQhzoFz3dLmQ9lG7L6D0XQ9NP/gSTwX2EYnIr9IcbvCUo37CpVZi95
dNJGFP35tELJ98eJ0RNB9BXD35ajOEaEz4MQbj2tglOX5hSLKzs9OFTmYNNFPmHLWaBZ4ssb
Hn7oQi7TzvcvYHWmeQFlzzot8qQXrUaTG8KwucPWhnqvDh2OVmqo7pjMDjFg+/dnVHi6v0JD
9D3AgGIfF5caIod2J0</vt:lpwstr>
  </property>
  <property fmtid="{D5CDD505-2E9C-101B-9397-08002B2CF9AE}" pid="3" name="_2015_ms_pID_7253431">
    <vt:lpwstr>3CjjkE+nFq5+zaDTYvkPG+fGeAHYBEJnMVOBUYrMJfUf+KqLW78vKR
67UENmO9fgkCGX11pCp/5TzYDR/G7jEyXLslk1GNJ8Gp7p5HbN+1ZHB/jdwlcqsKnSiwfDCe
ma2S+53tsYHPZVYUQLadWl3XfdAPPfQRJPmRyGW5SGMDrlvMx0SM8N2y6SA2Q8IelYv3AoS3
ZmooIhzM5kzwAH1C4FVOuyBhRC4A8fgpDNeb</vt:lpwstr>
  </property>
  <property fmtid="{D5CDD505-2E9C-101B-9397-08002B2CF9AE}" pid="4" name="_2015_ms_pID_7253432">
    <vt:lpwstr>Zg==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1680590672</vt:lpwstr>
  </property>
</Properties>
</file>