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5"/>
  </p:notesMasterIdLst>
  <p:handoutMasterIdLst>
    <p:handoutMasterId r:id="rId26"/>
  </p:handoutMasterIdLst>
  <p:sldIdLst>
    <p:sldId id="341" r:id="rId5"/>
    <p:sldId id="363" r:id="rId6"/>
    <p:sldId id="368" r:id="rId7"/>
    <p:sldId id="369" r:id="rId8"/>
    <p:sldId id="370" r:id="rId9"/>
    <p:sldId id="365" r:id="rId10"/>
    <p:sldId id="371" r:id="rId11"/>
    <p:sldId id="372" r:id="rId12"/>
    <p:sldId id="366" r:id="rId13"/>
    <p:sldId id="374" r:id="rId14"/>
    <p:sldId id="375" r:id="rId15"/>
    <p:sldId id="373" r:id="rId16"/>
    <p:sldId id="376" r:id="rId17"/>
    <p:sldId id="378" r:id="rId18"/>
    <p:sldId id="379" r:id="rId19"/>
    <p:sldId id="380" r:id="rId20"/>
    <p:sldId id="381" r:id="rId21"/>
    <p:sldId id="382" r:id="rId22"/>
    <p:sldId id="383" r:id="rId23"/>
    <p:sldId id="367" r:id="rId2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D633A90-16DA-45BF-A9BD-D7E3D169A3A3}" v="2" dt="2024-02-01T10:40:05.421"/>
  </p1510:revLst>
</p1510:revInfo>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639" autoAdjust="0"/>
    <p:restoredTop sz="89151" autoAdjust="0"/>
  </p:normalViewPr>
  <p:slideViewPr>
    <p:cSldViewPr snapToGrid="0">
      <p:cViewPr varScale="1">
        <p:scale>
          <a:sx n="71" d="100"/>
          <a:sy n="71" d="100"/>
        </p:scale>
        <p:origin x="2547" y="55"/>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2963694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20</a:t>
            </a:fld>
            <a:endParaRPr lang="en-GB" altLang="en-US"/>
          </a:p>
        </p:txBody>
      </p:sp>
    </p:spTree>
    <p:extLst>
      <p:ext uri="{BB962C8B-B14F-4D97-AF65-F5344CB8AC3E}">
        <p14:creationId xmlns:p14="http://schemas.microsoft.com/office/powerpoint/2010/main" val="39767200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9734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a:latin typeface="Arial "/>
              </a:rPr>
              <a:t>3GPP TSG-CT WG4 Meeting #121	</a:t>
            </a:r>
          </a:p>
          <a:p>
            <a:pPr eaLnBrk="1" hangingPunct="1">
              <a:defRPr/>
            </a:pPr>
            <a:r>
              <a:rPr lang="en-US" altLang="en-US" sz="1200" b="1" dirty="0">
                <a:latin typeface="Arial "/>
              </a:rPr>
              <a:t>Athens, Greece, 26th Feb – 01st Mar 2024</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4338" y="32563"/>
            <a:ext cx="21907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C4-240194</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1.emf"/></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ftp/tsg_sa/WG2_Arch/TSGS2_158_Goteborg_2023-08/Docs/S2-2309819.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www.3gpp.org/ftp/tsg_ran/WG3_Iu/TSGR3_122/Inbox/Drafts/Post_Meeting-BLCR_mergingTPs/BL_CR_AI26.2_TRS_URLLC-NR-Core/draft%20R3-238135%20was%20237106%205GS_URLLC%20NGAP%20BLCR_v00_QC_nokia_ZTE_NGrapp.docx" TargetMode="Externa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57412" y="1915886"/>
            <a:ext cx="7886700" cy="2673577"/>
          </a:xfrm>
        </p:spPr>
        <p:txBody>
          <a:bodyPr/>
          <a:lstStyle/>
          <a:p>
            <a:pPr eaLnBrk="1" hangingPunct="1"/>
            <a:r>
              <a:rPr lang="en-US" altLang="en-US" sz="4800" dirty="0"/>
              <a:t>Discussion on the support of Network Timing Synchronization Status Reporting </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Ericsson</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838200" y="365125"/>
            <a:ext cx="8958943" cy="1325563"/>
          </a:xfrm>
        </p:spPr>
        <p:txBody>
          <a:bodyPr/>
          <a:lstStyle/>
          <a:p>
            <a:r>
              <a:rPr lang="en-GB" altLang="en-US" sz="3600" dirty="0"/>
              <a:t>Consideration for AMF implementation (2/3)</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825625"/>
            <a:ext cx="10515600" cy="1325563"/>
          </a:xfrm>
        </p:spPr>
        <p:txBody>
          <a:bodyPr/>
          <a:lstStyle/>
          <a:p>
            <a:r>
              <a:rPr lang="en-US" altLang="en-US" sz="1400" dirty="0"/>
              <a:t>Namf_Communication_NonUeN2InfoSubscribe service operation can used by a NF Service Consumer (e.g. CBCF, PWS-IWF, TSCTSF) to subscribe to the AMF to get notifications about non-UE-specific-N2 information of a specific type (e.g. PWS Indications, TSS).</a:t>
            </a:r>
          </a:p>
          <a:p>
            <a:r>
              <a:rPr lang="en-US" altLang="en-US" sz="1400" dirty="0"/>
              <a:t>An NF Service Consumer (e.g. CBCF, PWS-IWF, TSCTSF) may subscribe to notifications of specific N2 information type (</a:t>
            </a:r>
            <a:r>
              <a:rPr lang="en-US" altLang="en-US" sz="1400" dirty="0" err="1"/>
              <a:t>e,g</a:t>
            </a:r>
            <a:r>
              <a:rPr lang="en-US" altLang="en-US" sz="1400" dirty="0"/>
              <a:t> PWS Indications, TSS) that are not associated with any UE. In this case, the NF Service Consumer shall subscribe by using the </a:t>
            </a:r>
            <a:r>
              <a:rPr lang="en-US" altLang="en-US" sz="1400" dirty="0">
                <a:highlight>
                  <a:srgbClr val="FFFF00"/>
                </a:highlight>
              </a:rPr>
              <a:t>HTTP POST method with the URI of the "Non-UE-N2-Messages Subscriptions Collection" resource (see clause 6.1.3.9.3.1 and Figure 5.2.2.4.2.1-1 of TS XXXXX</a:t>
            </a:r>
            <a:r>
              <a:rPr lang="en-US" altLang="en-US" sz="1400" dirty="0"/>
              <a:t>)</a:t>
            </a:r>
          </a:p>
        </p:txBody>
      </p:sp>
      <p:sp>
        <p:nvSpPr>
          <p:cNvPr id="2" name="Content Placeholder 2">
            <a:extLst>
              <a:ext uri="{FF2B5EF4-FFF2-40B4-BE49-F238E27FC236}">
                <a16:creationId xmlns:a16="http://schemas.microsoft.com/office/drawing/2014/main" id="{FB8DED53-3D1C-D405-502B-4BCC7CC7D542}"/>
              </a:ext>
            </a:extLst>
          </p:cNvPr>
          <p:cNvSpPr txBox="1">
            <a:spLocks/>
          </p:cNvSpPr>
          <p:nvPr/>
        </p:nvSpPr>
        <p:spPr bwMode="auto">
          <a:xfrm>
            <a:off x="4910619" y="3151188"/>
            <a:ext cx="6443181" cy="852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i="1" dirty="0">
                <a:solidFill>
                  <a:srgbClr val="FF0000"/>
                </a:solidFill>
                <a:effectLst/>
                <a:ea typeface="SimSun" panose="02010600030101010101" pitchFamily="2" charset="-122"/>
                <a:cs typeface="Times New Roman" panose="02020603050405020304" pitchFamily="18" charset="0"/>
              </a:rPr>
              <a:t>Note that t</a:t>
            </a:r>
            <a:r>
              <a:rPr lang="en-US" sz="1400" i="1" dirty="0">
                <a:solidFill>
                  <a:srgbClr val="FF0000"/>
                </a:solidFill>
                <a:ea typeface="SimSun" panose="02010600030101010101" pitchFamily="2" charset="-122"/>
                <a:cs typeface="Times New Roman" panose="02020603050405020304" pitchFamily="18" charset="0"/>
              </a:rPr>
              <a:t>here is no Update of </a:t>
            </a:r>
            <a:r>
              <a:rPr lang="en-US" altLang="en-US" sz="1400" i="1" dirty="0">
                <a:solidFill>
                  <a:srgbClr val="FF0000"/>
                </a:solidFill>
              </a:rPr>
              <a:t>Namf_Communication_NonUeN2InfoSubscribe request. Hence, </a:t>
            </a:r>
            <a:r>
              <a:rPr lang="en-US" sz="1400" i="1" dirty="0">
                <a:solidFill>
                  <a:srgbClr val="FF0000"/>
                </a:solidFill>
                <a:ea typeface="SimSun" panose="02010600030101010101" pitchFamily="2" charset="-122"/>
                <a:cs typeface="Times New Roman" panose="02020603050405020304" pitchFamily="18" charset="0"/>
              </a:rPr>
              <a:t>if the TSCTSF wants, for example, to MODIFY the range of concerning NG-RAN nodes, it needs to create a new subscription</a:t>
            </a:r>
            <a:endParaRPr lang="en-US" altLang="en-US" sz="1400" i="1" dirty="0"/>
          </a:p>
        </p:txBody>
      </p:sp>
      <p:graphicFrame>
        <p:nvGraphicFramePr>
          <p:cNvPr id="4" name="Object 3">
            <a:extLst>
              <a:ext uri="{FF2B5EF4-FFF2-40B4-BE49-F238E27FC236}">
                <a16:creationId xmlns:a16="http://schemas.microsoft.com/office/drawing/2014/main" id="{19C25009-27D8-F09E-3DC1-3F79D08BF09D}"/>
              </a:ext>
            </a:extLst>
          </p:cNvPr>
          <p:cNvGraphicFramePr>
            <a:graphicFrameLocks noChangeAspect="1"/>
          </p:cNvGraphicFramePr>
          <p:nvPr>
            <p:extLst>
              <p:ext uri="{D42A27DB-BD31-4B8C-83A1-F6EECF244321}">
                <p14:modId xmlns:p14="http://schemas.microsoft.com/office/powerpoint/2010/main" val="1545251429"/>
              </p:ext>
            </p:extLst>
          </p:nvPr>
        </p:nvGraphicFramePr>
        <p:xfrm>
          <a:off x="1027467" y="3135766"/>
          <a:ext cx="3522761" cy="1121229"/>
        </p:xfrm>
        <a:graphic>
          <a:graphicData uri="http://schemas.openxmlformats.org/presentationml/2006/ole">
            <mc:AlternateContent xmlns:mc="http://schemas.openxmlformats.org/markup-compatibility/2006">
              <mc:Choice xmlns:v="urn:schemas-microsoft-com:vml" Requires="v">
                <p:oleObj name="Visio" r:id="rId3" imgW="5524673" imgH="1612812" progId="Visio.Drawing.11">
                  <p:embed/>
                </p:oleObj>
              </mc:Choice>
              <mc:Fallback>
                <p:oleObj name="Visio" r:id="rId3" imgW="5524673" imgH="1612812" progId="Visio.Drawing.11">
                  <p:embed/>
                  <p:pic>
                    <p:nvPicPr>
                      <p:cNvPr id="4" name="Object 3">
                        <a:extLst>
                          <a:ext uri="{FF2B5EF4-FFF2-40B4-BE49-F238E27FC236}">
                            <a16:creationId xmlns:a16="http://schemas.microsoft.com/office/drawing/2014/main" id="{19C25009-27D8-F09E-3DC1-3F79D08BF09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7467" y="3135766"/>
                        <a:ext cx="3522761" cy="1121229"/>
                      </a:xfrm>
                      <a:prstGeom prst="rect">
                        <a:avLst/>
                      </a:prstGeom>
                      <a:noFill/>
                    </p:spPr>
                  </p:pic>
                </p:oleObj>
              </mc:Fallback>
            </mc:AlternateContent>
          </a:graphicData>
        </a:graphic>
      </p:graphicFrame>
      <p:sp>
        <p:nvSpPr>
          <p:cNvPr id="5" name="Content Placeholder 2">
            <a:extLst>
              <a:ext uri="{FF2B5EF4-FFF2-40B4-BE49-F238E27FC236}">
                <a16:creationId xmlns:a16="http://schemas.microsoft.com/office/drawing/2014/main" id="{28B731BC-5EBB-D17C-C370-AC25759F94EB}"/>
              </a:ext>
            </a:extLst>
          </p:cNvPr>
          <p:cNvSpPr txBox="1">
            <a:spLocks/>
          </p:cNvSpPr>
          <p:nvPr/>
        </p:nvSpPr>
        <p:spPr bwMode="auto">
          <a:xfrm>
            <a:off x="838200" y="4176939"/>
            <a:ext cx="10515600" cy="634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v-SE" sz="1400" dirty="0" err="1">
                <a:ea typeface="Times New Roman" panose="02020603050405020304" pitchFamily="18" charset="0"/>
              </a:rPr>
              <a:t>Basically</a:t>
            </a:r>
            <a:r>
              <a:rPr lang="sv-SE" sz="1400" dirty="0">
                <a:ea typeface="Times New Roman" panose="02020603050405020304" pitchFamily="18" charset="0"/>
              </a:rPr>
              <a:t>, the </a:t>
            </a:r>
            <a:r>
              <a:rPr lang="sv-SE" sz="1400" dirty="0" err="1">
                <a:ea typeface="Times New Roman" panose="02020603050405020304" pitchFamily="18" charset="0"/>
              </a:rPr>
              <a:t>existing</a:t>
            </a:r>
            <a:r>
              <a:rPr lang="sv-SE" sz="1400" dirty="0">
                <a:ea typeface="Times New Roman" panose="02020603050405020304" pitchFamily="18" charset="0"/>
              </a:rPr>
              <a:t> AMF implementation for Namf_Communication_NonUeN2InfoSubscribe is </a:t>
            </a:r>
            <a:r>
              <a:rPr lang="sv-SE" sz="1400" dirty="0" err="1">
                <a:ea typeface="Times New Roman" panose="02020603050405020304" pitchFamily="18" charset="0"/>
              </a:rPr>
              <a:t>quite</a:t>
            </a:r>
            <a:r>
              <a:rPr lang="sv-SE" sz="1400" dirty="0">
                <a:ea typeface="Times New Roman" panose="02020603050405020304" pitchFamily="18" charset="0"/>
              </a:rPr>
              <a:t> simple, the AMF </a:t>
            </a:r>
            <a:r>
              <a:rPr lang="sv-SE" sz="1400" dirty="0" err="1">
                <a:ea typeface="Times New Roman" panose="02020603050405020304" pitchFamily="18" charset="0"/>
              </a:rPr>
              <a:t>simply</a:t>
            </a:r>
            <a:r>
              <a:rPr lang="sv-SE" sz="1400" dirty="0">
                <a:ea typeface="Times New Roman" panose="02020603050405020304" pitchFamily="18" charset="0"/>
              </a:rPr>
              <a:t> forwards the </a:t>
            </a:r>
            <a:r>
              <a:rPr lang="sv-SE" sz="1400" dirty="0" err="1">
                <a:ea typeface="Times New Roman" panose="02020603050405020304" pitchFamily="18" charset="0"/>
              </a:rPr>
              <a:t>received</a:t>
            </a:r>
            <a:r>
              <a:rPr lang="sv-SE" sz="1400" dirty="0">
                <a:ea typeface="Times New Roman" panose="02020603050405020304" pitchFamily="18" charset="0"/>
              </a:rPr>
              <a:t> NGAP IE or NGAP </a:t>
            </a:r>
            <a:r>
              <a:rPr lang="sv-SE" sz="1400" dirty="0" err="1">
                <a:ea typeface="Times New Roman" panose="02020603050405020304" pitchFamily="18" charset="0"/>
              </a:rPr>
              <a:t>message</a:t>
            </a:r>
            <a:r>
              <a:rPr lang="sv-SE" sz="1400" dirty="0">
                <a:ea typeface="Times New Roman" panose="02020603050405020304" pitchFamily="18" charset="0"/>
              </a:rPr>
              <a:t> </a:t>
            </a:r>
            <a:r>
              <a:rPr lang="sv-SE" sz="1400" dirty="0" err="1">
                <a:ea typeface="Times New Roman" panose="02020603050405020304" pitchFamily="18" charset="0"/>
              </a:rPr>
              <a:t>applicable</a:t>
            </a:r>
            <a:r>
              <a:rPr lang="sv-SE" sz="1400" dirty="0">
                <a:ea typeface="Times New Roman" panose="02020603050405020304" pitchFamily="18" charset="0"/>
              </a:rPr>
              <a:t> to a </a:t>
            </a:r>
            <a:r>
              <a:rPr lang="sv-SE" sz="1400" dirty="0" err="1">
                <a:ea typeface="Times New Roman" panose="02020603050405020304" pitchFamily="18" charset="0"/>
              </a:rPr>
              <a:t>specific</a:t>
            </a:r>
            <a:r>
              <a:rPr lang="sv-SE" sz="1400" dirty="0">
                <a:ea typeface="Times New Roman" panose="02020603050405020304" pitchFamily="18" charset="0"/>
              </a:rPr>
              <a:t> </a:t>
            </a:r>
            <a:r>
              <a:rPr lang="sv-SE" sz="1400" dirty="0" err="1">
                <a:ea typeface="Times New Roman" panose="02020603050405020304" pitchFamily="18" charset="0"/>
              </a:rPr>
              <a:t>type</a:t>
            </a:r>
            <a:r>
              <a:rPr lang="sv-SE" sz="1400" dirty="0">
                <a:ea typeface="Times New Roman" panose="02020603050405020304" pitchFamily="18" charset="0"/>
              </a:rPr>
              <a:t> (as </a:t>
            </a:r>
            <a:r>
              <a:rPr lang="sv-SE" sz="1400" dirty="0" err="1">
                <a:ea typeface="Times New Roman" panose="02020603050405020304" pitchFamily="18" charset="0"/>
              </a:rPr>
              <a:t>requested</a:t>
            </a:r>
            <a:r>
              <a:rPr lang="sv-SE" sz="1400" dirty="0">
                <a:ea typeface="Times New Roman" panose="02020603050405020304" pitchFamily="18" charset="0"/>
              </a:rPr>
              <a:t> in the </a:t>
            </a:r>
            <a:r>
              <a:rPr lang="sv-SE" sz="1400" dirty="0" err="1">
                <a:ea typeface="Times New Roman" panose="02020603050405020304" pitchFamily="18" charset="0"/>
              </a:rPr>
              <a:t>subscription</a:t>
            </a:r>
            <a:r>
              <a:rPr lang="sv-SE" sz="1400" dirty="0">
                <a:ea typeface="Times New Roman" panose="02020603050405020304" pitchFamily="18" charset="0"/>
              </a:rPr>
              <a:t> </a:t>
            </a:r>
            <a:r>
              <a:rPr lang="sv-SE" sz="1400" dirty="0" err="1">
                <a:ea typeface="Times New Roman" panose="02020603050405020304" pitchFamily="18" charset="0"/>
              </a:rPr>
              <a:t>request</a:t>
            </a:r>
            <a:r>
              <a:rPr lang="sv-SE" sz="1400" dirty="0">
                <a:ea typeface="Times New Roman" panose="02020603050405020304" pitchFamily="18" charset="0"/>
              </a:rPr>
              <a:t>) to the </a:t>
            </a:r>
            <a:r>
              <a:rPr lang="sv-SE" sz="1400" dirty="0" err="1">
                <a:ea typeface="Times New Roman" panose="02020603050405020304" pitchFamily="18" charset="0"/>
              </a:rPr>
              <a:t>consumer</a:t>
            </a:r>
            <a:r>
              <a:rPr lang="sv-SE" sz="1400" dirty="0">
                <a:ea typeface="Times New Roman" panose="02020603050405020304" pitchFamily="18" charset="0"/>
              </a:rPr>
              <a:t> NF </a:t>
            </a:r>
            <a:r>
              <a:rPr lang="sv-SE" sz="1400" dirty="0" err="1">
                <a:ea typeface="Times New Roman" panose="02020603050405020304" pitchFamily="18" charset="0"/>
              </a:rPr>
              <a:t>who</a:t>
            </a:r>
            <a:r>
              <a:rPr lang="sv-SE" sz="1400" dirty="0">
                <a:ea typeface="Times New Roman" panose="02020603050405020304" pitchFamily="18" charset="0"/>
              </a:rPr>
              <a:t> has </a:t>
            </a:r>
            <a:r>
              <a:rPr lang="sv-SE" sz="1400" dirty="0" err="1">
                <a:ea typeface="Times New Roman" panose="02020603050405020304" pitchFamily="18" charset="0"/>
              </a:rPr>
              <a:t>made</a:t>
            </a:r>
            <a:r>
              <a:rPr lang="sv-SE" sz="1400" dirty="0">
                <a:ea typeface="Times New Roman" panose="02020603050405020304" pitchFamily="18" charset="0"/>
              </a:rPr>
              <a:t> the </a:t>
            </a:r>
            <a:r>
              <a:rPr lang="sv-SE" sz="1400" dirty="0" err="1">
                <a:ea typeface="Times New Roman" panose="02020603050405020304" pitchFamily="18" charset="0"/>
              </a:rPr>
              <a:t>subscription</a:t>
            </a:r>
            <a:endParaRPr lang="en-US" altLang="en-US" sz="1400" dirty="0"/>
          </a:p>
        </p:txBody>
      </p:sp>
      <p:graphicFrame>
        <p:nvGraphicFramePr>
          <p:cNvPr id="6" name="Table 5">
            <a:extLst>
              <a:ext uri="{FF2B5EF4-FFF2-40B4-BE49-F238E27FC236}">
                <a16:creationId xmlns:a16="http://schemas.microsoft.com/office/drawing/2014/main" id="{64B1009A-0C03-4211-8709-872110FD2ED3}"/>
              </a:ext>
            </a:extLst>
          </p:cNvPr>
          <p:cNvGraphicFramePr>
            <a:graphicFrameLocks noGrp="1"/>
          </p:cNvGraphicFramePr>
          <p:nvPr>
            <p:extLst>
              <p:ext uri="{D42A27DB-BD31-4B8C-83A1-F6EECF244321}">
                <p14:modId xmlns:p14="http://schemas.microsoft.com/office/powerpoint/2010/main" val="3016029377"/>
              </p:ext>
            </p:extLst>
          </p:nvPr>
        </p:nvGraphicFramePr>
        <p:xfrm>
          <a:off x="1154241" y="5028973"/>
          <a:ext cx="6655635" cy="924640"/>
        </p:xfrm>
        <a:graphic>
          <a:graphicData uri="http://schemas.openxmlformats.org/drawingml/2006/table">
            <a:tbl>
              <a:tblPr firstRow="1" firstCol="1" bandRow="1">
                <a:tableStyleId>{D7AC3CCA-C797-4891-BE02-D94E43425B78}</a:tableStyleId>
              </a:tblPr>
              <a:tblGrid>
                <a:gridCol w="2094893">
                  <a:extLst>
                    <a:ext uri="{9D8B030D-6E8A-4147-A177-3AD203B41FA5}">
                      <a16:colId xmlns:a16="http://schemas.microsoft.com/office/drawing/2014/main" val="4088491935"/>
                    </a:ext>
                  </a:extLst>
                </a:gridCol>
                <a:gridCol w="1551236">
                  <a:extLst>
                    <a:ext uri="{9D8B030D-6E8A-4147-A177-3AD203B41FA5}">
                      <a16:colId xmlns:a16="http://schemas.microsoft.com/office/drawing/2014/main" val="3447565270"/>
                    </a:ext>
                  </a:extLst>
                </a:gridCol>
                <a:gridCol w="3009506">
                  <a:extLst>
                    <a:ext uri="{9D8B030D-6E8A-4147-A177-3AD203B41FA5}">
                      <a16:colId xmlns:a16="http://schemas.microsoft.com/office/drawing/2014/main" val="1641933805"/>
                    </a:ext>
                  </a:extLst>
                </a:gridCol>
              </a:tblGrid>
              <a:tr h="275989">
                <a:tc>
                  <a:txBody>
                    <a:bodyPr/>
                    <a:lstStyle/>
                    <a:p>
                      <a:pPr hangingPunct="0"/>
                      <a:r>
                        <a:rPr lang="en-GB" sz="1400" b="0" dirty="0">
                          <a:effectLst/>
                        </a:rPr>
                        <a:t>NonUeN2MessageTransfer</a:t>
                      </a:r>
                      <a:endParaRPr lang="en-SE" sz="14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r>
                        <a:rPr lang="en-GB" sz="1400" b="0" dirty="0">
                          <a:effectLst/>
                        </a:rPr>
                        <a:t>Request/Response</a:t>
                      </a:r>
                      <a:endParaRPr lang="en-SE" sz="14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r>
                        <a:rPr lang="en-GB" sz="1400" b="0" dirty="0">
                          <a:effectLst/>
                        </a:rPr>
                        <a:t>Peer AMF, LMF, CBCF, PWS-IWF, TSCTSF</a:t>
                      </a:r>
                      <a:endParaRPr lang="en-SE" sz="14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12288206"/>
                  </a:ext>
                </a:extLst>
              </a:tr>
              <a:tr h="216217">
                <a:tc>
                  <a:txBody>
                    <a:bodyPr/>
                    <a:lstStyle/>
                    <a:p>
                      <a:pPr hangingPunct="0"/>
                      <a:r>
                        <a:rPr lang="en-GB" sz="1400" b="0" dirty="0">
                          <a:effectLst/>
                        </a:rPr>
                        <a:t>NonUeN2InfoSubscribe</a:t>
                      </a:r>
                      <a:endParaRPr lang="en-SE" sz="14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rowSpan="2">
                  <a:txBody>
                    <a:bodyPr/>
                    <a:lstStyle/>
                    <a:p>
                      <a:pPr hangingPunct="0"/>
                      <a:r>
                        <a:rPr lang="en-GB" sz="1400" b="0">
                          <a:effectLst/>
                        </a:rPr>
                        <a:t>Subscribe/Notify</a:t>
                      </a:r>
                      <a:endParaRPr lang="en-SE" sz="1400" b="0">
                        <a:effectLst/>
                      </a:endParaRPr>
                    </a:p>
                    <a:p>
                      <a:pPr hangingPunct="0"/>
                      <a:r>
                        <a:rPr lang="en-GB" sz="1400" b="0">
                          <a:effectLst/>
                        </a:rPr>
                        <a:t> </a:t>
                      </a:r>
                      <a:endParaRPr lang="en-SE" sz="1400" b="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r>
                        <a:rPr lang="en-GB" sz="1400" b="0">
                          <a:effectLst/>
                        </a:rPr>
                        <a:t>CBCF, PWS-IWF, TSCTSF</a:t>
                      </a:r>
                      <a:endParaRPr lang="en-SE" sz="1400" b="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750414101"/>
                  </a:ext>
                </a:extLst>
              </a:tr>
              <a:tr h="216217">
                <a:tc>
                  <a:txBody>
                    <a:bodyPr/>
                    <a:lstStyle/>
                    <a:p>
                      <a:pPr hangingPunct="0"/>
                      <a:r>
                        <a:rPr lang="en-GB" sz="1400" b="0" dirty="0">
                          <a:effectLst/>
                        </a:rPr>
                        <a:t>NonUeN2InfoUnSubscribe</a:t>
                      </a:r>
                      <a:endParaRPr lang="en-SE" sz="14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vMerge="1">
                  <a:txBody>
                    <a:bodyPr/>
                    <a:lstStyle/>
                    <a:p>
                      <a:endParaRPr lang="en-US"/>
                    </a:p>
                  </a:txBody>
                  <a:tcPr/>
                </a:tc>
                <a:tc>
                  <a:txBody>
                    <a:bodyPr/>
                    <a:lstStyle/>
                    <a:p>
                      <a:pPr hangingPunct="0"/>
                      <a:r>
                        <a:rPr lang="en-GB" sz="1400" b="0">
                          <a:effectLst/>
                        </a:rPr>
                        <a:t>CBCF, PWS-IWF, TSCTSF</a:t>
                      </a:r>
                      <a:endParaRPr lang="en-SE" sz="1400" b="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747226641"/>
                  </a:ext>
                </a:extLst>
              </a:tr>
              <a:tr h="216217">
                <a:tc>
                  <a:txBody>
                    <a:bodyPr/>
                    <a:lstStyle/>
                    <a:p>
                      <a:pPr hangingPunct="0"/>
                      <a:r>
                        <a:rPr lang="en-GB" sz="1400" b="0" dirty="0">
                          <a:effectLst/>
                        </a:rPr>
                        <a:t>NonUeN2InfoNotify</a:t>
                      </a:r>
                      <a:endParaRPr lang="en-SE" sz="14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r>
                        <a:rPr lang="en-GB" sz="1400" b="0" dirty="0">
                          <a:effectLst/>
                        </a:rPr>
                        <a:t> </a:t>
                      </a:r>
                      <a:endParaRPr lang="en-SE" sz="14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r>
                        <a:rPr lang="en-GB" sz="1400" b="0" dirty="0">
                          <a:effectLst/>
                        </a:rPr>
                        <a:t>LMF, CBCF, PWS-IWF, TSCTSF</a:t>
                      </a:r>
                      <a:endParaRPr lang="en-SE" sz="14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443184655"/>
                  </a:ext>
                </a:extLst>
              </a:tr>
            </a:tbl>
          </a:graphicData>
        </a:graphic>
      </p:graphicFrame>
    </p:spTree>
    <p:extLst>
      <p:ext uri="{BB962C8B-B14F-4D97-AF65-F5344CB8AC3E}">
        <p14:creationId xmlns:p14="http://schemas.microsoft.com/office/powerpoint/2010/main" val="417833602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838200" y="365125"/>
            <a:ext cx="8958943" cy="1325563"/>
          </a:xfrm>
        </p:spPr>
        <p:txBody>
          <a:bodyPr/>
          <a:lstStyle/>
          <a:p>
            <a:r>
              <a:rPr lang="en-GB" altLang="en-US" sz="3600" dirty="0"/>
              <a:t>Consideration for AMF implementation (3/3)</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825625"/>
            <a:ext cx="10515600" cy="415405"/>
          </a:xfrm>
        </p:spPr>
        <p:txBody>
          <a:bodyPr/>
          <a:lstStyle/>
          <a:p>
            <a:r>
              <a:rPr lang="en-US" altLang="en-US" sz="1800" dirty="0"/>
              <a:t>Other aspects: N2InformationTransferReqDataTransfer and NonUeN2InfoSubscriptionCreateData</a:t>
            </a:r>
          </a:p>
        </p:txBody>
      </p:sp>
      <p:pic>
        <p:nvPicPr>
          <p:cNvPr id="3" name="Picture 2">
            <a:extLst>
              <a:ext uri="{FF2B5EF4-FFF2-40B4-BE49-F238E27FC236}">
                <a16:creationId xmlns:a16="http://schemas.microsoft.com/office/drawing/2014/main" id="{F7668431-696C-EB3A-33E3-969C1C8DF058}"/>
              </a:ext>
            </a:extLst>
          </p:cNvPr>
          <p:cNvPicPr>
            <a:picLocks noChangeAspect="1"/>
          </p:cNvPicPr>
          <p:nvPr/>
        </p:nvPicPr>
        <p:blipFill>
          <a:blip r:embed="rId2"/>
          <a:stretch>
            <a:fillRect/>
          </a:stretch>
        </p:blipFill>
        <p:spPr>
          <a:xfrm>
            <a:off x="1048062" y="2619765"/>
            <a:ext cx="5877393" cy="2424425"/>
          </a:xfrm>
          <a:prstGeom prst="rect">
            <a:avLst/>
          </a:prstGeom>
        </p:spPr>
      </p:pic>
      <p:pic>
        <p:nvPicPr>
          <p:cNvPr id="7" name="Picture 6">
            <a:extLst>
              <a:ext uri="{FF2B5EF4-FFF2-40B4-BE49-F238E27FC236}">
                <a16:creationId xmlns:a16="http://schemas.microsoft.com/office/drawing/2014/main" id="{3A11EDF5-414B-B94D-C98F-1019C7348860}"/>
              </a:ext>
            </a:extLst>
          </p:cNvPr>
          <p:cNvPicPr>
            <a:picLocks noChangeAspect="1"/>
          </p:cNvPicPr>
          <p:nvPr/>
        </p:nvPicPr>
        <p:blipFill>
          <a:blip r:embed="rId3"/>
          <a:stretch>
            <a:fillRect/>
          </a:stretch>
        </p:blipFill>
        <p:spPr>
          <a:xfrm>
            <a:off x="7659770" y="2241030"/>
            <a:ext cx="3694030" cy="4159510"/>
          </a:xfrm>
          <a:prstGeom prst="rect">
            <a:avLst/>
          </a:prstGeom>
        </p:spPr>
      </p:pic>
    </p:spTree>
    <p:extLst>
      <p:ext uri="{BB962C8B-B14F-4D97-AF65-F5344CB8AC3E}">
        <p14:creationId xmlns:p14="http://schemas.microsoft.com/office/powerpoint/2010/main" val="103174186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Comparison and Conclusion (1/2)</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sz="1600" b="1" dirty="0">
                <a:latin typeface="+mn-lt"/>
                <a:ea typeface="Times New Roman" panose="02020603050405020304" pitchFamily="18" charset="0"/>
              </a:rPr>
              <a:t>Alternative#2</a:t>
            </a:r>
            <a:r>
              <a:rPr lang="en-US" sz="1600" dirty="0">
                <a:latin typeface="+mn-lt"/>
                <a:ea typeface="Times New Roman" panose="02020603050405020304" pitchFamily="18" charset="0"/>
              </a:rPr>
              <a:t> imposes extra complexity to AMF, e.g.:</a:t>
            </a:r>
          </a:p>
          <a:p>
            <a:pPr lvl="1"/>
            <a:r>
              <a:rPr lang="en-US" altLang="en-US" sz="1400" dirty="0"/>
              <a:t>generating non-MM NGAP messages on its own, i.e., generating a TIMING SYNCHRONISATION STATUS REQUEST for a start based on the Namf_Communication_NonUeN2InfoSubscribe Request, and a TIMING SYNCHRONISATION STATUS REQUEST for stop based on the Namf_Communication_NonUeN2InfoUnSubscribe Request;</a:t>
            </a:r>
          </a:p>
          <a:p>
            <a:pPr lvl="1"/>
            <a:r>
              <a:rPr lang="en-US" altLang="en-US" sz="1400" dirty="0"/>
              <a:t>keeping track of the timing </a:t>
            </a:r>
            <a:r>
              <a:rPr lang="en-US" altLang="en-US" sz="1400" dirty="0" err="1"/>
              <a:t>synchronisation</a:t>
            </a:r>
            <a:r>
              <a:rPr lang="en-US" altLang="en-US" sz="1400" dirty="0"/>
              <a:t> status of each NG-RAN, i.e. the AMF needs to store which TSCTSFs have requested to start "timing synchronization status reporting" and which TSCTSFs have requested to stop "timing </a:t>
            </a:r>
            <a:r>
              <a:rPr lang="en-US" altLang="en-US" sz="1400" dirty="0" err="1"/>
              <a:t>synchronisation</a:t>
            </a:r>
            <a:r>
              <a:rPr lang="en-US" altLang="en-US" sz="1400" dirty="0"/>
              <a:t> status reporting" in a NG-RAN node; </a:t>
            </a:r>
          </a:p>
          <a:p>
            <a:pPr lvl="1"/>
            <a:r>
              <a:rPr lang="en-US" altLang="en-US" sz="1400" dirty="0"/>
              <a:t>At the moment, the TIMING SYNCHRONISATION STATUS REQUEST message is very simple, it has only one enumeration type IE (start/stop), and thus </a:t>
            </a:r>
            <a:r>
              <a:rPr lang="en-US" altLang="en-US" sz="1400" b="1" dirty="0"/>
              <a:t>Alternative#2 </a:t>
            </a:r>
            <a:r>
              <a:rPr lang="en-US" altLang="en-US" sz="1400" dirty="0"/>
              <a:t>works. However, what if new IEs to be added as part of time synchronization status report activation, e.g. to describe the conditions, e.g. different S-NSSAIs, different thresholds to trigger a report, to activate? Different TSCTSFs from different network slices corresponding to different time-sensitive communication domains likely have different parameters to be reported in the future.</a:t>
            </a:r>
            <a:r>
              <a:rPr lang="en-US" altLang="en-US" sz="1400" dirty="0">
                <a:solidFill>
                  <a:srgbClr val="FF0000"/>
                </a:solidFill>
              </a:rPr>
              <a:t> </a:t>
            </a:r>
            <a:r>
              <a:rPr lang="en-US" altLang="en-US" sz="1400" b="1" dirty="0">
                <a:solidFill>
                  <a:srgbClr val="FF0000"/>
                </a:solidFill>
              </a:rPr>
              <a:t>Alternative#2 is NOT future-proof.</a:t>
            </a:r>
          </a:p>
          <a:p>
            <a:r>
              <a:rPr lang="en-US" sz="1600" dirty="0">
                <a:solidFill>
                  <a:srgbClr val="242424"/>
                </a:solidFill>
                <a:effectLst/>
                <a:ea typeface="SimSun" panose="02010600030101010101" pitchFamily="2" charset="-122"/>
                <a:cs typeface="Times New Roman" panose="02020603050405020304" pitchFamily="18" charset="0"/>
              </a:rPr>
              <a:t>When comes to handling failure scenarios when, for example, one or more NG-RANs fail to activate timing synchronization status reporting, </a:t>
            </a:r>
            <a:r>
              <a:rPr lang="en-US" sz="1600" b="1" dirty="0">
                <a:solidFill>
                  <a:srgbClr val="242424"/>
                </a:solidFill>
                <a:effectLst/>
                <a:ea typeface="SimSun" panose="02010600030101010101" pitchFamily="2" charset="-122"/>
                <a:cs typeface="Times New Roman" panose="02020603050405020304" pitchFamily="18" charset="0"/>
              </a:rPr>
              <a:t>this should be reported to the TSCTSF</a:t>
            </a:r>
            <a:r>
              <a:rPr lang="en-US" sz="1600" dirty="0">
                <a:solidFill>
                  <a:srgbClr val="242424"/>
                </a:solidFill>
                <a:effectLst/>
                <a:ea typeface="SimSun" panose="02010600030101010101" pitchFamily="2" charset="-122"/>
                <a:cs typeface="Times New Roman" panose="02020603050405020304" pitchFamily="18" charset="0"/>
              </a:rPr>
              <a:t>, e.g. to retry the same after some time. For </a:t>
            </a:r>
            <a:r>
              <a:rPr lang="en-US" sz="1600" b="1" dirty="0">
                <a:solidFill>
                  <a:srgbClr val="242424"/>
                </a:solidFill>
                <a:effectLst/>
                <a:ea typeface="SimSun" panose="02010600030101010101" pitchFamily="2" charset="-122"/>
                <a:cs typeface="Times New Roman" panose="02020603050405020304" pitchFamily="18" charset="0"/>
              </a:rPr>
              <a:t>Alternative#2</a:t>
            </a:r>
            <a:r>
              <a:rPr lang="en-US" sz="1600" dirty="0">
                <a:solidFill>
                  <a:srgbClr val="242424"/>
                </a:solidFill>
                <a:effectLst/>
                <a:ea typeface="SimSun" panose="02010600030101010101" pitchFamily="2" charset="-122"/>
                <a:cs typeface="Times New Roman" panose="02020603050405020304" pitchFamily="18" charset="0"/>
              </a:rPr>
              <a:t>, AMFs would need: </a:t>
            </a:r>
          </a:p>
          <a:p>
            <a:pPr lvl="1"/>
            <a:r>
              <a:rPr lang="en-US" altLang="en-US" sz="1400" dirty="0"/>
              <a:t>to generate an N2 container encapsulating TIMING SYNCHRONISATION STATUS FAILURE or Response message in the Namf_Communication_NonUeN2InfoNotify request message towards the TSCTSF, while be noted that the TIMING SYNCHRONISATION STATUS Request message was not included by the TSCTSF.</a:t>
            </a:r>
          </a:p>
          <a:p>
            <a:pPr lvl="1"/>
            <a:r>
              <a:rPr lang="en-US" altLang="en-US" sz="1400" dirty="0"/>
              <a:t>Or alternatively Namf_Communication_NonUeN2InfoNotify request message would need to be enhanced to carry an NGAP cause per NG-RAN Id (which is then needs to be included in the TIMING SYNCHRONISATION STATUS FAILURE or Response message)</a:t>
            </a:r>
            <a:endParaRPr lang="en-US" altLang="en-US" sz="1800" dirty="0"/>
          </a:p>
        </p:txBody>
      </p:sp>
    </p:spTree>
    <p:extLst>
      <p:ext uri="{BB962C8B-B14F-4D97-AF65-F5344CB8AC3E}">
        <p14:creationId xmlns:p14="http://schemas.microsoft.com/office/powerpoint/2010/main" val="2236272510"/>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Comparison and Conclusion (2/2)</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sz="1400" b="1" dirty="0"/>
              <a:t>Alternative#1 </a:t>
            </a:r>
            <a:r>
              <a:rPr lang="en-US" altLang="en-US" sz="1400" dirty="0"/>
              <a:t>matches the current design of the AMF communication service for Non-</a:t>
            </a:r>
            <a:r>
              <a:rPr lang="en-US" altLang="en-US" sz="1400" dirty="0" err="1"/>
              <a:t>Ue</a:t>
            </a:r>
            <a:r>
              <a:rPr lang="en-US" altLang="en-US" sz="1400" dirty="0"/>
              <a:t>-Related N2 message transferring. However, comparing existing services e.g. for the support of the PWS and NRPP where these procedures are also not intended for an individual UE, NGAP has designed a mechanism using for example Message Identifier/Serial Number or Routing ID, to determine if the message is from a different sender or with a different content. </a:t>
            </a:r>
          </a:p>
          <a:p>
            <a:r>
              <a:rPr lang="en-US" altLang="en-US" sz="1400" dirty="0">
                <a:solidFill>
                  <a:srgbClr val="FF0000"/>
                </a:solidFill>
              </a:rPr>
              <a:t>To support the scenario where multiple TSCTSFs are deployed, the TIMING SYNCHRONISATION STATUS REQUEST shall contain at least a TSCTSF NF ID (e.g. Routing Id) of the TSCTSF sending the request for START or STOP, so that the NG-RAN can store this information and determine if multiple TSCTSFs have requested activation of TIMING SYNCHRONISATION STATUS reporting; therefore, when doing deactivation, the NG-RAN shall keep the TIMING SYNCHRONISATION STATUS active as long as there is at least ONE TSCTSF left.</a:t>
            </a:r>
          </a:p>
          <a:p>
            <a:r>
              <a:rPr lang="en-US" altLang="en-US" sz="1400" dirty="0"/>
              <a:t>Furthermore, to be future-proof, different TSCTSFs configured for different network slices may want to set/have different TSS attribute thresholds for the NG-RAN to trigger TSS reporting or a time condition where the NG-RAN performs TSS reporting only in a specific time.</a:t>
            </a:r>
          </a:p>
          <a:p>
            <a:r>
              <a:rPr lang="en-US" sz="1400" dirty="0">
                <a:solidFill>
                  <a:schemeClr val="tx1"/>
                </a:solidFill>
                <a:ea typeface="SimSun" panose="02010600030101010101" pitchFamily="2" charset="-122"/>
              </a:rPr>
              <a:t>At the message level of the NGAP message "</a:t>
            </a:r>
            <a:r>
              <a:rPr lang="en-GB" sz="1400" dirty="0">
                <a:effectLst/>
                <a:ea typeface="SimSun" panose="02010600030101010101" pitchFamily="2" charset="-122"/>
              </a:rPr>
              <a:t>TIMING SYNCHRONISATION STATUS REPORT</a:t>
            </a:r>
            <a:r>
              <a:rPr lang="en-US" sz="1400" dirty="0">
                <a:solidFill>
                  <a:schemeClr val="tx1"/>
                </a:solidFill>
                <a:ea typeface="SimSun" panose="02010600030101010101" pitchFamily="2" charset="-122"/>
              </a:rPr>
              <a:t>" the Routing ID shall be included to contain </a:t>
            </a:r>
            <a:r>
              <a:rPr lang="en-US" sz="1400" dirty="0">
                <a:ea typeface="SimSun" panose="02010600030101010101" pitchFamily="2" charset="-122"/>
              </a:rPr>
              <a:t>a </a:t>
            </a:r>
            <a:r>
              <a:rPr lang="en-US" sz="1400" dirty="0">
                <a:solidFill>
                  <a:schemeClr val="tx1"/>
                </a:solidFill>
                <a:ea typeface="SimSun" panose="02010600030101010101" pitchFamily="2" charset="-122"/>
              </a:rPr>
              <a:t>TSCTSF NF ID as the intended receiver, so that the AMF will forward the report only to that specific TSCTSF, similarly as below:</a:t>
            </a:r>
          </a:p>
        </p:txBody>
      </p:sp>
      <p:pic>
        <p:nvPicPr>
          <p:cNvPr id="2" name="Picture 1">
            <a:extLst>
              <a:ext uri="{FF2B5EF4-FFF2-40B4-BE49-F238E27FC236}">
                <a16:creationId xmlns:a16="http://schemas.microsoft.com/office/drawing/2014/main" id="{9352E209-E441-F448-F4A9-7ADF58161594}"/>
              </a:ext>
            </a:extLst>
          </p:cNvPr>
          <p:cNvPicPr>
            <a:picLocks noChangeAspect="1"/>
          </p:cNvPicPr>
          <p:nvPr/>
        </p:nvPicPr>
        <p:blipFill>
          <a:blip r:embed="rId2"/>
          <a:stretch>
            <a:fillRect/>
          </a:stretch>
        </p:blipFill>
        <p:spPr>
          <a:xfrm>
            <a:off x="1205459" y="4729217"/>
            <a:ext cx="4259829" cy="1737562"/>
          </a:xfrm>
          <a:prstGeom prst="rect">
            <a:avLst/>
          </a:prstGeom>
        </p:spPr>
      </p:pic>
      <p:pic>
        <p:nvPicPr>
          <p:cNvPr id="3" name="Picture 2">
            <a:extLst>
              <a:ext uri="{FF2B5EF4-FFF2-40B4-BE49-F238E27FC236}">
                <a16:creationId xmlns:a16="http://schemas.microsoft.com/office/drawing/2014/main" id="{4C49BA95-1092-0D5B-926E-EBDB277FDBF2}"/>
              </a:ext>
            </a:extLst>
          </p:cNvPr>
          <p:cNvPicPr>
            <a:picLocks noChangeAspect="1"/>
          </p:cNvPicPr>
          <p:nvPr/>
        </p:nvPicPr>
        <p:blipFill>
          <a:blip r:embed="rId3"/>
          <a:stretch>
            <a:fillRect/>
          </a:stretch>
        </p:blipFill>
        <p:spPr>
          <a:xfrm>
            <a:off x="6586157" y="4670772"/>
            <a:ext cx="4767643" cy="1737562"/>
          </a:xfrm>
          <a:prstGeom prst="rect">
            <a:avLst/>
          </a:prstGeom>
        </p:spPr>
      </p:pic>
    </p:spTree>
    <p:extLst>
      <p:ext uri="{BB962C8B-B14F-4D97-AF65-F5344CB8AC3E}">
        <p14:creationId xmlns:p14="http://schemas.microsoft.com/office/powerpoint/2010/main" val="2206613539"/>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Concluding Remarks (1)</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sz="1400" dirty="0"/>
              <a:t>1.	The Timing </a:t>
            </a:r>
            <a:r>
              <a:rPr lang="en-US" altLang="en-US" sz="1400" dirty="0" err="1"/>
              <a:t>Synchronisation</a:t>
            </a:r>
            <a:r>
              <a:rPr lang="en-US" altLang="en-US" sz="1400" dirty="0"/>
              <a:t> Status Reporting procedure and its related NGAP messages are not for Mobility Management. In principle, these messages should be made transparent to AMFs. AMFs offer the </a:t>
            </a:r>
            <a:r>
              <a:rPr lang="en-US" altLang="en-US" sz="1400" dirty="0" err="1"/>
              <a:t>Namf_communication</a:t>
            </a:r>
            <a:r>
              <a:rPr lang="en-US" altLang="en-US" sz="1400" dirty="0"/>
              <a:t> service to transport these messages between TSCTSF and NG-RAN, just like it does for SMF (for a PDU session), MB-SMF (for a Broadcast MBS session), CBCF (for Public Warning messages), LMF and so on. Since AMF is just offering a communication service, it should not be required to build a non-MM related message on its OWN, instead of building these NGAP messages based on an N2 container (encapsulating an NGAP IE or an NGAP message). Alternative#1 matches the current design of the AMF communication service for transferring Non-</a:t>
            </a:r>
            <a:r>
              <a:rPr lang="en-US" altLang="en-US" sz="1400" dirty="0" err="1"/>
              <a:t>Ue</a:t>
            </a:r>
            <a:r>
              <a:rPr lang="en-US" altLang="en-US" sz="1400" dirty="0"/>
              <a:t>-Related N2 messages. This alternative is also future-proof since the NGAP message can be evolved independently of the </a:t>
            </a:r>
            <a:r>
              <a:rPr lang="en-US" altLang="en-US" sz="1400" dirty="0" err="1"/>
              <a:t>Namf_Communication</a:t>
            </a:r>
            <a:r>
              <a:rPr lang="en-US" altLang="en-US" sz="1400" dirty="0"/>
              <a:t> service, which is the exact merit of the AMF communication service.</a:t>
            </a:r>
          </a:p>
          <a:p>
            <a:r>
              <a:rPr lang="en-US" altLang="en-US" sz="1400" dirty="0"/>
              <a:t>2.	One of the possible motivations for Alternative#2 is to consider that RAN3 has designed the Time Synchronization Status Elementary procedure as a NODE-level procedure (between NG-RAN and AMF). However, functional-wise, the NG-RAN and TSCTSF are peer entities. Alternative#1 should ALSO be designed as a node-level procedure (between NG-RAN and TSCTSF) by adding a Routing Id encapsulating a TSCTSF NF ID. </a:t>
            </a:r>
          </a:p>
          <a:p>
            <a:r>
              <a:rPr lang="en-US" altLang="en-US" sz="1400" dirty="0"/>
              <a:t>3.	Alternative#2 is not future-proof at all. It works only if the TIMING SYNCHRONISATION STATUS REQUEST contains ONLY one ACTION with two enumeration values, START and STOP, i.e. an AMF will be triggered to send a TIMING SYNCHRONISATION STATUS REQUEST for “start” when receiving a Namf_Communication_NonUeN2InfoSubscribe request, and a TIMING SYNCHRONISATION STATUS REQUEST for “stop” when receiving a Namf_Communication_NonUeN2InfoUnSubscribe request. The TSCTSF is not possible to modify the subscription either. Even when the TSCTSF would like to extend the TSS reporting scope, covering more NG-RANs, it has to create a new subscription. This alternative would be tricky when comes to handling failure scenarios, for example, one or more NG-RANs fail to activate timing synchronization status reporting, which should be reported to the TSCTSF, e.g. to allow to retry the same after some time.</a:t>
            </a:r>
          </a:p>
          <a:p>
            <a:r>
              <a:rPr lang="en-US" sz="1600" b="1" dirty="0">
                <a:solidFill>
                  <a:srgbClr val="FF0000"/>
                </a:solidFill>
                <a:ea typeface="SimSun" panose="02010600030101010101" pitchFamily="2" charset="-122"/>
                <a:cs typeface="Times New Roman" panose="02020603050405020304" pitchFamily="18" charset="0"/>
              </a:rPr>
              <a:t>A</a:t>
            </a:r>
            <a:r>
              <a:rPr lang="en-US" sz="1600" b="1" dirty="0">
                <a:solidFill>
                  <a:srgbClr val="FF0000"/>
                </a:solidFill>
                <a:effectLst/>
                <a:ea typeface="SimSun" panose="02010600030101010101" pitchFamily="2" charset="-122"/>
                <a:cs typeface="Times New Roman" panose="02020603050405020304" pitchFamily="18" charset="0"/>
              </a:rPr>
              <a:t>lternative#1 as further described in the next slide) shall be the way forward. (the complete solution is described in the next slide)</a:t>
            </a:r>
            <a:endParaRPr lang="en-US" sz="1600" dirty="0">
              <a:solidFill>
                <a:srgbClr val="242424"/>
              </a:solidFill>
              <a:effectLst/>
              <a:ea typeface="SimSun" panose="02010600030101010101" pitchFamily="2" charset="-122"/>
              <a:cs typeface="Times New Roman" panose="02020603050405020304" pitchFamily="18" charset="0"/>
            </a:endParaRPr>
          </a:p>
          <a:p>
            <a:endParaRPr lang="en-US" altLang="en-US" sz="1800" dirty="0"/>
          </a:p>
        </p:txBody>
      </p:sp>
    </p:spTree>
    <p:extLst>
      <p:ext uri="{BB962C8B-B14F-4D97-AF65-F5344CB8AC3E}">
        <p14:creationId xmlns:p14="http://schemas.microsoft.com/office/powerpoint/2010/main" val="270113356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pPr marL="0" indent="0">
              <a:buNone/>
            </a:pPr>
            <a:r>
              <a:rPr lang="en-US" altLang="en-US" sz="4400" b="1" dirty="0"/>
              <a:t>Detail description of Alternative #1</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690688"/>
            <a:ext cx="10515600" cy="4661986"/>
          </a:xfrm>
        </p:spPr>
        <p:txBody>
          <a:bodyPr/>
          <a:lstStyle/>
          <a:p>
            <a:pPr marL="342900" indent="-342900">
              <a:buFont typeface="+mj-lt"/>
              <a:buAutoNum type="arabicPeriod"/>
            </a:pPr>
            <a:r>
              <a:rPr lang="en-US" altLang="en-US" sz="1500" dirty="0"/>
              <a:t>The TSCTSF invokes Namf_Communication_NonUeN2InfoSubscribe service operation towards the AMF to receive notifications related to N2 information class defined for Time Synchronization Status (TSS) without including a list of NG-RAN IDs/TAs for which subscription applies;</a:t>
            </a:r>
          </a:p>
          <a:p>
            <a:pPr marL="342900" indent="-342900">
              <a:buFont typeface="+mj-lt"/>
              <a:buAutoNum type="arabicPeriod"/>
            </a:pPr>
            <a:r>
              <a:rPr lang="en-US" altLang="en-US" sz="1500" dirty="0"/>
              <a:t>The TSCTSF invokes Namf_Communication_NonUeN2MessageTransfer service operation containing an N2 Container encapsulating Timing Synchronization Status Request message to request the NG-RAN(s) to start the reporting of the Time Synchronization Status. The NGAP message Time Synchronization Status Request contains </a:t>
            </a:r>
            <a:r>
              <a:rPr lang="en-US" altLang="en-US" sz="1500" b="1" i="1" dirty="0">
                <a:solidFill>
                  <a:srgbClr val="FF0000"/>
                </a:solidFill>
              </a:rPr>
              <a:t>a Routing ID </a:t>
            </a:r>
            <a:r>
              <a:rPr lang="en-US" altLang="en-US" sz="1500" dirty="0"/>
              <a:t>encoded with the TSCTSF NF ID. </a:t>
            </a:r>
            <a:r>
              <a:rPr lang="en-US" altLang="en-US" sz="1500" i="1" dirty="0"/>
              <a:t>The NG-RAN needs to know there are multiple TSCTSFs requested for TSS reporting and keeps reporting until the last TSCTSF requests to stop the reporting</a:t>
            </a:r>
            <a:r>
              <a:rPr lang="en-US" altLang="en-US" sz="1500" dirty="0"/>
              <a:t>.</a:t>
            </a:r>
          </a:p>
          <a:p>
            <a:pPr marL="342900" indent="-342900">
              <a:buFont typeface="+mj-lt"/>
              <a:buAutoNum type="arabicPeriod"/>
            </a:pPr>
            <a:r>
              <a:rPr lang="en-US" sz="1500" dirty="0">
                <a:effectLst/>
                <a:ea typeface="SimSun" panose="02010600030101010101" pitchFamily="2" charset="-122"/>
                <a:cs typeface="Times New Roman" panose="02020603050405020304" pitchFamily="18" charset="0"/>
              </a:rPr>
              <a:t>Upon receiving the responses from the NG-RAN node(s), the AMF includes a list of N2 Containers together with the corresponding NG-RAN Ids where each N2 Container encapsulates the NGAP message Timing </a:t>
            </a:r>
            <a:r>
              <a:rPr lang="en-US" sz="1500" dirty="0" err="1">
                <a:effectLst/>
                <a:ea typeface="SimSun" panose="02010600030101010101" pitchFamily="2" charset="-122"/>
                <a:cs typeface="Times New Roman" panose="02020603050405020304" pitchFamily="18" charset="0"/>
              </a:rPr>
              <a:t>Synchronisation</a:t>
            </a:r>
            <a:r>
              <a:rPr lang="en-US" sz="1500" dirty="0">
                <a:effectLst/>
                <a:ea typeface="SimSun" panose="02010600030101010101" pitchFamily="2" charset="-122"/>
                <a:cs typeface="Times New Roman" panose="02020603050405020304" pitchFamily="18" charset="0"/>
              </a:rPr>
              <a:t> Status Response or the Timing </a:t>
            </a:r>
            <a:r>
              <a:rPr lang="en-US" sz="1500" dirty="0" err="1">
                <a:effectLst/>
                <a:ea typeface="SimSun" panose="02010600030101010101" pitchFamily="2" charset="-122"/>
                <a:cs typeface="Times New Roman" panose="02020603050405020304" pitchFamily="18" charset="0"/>
              </a:rPr>
              <a:t>Synchronisation</a:t>
            </a:r>
            <a:r>
              <a:rPr lang="en-US" sz="1500" dirty="0">
                <a:effectLst/>
                <a:ea typeface="SimSun" panose="02010600030101010101" pitchFamily="2" charset="-122"/>
                <a:cs typeface="Times New Roman" panose="02020603050405020304" pitchFamily="18" charset="0"/>
              </a:rPr>
              <a:t> Status Failure received from that NG-RAN, in the Namf_Communication_NonUeN2MessageTransfer response or Namf_Communication_N2InfoNotify request messages to the TSCTSF.</a:t>
            </a:r>
            <a:r>
              <a:rPr lang="en-US" altLang="en-US" sz="1500" dirty="0"/>
              <a:t> T</a:t>
            </a:r>
            <a:r>
              <a:rPr lang="en-US" altLang="en-US" sz="1500" dirty="0">
                <a:solidFill>
                  <a:srgbClr val="7030A0"/>
                </a:solidFill>
              </a:rPr>
              <a:t>he AMF adds the corresponding NG-RAN ID to enable</a:t>
            </a:r>
            <a:r>
              <a:rPr lang="en-US" altLang="en-US" sz="1500" i="1" dirty="0"/>
              <a:t> the TSCTSF to know which NG-RAN has failed to initiate the report of TSS (when receiving a</a:t>
            </a:r>
            <a:r>
              <a:rPr lang="en-US" altLang="en-US" sz="1500" dirty="0"/>
              <a:t> Timing Synchronization Status Failure). The Timing Synchronization Status Response may indicate a protocol error.  </a:t>
            </a:r>
            <a:endParaRPr lang="en-US" altLang="en-US" sz="1500" i="1" dirty="0">
              <a:solidFill>
                <a:srgbClr val="7030A0"/>
              </a:solidFill>
            </a:endParaRPr>
          </a:p>
          <a:p>
            <a:pPr marL="342900" indent="-342900">
              <a:buFont typeface="+mj-lt"/>
              <a:buAutoNum type="arabicPeriod"/>
            </a:pPr>
            <a:r>
              <a:rPr lang="en-US" sz="1500" dirty="0">
                <a:ea typeface="SimSun" panose="02010600030101010101" pitchFamily="2" charset="-122"/>
                <a:cs typeface="Times New Roman" panose="02020603050405020304" pitchFamily="18" charset="0"/>
              </a:rPr>
              <a:t>The NG-RAN includes the </a:t>
            </a:r>
            <a:r>
              <a:rPr lang="en-US" sz="1500" dirty="0">
                <a:solidFill>
                  <a:srgbClr val="FF0000"/>
                </a:solidFill>
                <a:ea typeface="SimSun" panose="02010600030101010101" pitchFamily="2" charset="-122"/>
                <a:cs typeface="Times New Roman" panose="02020603050405020304" pitchFamily="18" charset="0"/>
              </a:rPr>
              <a:t>Routing ID </a:t>
            </a:r>
            <a:r>
              <a:rPr lang="en-US" sz="1500" dirty="0">
                <a:ea typeface="SimSun" panose="02010600030101010101" pitchFamily="2" charset="-122"/>
                <a:cs typeface="Times New Roman" panose="02020603050405020304" pitchFamily="18" charset="0"/>
              </a:rPr>
              <a:t>in the </a:t>
            </a:r>
            <a:r>
              <a:rPr lang="en-US" altLang="en-US" sz="1500" dirty="0"/>
              <a:t>Time Synchronization Status Report message.</a:t>
            </a:r>
            <a:r>
              <a:rPr lang="en-US" sz="1500" dirty="0">
                <a:ea typeface="SimSun" panose="02010600030101010101" pitchFamily="2" charset="-122"/>
                <a:cs typeface="Times New Roman" panose="02020603050405020304" pitchFamily="18" charset="0"/>
              </a:rPr>
              <a:t> Upon receiving the </a:t>
            </a:r>
            <a:r>
              <a:rPr lang="en-US" altLang="en-US" sz="1500" dirty="0"/>
              <a:t>NGAP message Time Synchronization Status Report message, the AMF forwards the Time Synchronization Status Report message as an N2 Container in the Namf_Communication_N2InfoNotify Request message to that specific TSCTSF. </a:t>
            </a:r>
          </a:p>
        </p:txBody>
      </p:sp>
    </p:spTree>
    <p:extLst>
      <p:ext uri="{BB962C8B-B14F-4D97-AF65-F5344CB8AC3E}">
        <p14:creationId xmlns:p14="http://schemas.microsoft.com/office/powerpoint/2010/main" val="3830816888"/>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Annex - Restoration considerations (1)</a:t>
            </a:r>
          </a:p>
        </p:txBody>
      </p:sp>
      <p:grpSp>
        <p:nvGrpSpPr>
          <p:cNvPr id="37" name="Group 36">
            <a:extLst>
              <a:ext uri="{FF2B5EF4-FFF2-40B4-BE49-F238E27FC236}">
                <a16:creationId xmlns:a16="http://schemas.microsoft.com/office/drawing/2014/main" id="{37435DAB-AA17-BAA5-EE89-30562C70392A}"/>
              </a:ext>
            </a:extLst>
          </p:cNvPr>
          <p:cNvGrpSpPr/>
          <p:nvPr/>
        </p:nvGrpSpPr>
        <p:grpSpPr>
          <a:xfrm>
            <a:off x="319311" y="2269012"/>
            <a:ext cx="6553200" cy="3327009"/>
            <a:chOff x="1589314" y="1937656"/>
            <a:chExt cx="6553200" cy="3327009"/>
          </a:xfrm>
        </p:grpSpPr>
        <p:sp>
          <p:nvSpPr>
            <p:cNvPr id="3" name="TextBox 2">
              <a:extLst>
                <a:ext uri="{FF2B5EF4-FFF2-40B4-BE49-F238E27FC236}">
                  <a16:creationId xmlns:a16="http://schemas.microsoft.com/office/drawing/2014/main" id="{5EF4982E-1361-AA50-F9CD-6E574204ECF7}"/>
                </a:ext>
              </a:extLst>
            </p:cNvPr>
            <p:cNvSpPr txBox="1"/>
            <p:nvPr/>
          </p:nvSpPr>
          <p:spPr>
            <a:xfrm>
              <a:off x="1589314" y="2789979"/>
              <a:ext cx="1335314" cy="369332"/>
            </a:xfrm>
            <a:prstGeom prst="rect">
              <a:avLst/>
            </a:prstGeom>
            <a:solidFill>
              <a:srgbClr val="FFFF00"/>
            </a:solidFill>
            <a:ln>
              <a:solidFill>
                <a:schemeClr val="accent1"/>
              </a:solidFill>
            </a:ln>
          </p:spPr>
          <p:txBody>
            <a:bodyPr wrap="square" rtlCol="0">
              <a:spAutoFit/>
            </a:bodyPr>
            <a:lstStyle/>
            <a:p>
              <a:r>
                <a:rPr lang="en-US" dirty="0"/>
                <a:t>NG-RAN</a:t>
              </a:r>
            </a:p>
          </p:txBody>
        </p:sp>
        <p:sp>
          <p:nvSpPr>
            <p:cNvPr id="4" name="TextBox 3">
              <a:extLst>
                <a:ext uri="{FF2B5EF4-FFF2-40B4-BE49-F238E27FC236}">
                  <a16:creationId xmlns:a16="http://schemas.microsoft.com/office/drawing/2014/main" id="{B93E4D85-E4A1-7DBE-DF65-AFFAD4523003}"/>
                </a:ext>
              </a:extLst>
            </p:cNvPr>
            <p:cNvSpPr txBox="1"/>
            <p:nvPr/>
          </p:nvSpPr>
          <p:spPr>
            <a:xfrm>
              <a:off x="3614057" y="1937656"/>
              <a:ext cx="1335314" cy="369332"/>
            </a:xfrm>
            <a:prstGeom prst="rect">
              <a:avLst/>
            </a:prstGeom>
            <a:solidFill>
              <a:srgbClr val="FFFF00"/>
            </a:solidFill>
            <a:ln>
              <a:solidFill>
                <a:schemeClr val="accent1"/>
              </a:solidFill>
            </a:ln>
          </p:spPr>
          <p:txBody>
            <a:bodyPr wrap="square" rtlCol="0">
              <a:spAutoFit/>
            </a:bodyPr>
            <a:lstStyle/>
            <a:p>
              <a:r>
                <a:rPr lang="en-US" dirty="0"/>
                <a:t>AMF1</a:t>
              </a:r>
            </a:p>
          </p:txBody>
        </p:sp>
        <p:sp>
          <p:nvSpPr>
            <p:cNvPr id="5" name="TextBox 4">
              <a:extLst>
                <a:ext uri="{FF2B5EF4-FFF2-40B4-BE49-F238E27FC236}">
                  <a16:creationId xmlns:a16="http://schemas.microsoft.com/office/drawing/2014/main" id="{03FFBB82-C1D5-70B7-BDB9-E93057B04FB6}"/>
                </a:ext>
              </a:extLst>
            </p:cNvPr>
            <p:cNvSpPr txBox="1"/>
            <p:nvPr/>
          </p:nvSpPr>
          <p:spPr>
            <a:xfrm>
              <a:off x="3614057" y="3984170"/>
              <a:ext cx="1335314" cy="369332"/>
            </a:xfrm>
            <a:prstGeom prst="rect">
              <a:avLst/>
            </a:prstGeom>
            <a:solidFill>
              <a:srgbClr val="FFFF00"/>
            </a:solidFill>
            <a:ln>
              <a:solidFill>
                <a:schemeClr val="accent1"/>
              </a:solidFill>
            </a:ln>
          </p:spPr>
          <p:txBody>
            <a:bodyPr wrap="square" rtlCol="0">
              <a:spAutoFit/>
            </a:bodyPr>
            <a:lstStyle/>
            <a:p>
              <a:r>
                <a:rPr lang="en-US" dirty="0"/>
                <a:t>AMF2</a:t>
              </a:r>
            </a:p>
          </p:txBody>
        </p:sp>
        <p:sp>
          <p:nvSpPr>
            <p:cNvPr id="6" name="TextBox 5">
              <a:extLst>
                <a:ext uri="{FF2B5EF4-FFF2-40B4-BE49-F238E27FC236}">
                  <a16:creationId xmlns:a16="http://schemas.microsoft.com/office/drawing/2014/main" id="{0CD655C3-EA34-AA52-1802-71DF118A7190}"/>
                </a:ext>
              </a:extLst>
            </p:cNvPr>
            <p:cNvSpPr txBox="1"/>
            <p:nvPr/>
          </p:nvSpPr>
          <p:spPr>
            <a:xfrm>
              <a:off x="6807200" y="1937656"/>
              <a:ext cx="1335314" cy="369332"/>
            </a:xfrm>
            <a:prstGeom prst="rect">
              <a:avLst/>
            </a:prstGeom>
            <a:solidFill>
              <a:srgbClr val="FFFF00"/>
            </a:solidFill>
            <a:ln>
              <a:solidFill>
                <a:schemeClr val="accent1"/>
              </a:solidFill>
            </a:ln>
          </p:spPr>
          <p:txBody>
            <a:bodyPr wrap="square" rtlCol="0">
              <a:spAutoFit/>
            </a:bodyPr>
            <a:lstStyle/>
            <a:p>
              <a:r>
                <a:rPr lang="en-US" dirty="0"/>
                <a:t>TSCTSF1</a:t>
              </a:r>
            </a:p>
          </p:txBody>
        </p:sp>
        <p:sp>
          <p:nvSpPr>
            <p:cNvPr id="7" name="TextBox 6">
              <a:extLst>
                <a:ext uri="{FF2B5EF4-FFF2-40B4-BE49-F238E27FC236}">
                  <a16:creationId xmlns:a16="http://schemas.microsoft.com/office/drawing/2014/main" id="{2590304A-DAF0-6D2A-AECF-6098A8F03B5F}"/>
                </a:ext>
              </a:extLst>
            </p:cNvPr>
            <p:cNvSpPr txBox="1"/>
            <p:nvPr/>
          </p:nvSpPr>
          <p:spPr>
            <a:xfrm>
              <a:off x="6807200" y="2888341"/>
              <a:ext cx="1335314" cy="369332"/>
            </a:xfrm>
            <a:prstGeom prst="rect">
              <a:avLst/>
            </a:prstGeom>
            <a:solidFill>
              <a:srgbClr val="FFFF00"/>
            </a:solidFill>
            <a:ln>
              <a:solidFill>
                <a:schemeClr val="accent1"/>
              </a:solidFill>
            </a:ln>
          </p:spPr>
          <p:txBody>
            <a:bodyPr wrap="square" rtlCol="0">
              <a:spAutoFit/>
            </a:bodyPr>
            <a:lstStyle/>
            <a:p>
              <a:r>
                <a:rPr lang="en-US" dirty="0"/>
                <a:t>TSCTSF2</a:t>
              </a:r>
            </a:p>
          </p:txBody>
        </p:sp>
        <p:sp>
          <p:nvSpPr>
            <p:cNvPr id="8" name="TextBox 7">
              <a:extLst>
                <a:ext uri="{FF2B5EF4-FFF2-40B4-BE49-F238E27FC236}">
                  <a16:creationId xmlns:a16="http://schemas.microsoft.com/office/drawing/2014/main" id="{6D4477DA-0B06-96C2-C617-E0586909FC89}"/>
                </a:ext>
              </a:extLst>
            </p:cNvPr>
            <p:cNvSpPr txBox="1"/>
            <p:nvPr/>
          </p:nvSpPr>
          <p:spPr>
            <a:xfrm>
              <a:off x="6807200" y="3984170"/>
              <a:ext cx="1335314" cy="369332"/>
            </a:xfrm>
            <a:prstGeom prst="rect">
              <a:avLst/>
            </a:prstGeom>
            <a:solidFill>
              <a:srgbClr val="FFFF00"/>
            </a:solidFill>
            <a:ln>
              <a:solidFill>
                <a:schemeClr val="accent1"/>
              </a:solidFill>
            </a:ln>
          </p:spPr>
          <p:txBody>
            <a:bodyPr wrap="square" rtlCol="0">
              <a:spAutoFit/>
            </a:bodyPr>
            <a:lstStyle/>
            <a:p>
              <a:r>
                <a:rPr lang="en-US" dirty="0"/>
                <a:t>TSCTSF3</a:t>
              </a:r>
            </a:p>
          </p:txBody>
        </p:sp>
        <p:sp>
          <p:nvSpPr>
            <p:cNvPr id="9" name="TextBox 8">
              <a:extLst>
                <a:ext uri="{FF2B5EF4-FFF2-40B4-BE49-F238E27FC236}">
                  <a16:creationId xmlns:a16="http://schemas.microsoft.com/office/drawing/2014/main" id="{399DA959-A1E1-EEFF-1253-AEF82DD773CD}"/>
                </a:ext>
              </a:extLst>
            </p:cNvPr>
            <p:cNvSpPr txBox="1"/>
            <p:nvPr/>
          </p:nvSpPr>
          <p:spPr>
            <a:xfrm>
              <a:off x="6807200" y="4895333"/>
              <a:ext cx="1335314" cy="369332"/>
            </a:xfrm>
            <a:prstGeom prst="rect">
              <a:avLst/>
            </a:prstGeom>
            <a:solidFill>
              <a:srgbClr val="FFFF00"/>
            </a:solidFill>
            <a:ln>
              <a:solidFill>
                <a:schemeClr val="accent1"/>
              </a:solidFill>
            </a:ln>
          </p:spPr>
          <p:txBody>
            <a:bodyPr wrap="square" rtlCol="0">
              <a:spAutoFit/>
            </a:bodyPr>
            <a:lstStyle/>
            <a:p>
              <a:r>
                <a:rPr lang="en-US" dirty="0"/>
                <a:t>TSCTSF4</a:t>
              </a:r>
            </a:p>
          </p:txBody>
        </p:sp>
        <p:cxnSp>
          <p:nvCxnSpPr>
            <p:cNvPr id="11" name="Straight Arrow Connector 10">
              <a:extLst>
                <a:ext uri="{FF2B5EF4-FFF2-40B4-BE49-F238E27FC236}">
                  <a16:creationId xmlns:a16="http://schemas.microsoft.com/office/drawing/2014/main" id="{42165C31-1A12-2AD6-FBF4-08031357EFE1}"/>
                </a:ext>
              </a:extLst>
            </p:cNvPr>
            <p:cNvCxnSpPr>
              <a:stCxn id="6" idx="1"/>
              <a:endCxn id="4" idx="3"/>
            </p:cNvCxnSpPr>
            <p:nvPr/>
          </p:nvCxnSpPr>
          <p:spPr>
            <a:xfrm flipH="1">
              <a:off x="4949371" y="2122322"/>
              <a:ext cx="185782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8E620590-DD91-BF58-F69A-BE6D98E82878}"/>
                </a:ext>
              </a:extLst>
            </p:cNvPr>
            <p:cNvCxnSpPr>
              <a:stCxn id="7" idx="1"/>
              <a:endCxn id="4" idx="3"/>
            </p:cNvCxnSpPr>
            <p:nvPr/>
          </p:nvCxnSpPr>
          <p:spPr>
            <a:xfrm flipH="1" flipV="1">
              <a:off x="4949371" y="2122322"/>
              <a:ext cx="1857829" cy="95068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B54A566-ED87-8C1F-2FEE-9B425352B6DB}"/>
                </a:ext>
              </a:extLst>
            </p:cNvPr>
            <p:cNvCxnSpPr>
              <a:stCxn id="8" idx="1"/>
              <a:endCxn id="5" idx="3"/>
            </p:cNvCxnSpPr>
            <p:nvPr/>
          </p:nvCxnSpPr>
          <p:spPr>
            <a:xfrm flipH="1">
              <a:off x="4949371" y="4168836"/>
              <a:ext cx="1857829"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A2FA8EBA-985C-5546-F6D0-110E01E1172B}"/>
                </a:ext>
              </a:extLst>
            </p:cNvPr>
            <p:cNvCxnSpPr>
              <a:stCxn id="9" idx="1"/>
              <a:endCxn id="5" idx="3"/>
            </p:cNvCxnSpPr>
            <p:nvPr/>
          </p:nvCxnSpPr>
          <p:spPr>
            <a:xfrm flipH="1" flipV="1">
              <a:off x="4949371" y="4168836"/>
              <a:ext cx="1857829" cy="911163"/>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BFE8BE9F-C9EB-AC53-569B-20982518F08B}"/>
                </a:ext>
              </a:extLst>
            </p:cNvPr>
            <p:cNvCxnSpPr>
              <a:cxnSpLocks/>
              <a:stCxn id="4" idx="1"/>
            </p:cNvCxnSpPr>
            <p:nvPr/>
          </p:nvCxnSpPr>
          <p:spPr>
            <a:xfrm flipH="1">
              <a:off x="2278743" y="2122322"/>
              <a:ext cx="1335314" cy="6676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1A264F7-EDFB-D9E2-2C05-9E860E8636C9}"/>
                </a:ext>
              </a:extLst>
            </p:cNvPr>
            <p:cNvCxnSpPr>
              <a:stCxn id="5" idx="1"/>
              <a:endCxn id="3" idx="2"/>
            </p:cNvCxnSpPr>
            <p:nvPr/>
          </p:nvCxnSpPr>
          <p:spPr>
            <a:xfrm flipH="1" flipV="1">
              <a:off x="2256971" y="3159311"/>
              <a:ext cx="1357086" cy="1009525"/>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15D796C5-B737-7DEC-B067-6CCFD5B6B3B1}"/>
                </a:ext>
              </a:extLst>
            </p:cNvPr>
            <p:cNvCxnSpPr>
              <a:stCxn id="3" idx="3"/>
              <a:endCxn id="4" idx="2"/>
            </p:cNvCxnSpPr>
            <p:nvPr/>
          </p:nvCxnSpPr>
          <p:spPr>
            <a:xfrm flipV="1">
              <a:off x="2924628" y="2306988"/>
              <a:ext cx="1357086" cy="667657"/>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31C943CF-CC32-A713-E337-314BE89DFDDB}"/>
                </a:ext>
              </a:extLst>
            </p:cNvPr>
            <p:cNvCxnSpPr>
              <a:stCxn id="3" idx="3"/>
              <a:endCxn id="5" idx="0"/>
            </p:cNvCxnSpPr>
            <p:nvPr/>
          </p:nvCxnSpPr>
          <p:spPr>
            <a:xfrm>
              <a:off x="2924628" y="2974645"/>
              <a:ext cx="1357086" cy="1009525"/>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82258D70-2D33-13A7-4137-FAD794FAD79C}"/>
                </a:ext>
              </a:extLst>
            </p:cNvPr>
            <p:cNvCxnSpPr>
              <a:cxnSpLocks/>
            </p:cNvCxnSpPr>
            <p:nvPr/>
          </p:nvCxnSpPr>
          <p:spPr>
            <a:xfrm>
              <a:off x="4949368" y="2049751"/>
              <a:ext cx="1857829" cy="0"/>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F43C75B5-C527-0BDE-B0A1-7E9247B4A0FF}"/>
                </a:ext>
              </a:extLst>
            </p:cNvPr>
            <p:cNvCxnSpPr>
              <a:cxnSpLocks/>
            </p:cNvCxnSpPr>
            <p:nvPr/>
          </p:nvCxnSpPr>
          <p:spPr>
            <a:xfrm>
              <a:off x="4971143" y="2229558"/>
              <a:ext cx="1857829" cy="950685"/>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C5E9FBAA-8534-9458-AA87-3C2ABF2F666D}"/>
                </a:ext>
              </a:extLst>
            </p:cNvPr>
            <p:cNvCxnSpPr>
              <a:cxnSpLocks/>
            </p:cNvCxnSpPr>
            <p:nvPr/>
          </p:nvCxnSpPr>
          <p:spPr>
            <a:xfrm>
              <a:off x="4949369" y="4089007"/>
              <a:ext cx="1857829" cy="0"/>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6FB34008-724D-80EF-0386-6249323C12A6}"/>
                </a:ext>
              </a:extLst>
            </p:cNvPr>
            <p:cNvCxnSpPr>
              <a:cxnSpLocks/>
            </p:cNvCxnSpPr>
            <p:nvPr/>
          </p:nvCxnSpPr>
          <p:spPr>
            <a:xfrm>
              <a:off x="4949370" y="4255086"/>
              <a:ext cx="1857829" cy="911163"/>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sp>
        <p:nvSpPr>
          <p:cNvPr id="38" name="TextBox 37">
            <a:extLst>
              <a:ext uri="{FF2B5EF4-FFF2-40B4-BE49-F238E27FC236}">
                <a16:creationId xmlns:a16="http://schemas.microsoft.com/office/drawing/2014/main" id="{9ADCBF9C-18FB-7C24-34D3-4D7C4CFD2941}"/>
              </a:ext>
            </a:extLst>
          </p:cNvPr>
          <p:cNvSpPr txBox="1"/>
          <p:nvPr/>
        </p:nvSpPr>
        <p:spPr>
          <a:xfrm>
            <a:off x="6872511" y="1780683"/>
            <a:ext cx="5058229" cy="4832092"/>
          </a:xfrm>
          <a:prstGeom prst="rect">
            <a:avLst/>
          </a:prstGeom>
          <a:noFill/>
        </p:spPr>
        <p:txBody>
          <a:bodyPr wrap="square" rtlCol="0">
            <a:spAutoFit/>
          </a:bodyPr>
          <a:lstStyle/>
          <a:p>
            <a:r>
              <a:rPr lang="en-US" sz="1400" dirty="0">
                <a:latin typeface="+mn-lt"/>
              </a:rPr>
              <a:t>The TSS reporting is initiated by the AMF1 and AMF2, and the NG-RAN sends the reports to AMF1 and AMF2:</a:t>
            </a:r>
          </a:p>
          <a:p>
            <a:endParaRPr lang="en-US" sz="1400" dirty="0">
              <a:latin typeface="+mn-lt"/>
            </a:endParaRPr>
          </a:p>
          <a:p>
            <a:r>
              <a:rPr lang="en-US" sz="1400" dirty="0">
                <a:latin typeface="+mn-lt"/>
              </a:rPr>
              <a:t>For Alt#1: The TSCTSF1 and TSCTSF2 will invoke Namf_Communication_NonUeN2MessageTransfer to the AMF1 separately, the AMF1 will trigger to send TWO NGAP TSS Request messages, so the NG-RAN will store TSCTSF1, TSCTSF2 has requested to start TSS, via the AMF1, correspondingly the NG-RAN will send the subsequent reports to the AMF1 including routing ids for TSCTSF1 and TSCTSF2, and the AMF1 replicates the reports to both TSCTSF1 and TSCTSF2 since they have a subscription to receive the reports. </a:t>
            </a:r>
          </a:p>
          <a:p>
            <a:r>
              <a:rPr lang="en-US" sz="1400" dirty="0">
                <a:latin typeface="+mn-lt"/>
              </a:rPr>
              <a:t>Similarly, the NG-RAN will send reports to the AMF2 for TSCTSF3 and TSCTSF4. </a:t>
            </a:r>
          </a:p>
          <a:p>
            <a:endParaRPr lang="en-US" sz="1400" dirty="0">
              <a:latin typeface="+mn-lt"/>
            </a:endParaRPr>
          </a:p>
          <a:p>
            <a:r>
              <a:rPr lang="en-US" sz="1400" dirty="0">
                <a:latin typeface="+mn-lt"/>
              </a:rPr>
              <a:t>For Alt#2: The TSCTSF1 and TSCTSF2 will invoke </a:t>
            </a:r>
            <a:r>
              <a:rPr lang="en-US" sz="1400" dirty="0" err="1">
                <a:latin typeface="+mn-lt"/>
              </a:rPr>
              <a:t>Namf_Communication_NonUeInfoSubscribe</a:t>
            </a:r>
            <a:r>
              <a:rPr lang="en-US" sz="1400" dirty="0">
                <a:latin typeface="+mn-lt"/>
              </a:rPr>
              <a:t> to the AMF1 separately, the AMF1 will trigger to send ONE NGAP TSS Request message to the NG-RAN, the NG-RAN will send the subsequent reports to the AMF1, and the AMF1 replicates the reports to both TSCTSF1 and TSCTSF2 since they have a subscription to receive the reports.  The NG-RAN has no idea of TSCTSF1, 2, 3 and 4.</a:t>
            </a:r>
          </a:p>
        </p:txBody>
      </p:sp>
      <p:sp>
        <p:nvSpPr>
          <p:cNvPr id="2" name="TextBox 1">
            <a:extLst>
              <a:ext uri="{FF2B5EF4-FFF2-40B4-BE49-F238E27FC236}">
                <a16:creationId xmlns:a16="http://schemas.microsoft.com/office/drawing/2014/main" id="{E19BD1B4-069C-53AD-39D3-63760A57C6B3}"/>
              </a:ext>
            </a:extLst>
          </p:cNvPr>
          <p:cNvSpPr txBox="1"/>
          <p:nvPr/>
        </p:nvSpPr>
        <p:spPr>
          <a:xfrm>
            <a:off x="654048" y="1822249"/>
            <a:ext cx="3358240" cy="369332"/>
          </a:xfrm>
          <a:prstGeom prst="rect">
            <a:avLst/>
          </a:prstGeom>
          <a:solidFill>
            <a:schemeClr val="accent1">
              <a:lumMod val="60000"/>
              <a:lumOff val="40000"/>
            </a:schemeClr>
          </a:solidFill>
          <a:ln>
            <a:noFill/>
          </a:ln>
        </p:spPr>
        <p:txBody>
          <a:bodyPr wrap="square" rtlCol="0">
            <a:spAutoFit/>
          </a:bodyPr>
          <a:lstStyle/>
          <a:p>
            <a:r>
              <a:rPr lang="en-US" dirty="0"/>
              <a:t>Before any failure</a:t>
            </a:r>
          </a:p>
        </p:txBody>
      </p:sp>
    </p:spTree>
    <p:extLst>
      <p:ext uri="{BB962C8B-B14F-4D97-AF65-F5344CB8AC3E}">
        <p14:creationId xmlns:p14="http://schemas.microsoft.com/office/powerpoint/2010/main" val="350569303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Annex - Restoration considerations (2)</a:t>
            </a:r>
          </a:p>
        </p:txBody>
      </p:sp>
      <p:grpSp>
        <p:nvGrpSpPr>
          <p:cNvPr id="37" name="Group 36">
            <a:extLst>
              <a:ext uri="{FF2B5EF4-FFF2-40B4-BE49-F238E27FC236}">
                <a16:creationId xmlns:a16="http://schemas.microsoft.com/office/drawing/2014/main" id="{37435DAB-AA17-BAA5-EE89-30562C70392A}"/>
              </a:ext>
            </a:extLst>
          </p:cNvPr>
          <p:cNvGrpSpPr/>
          <p:nvPr/>
        </p:nvGrpSpPr>
        <p:grpSpPr>
          <a:xfrm>
            <a:off x="261260" y="1937656"/>
            <a:ext cx="6553200" cy="3327009"/>
            <a:chOff x="1589314" y="1937656"/>
            <a:chExt cx="6553200" cy="3327009"/>
          </a:xfrm>
        </p:grpSpPr>
        <p:sp>
          <p:nvSpPr>
            <p:cNvPr id="3" name="TextBox 2">
              <a:extLst>
                <a:ext uri="{FF2B5EF4-FFF2-40B4-BE49-F238E27FC236}">
                  <a16:creationId xmlns:a16="http://schemas.microsoft.com/office/drawing/2014/main" id="{5EF4982E-1361-AA50-F9CD-6E574204ECF7}"/>
                </a:ext>
              </a:extLst>
            </p:cNvPr>
            <p:cNvSpPr txBox="1"/>
            <p:nvPr/>
          </p:nvSpPr>
          <p:spPr>
            <a:xfrm>
              <a:off x="1589314" y="2789979"/>
              <a:ext cx="1335314" cy="369332"/>
            </a:xfrm>
            <a:prstGeom prst="rect">
              <a:avLst/>
            </a:prstGeom>
            <a:solidFill>
              <a:srgbClr val="FFFF00"/>
            </a:solidFill>
            <a:ln>
              <a:solidFill>
                <a:schemeClr val="accent1"/>
              </a:solidFill>
            </a:ln>
          </p:spPr>
          <p:txBody>
            <a:bodyPr wrap="square" rtlCol="0">
              <a:spAutoFit/>
            </a:bodyPr>
            <a:lstStyle/>
            <a:p>
              <a:r>
                <a:rPr lang="en-US" dirty="0"/>
                <a:t>NG-RAN</a:t>
              </a:r>
            </a:p>
          </p:txBody>
        </p:sp>
        <p:sp>
          <p:nvSpPr>
            <p:cNvPr id="4" name="TextBox 3">
              <a:extLst>
                <a:ext uri="{FF2B5EF4-FFF2-40B4-BE49-F238E27FC236}">
                  <a16:creationId xmlns:a16="http://schemas.microsoft.com/office/drawing/2014/main" id="{B93E4D85-E4A1-7DBE-DF65-AFFAD4523003}"/>
                </a:ext>
              </a:extLst>
            </p:cNvPr>
            <p:cNvSpPr txBox="1"/>
            <p:nvPr/>
          </p:nvSpPr>
          <p:spPr>
            <a:xfrm>
              <a:off x="3614057" y="1937656"/>
              <a:ext cx="1335314" cy="369332"/>
            </a:xfrm>
            <a:prstGeom prst="rect">
              <a:avLst/>
            </a:prstGeom>
            <a:solidFill>
              <a:srgbClr val="FFFF00"/>
            </a:solidFill>
            <a:ln>
              <a:solidFill>
                <a:schemeClr val="accent1"/>
              </a:solidFill>
            </a:ln>
          </p:spPr>
          <p:txBody>
            <a:bodyPr wrap="square" rtlCol="0">
              <a:spAutoFit/>
            </a:bodyPr>
            <a:lstStyle/>
            <a:p>
              <a:r>
                <a:rPr lang="en-US" dirty="0"/>
                <a:t>AMF1</a:t>
              </a:r>
            </a:p>
          </p:txBody>
        </p:sp>
        <p:sp>
          <p:nvSpPr>
            <p:cNvPr id="5" name="TextBox 4">
              <a:extLst>
                <a:ext uri="{FF2B5EF4-FFF2-40B4-BE49-F238E27FC236}">
                  <a16:creationId xmlns:a16="http://schemas.microsoft.com/office/drawing/2014/main" id="{03FFBB82-C1D5-70B7-BDB9-E93057B04FB6}"/>
                </a:ext>
              </a:extLst>
            </p:cNvPr>
            <p:cNvSpPr txBox="1"/>
            <p:nvPr/>
          </p:nvSpPr>
          <p:spPr>
            <a:xfrm>
              <a:off x="3614057" y="3984170"/>
              <a:ext cx="1335314" cy="369332"/>
            </a:xfrm>
            <a:prstGeom prst="rect">
              <a:avLst/>
            </a:prstGeom>
            <a:solidFill>
              <a:srgbClr val="FFFF00"/>
            </a:solidFill>
            <a:ln>
              <a:solidFill>
                <a:schemeClr val="accent1"/>
              </a:solidFill>
            </a:ln>
          </p:spPr>
          <p:txBody>
            <a:bodyPr wrap="square" rtlCol="0">
              <a:spAutoFit/>
            </a:bodyPr>
            <a:lstStyle/>
            <a:p>
              <a:r>
                <a:rPr lang="en-US" dirty="0"/>
                <a:t>AMF2</a:t>
              </a:r>
            </a:p>
          </p:txBody>
        </p:sp>
        <p:sp>
          <p:nvSpPr>
            <p:cNvPr id="6" name="TextBox 5">
              <a:extLst>
                <a:ext uri="{FF2B5EF4-FFF2-40B4-BE49-F238E27FC236}">
                  <a16:creationId xmlns:a16="http://schemas.microsoft.com/office/drawing/2014/main" id="{0CD655C3-EA34-AA52-1802-71DF118A7190}"/>
                </a:ext>
              </a:extLst>
            </p:cNvPr>
            <p:cNvSpPr txBox="1"/>
            <p:nvPr/>
          </p:nvSpPr>
          <p:spPr>
            <a:xfrm>
              <a:off x="6807200" y="1937656"/>
              <a:ext cx="1335314" cy="369332"/>
            </a:xfrm>
            <a:prstGeom prst="rect">
              <a:avLst/>
            </a:prstGeom>
            <a:solidFill>
              <a:srgbClr val="FFFF00"/>
            </a:solidFill>
            <a:ln>
              <a:solidFill>
                <a:schemeClr val="accent1"/>
              </a:solidFill>
            </a:ln>
          </p:spPr>
          <p:txBody>
            <a:bodyPr wrap="square" rtlCol="0">
              <a:spAutoFit/>
            </a:bodyPr>
            <a:lstStyle/>
            <a:p>
              <a:r>
                <a:rPr lang="en-US" dirty="0"/>
                <a:t>TSCTSF1</a:t>
              </a:r>
            </a:p>
          </p:txBody>
        </p:sp>
        <p:sp>
          <p:nvSpPr>
            <p:cNvPr id="7" name="TextBox 6">
              <a:extLst>
                <a:ext uri="{FF2B5EF4-FFF2-40B4-BE49-F238E27FC236}">
                  <a16:creationId xmlns:a16="http://schemas.microsoft.com/office/drawing/2014/main" id="{2590304A-DAF0-6D2A-AECF-6098A8F03B5F}"/>
                </a:ext>
              </a:extLst>
            </p:cNvPr>
            <p:cNvSpPr txBox="1"/>
            <p:nvPr/>
          </p:nvSpPr>
          <p:spPr>
            <a:xfrm>
              <a:off x="6807200" y="2888341"/>
              <a:ext cx="1335314" cy="369332"/>
            </a:xfrm>
            <a:prstGeom prst="rect">
              <a:avLst/>
            </a:prstGeom>
            <a:solidFill>
              <a:srgbClr val="FFFF00"/>
            </a:solidFill>
            <a:ln>
              <a:solidFill>
                <a:schemeClr val="accent1"/>
              </a:solidFill>
            </a:ln>
          </p:spPr>
          <p:txBody>
            <a:bodyPr wrap="square" rtlCol="0">
              <a:spAutoFit/>
            </a:bodyPr>
            <a:lstStyle/>
            <a:p>
              <a:r>
                <a:rPr lang="en-US" dirty="0"/>
                <a:t>TSCTSF2</a:t>
              </a:r>
            </a:p>
          </p:txBody>
        </p:sp>
        <p:sp>
          <p:nvSpPr>
            <p:cNvPr id="8" name="TextBox 7">
              <a:extLst>
                <a:ext uri="{FF2B5EF4-FFF2-40B4-BE49-F238E27FC236}">
                  <a16:creationId xmlns:a16="http://schemas.microsoft.com/office/drawing/2014/main" id="{6D4477DA-0B06-96C2-C617-E0586909FC89}"/>
                </a:ext>
              </a:extLst>
            </p:cNvPr>
            <p:cNvSpPr txBox="1"/>
            <p:nvPr/>
          </p:nvSpPr>
          <p:spPr>
            <a:xfrm>
              <a:off x="6807200" y="3984170"/>
              <a:ext cx="1335314" cy="369332"/>
            </a:xfrm>
            <a:prstGeom prst="rect">
              <a:avLst/>
            </a:prstGeom>
            <a:solidFill>
              <a:srgbClr val="FFFF00"/>
            </a:solidFill>
            <a:ln>
              <a:solidFill>
                <a:schemeClr val="accent1"/>
              </a:solidFill>
            </a:ln>
          </p:spPr>
          <p:txBody>
            <a:bodyPr wrap="square" rtlCol="0">
              <a:spAutoFit/>
            </a:bodyPr>
            <a:lstStyle/>
            <a:p>
              <a:r>
                <a:rPr lang="en-US" dirty="0"/>
                <a:t>TSCTSF3</a:t>
              </a:r>
            </a:p>
          </p:txBody>
        </p:sp>
        <p:sp>
          <p:nvSpPr>
            <p:cNvPr id="9" name="TextBox 8">
              <a:extLst>
                <a:ext uri="{FF2B5EF4-FFF2-40B4-BE49-F238E27FC236}">
                  <a16:creationId xmlns:a16="http://schemas.microsoft.com/office/drawing/2014/main" id="{399DA959-A1E1-EEFF-1253-AEF82DD773CD}"/>
                </a:ext>
              </a:extLst>
            </p:cNvPr>
            <p:cNvSpPr txBox="1"/>
            <p:nvPr/>
          </p:nvSpPr>
          <p:spPr>
            <a:xfrm>
              <a:off x="6807200" y="4895333"/>
              <a:ext cx="1335314" cy="369332"/>
            </a:xfrm>
            <a:prstGeom prst="rect">
              <a:avLst/>
            </a:prstGeom>
            <a:solidFill>
              <a:srgbClr val="FFFF00"/>
            </a:solidFill>
            <a:ln>
              <a:solidFill>
                <a:schemeClr val="accent1"/>
              </a:solidFill>
            </a:ln>
          </p:spPr>
          <p:txBody>
            <a:bodyPr wrap="square" rtlCol="0">
              <a:spAutoFit/>
            </a:bodyPr>
            <a:lstStyle/>
            <a:p>
              <a:r>
                <a:rPr lang="en-US" dirty="0"/>
                <a:t>TSCTSF4</a:t>
              </a:r>
            </a:p>
          </p:txBody>
        </p:sp>
        <p:cxnSp>
          <p:nvCxnSpPr>
            <p:cNvPr id="11" name="Straight Arrow Connector 10">
              <a:extLst>
                <a:ext uri="{FF2B5EF4-FFF2-40B4-BE49-F238E27FC236}">
                  <a16:creationId xmlns:a16="http://schemas.microsoft.com/office/drawing/2014/main" id="{42165C31-1A12-2AD6-FBF4-08031357EFE1}"/>
                </a:ext>
              </a:extLst>
            </p:cNvPr>
            <p:cNvCxnSpPr>
              <a:cxnSpLocks/>
              <a:stCxn id="6" idx="1"/>
              <a:endCxn id="4" idx="3"/>
            </p:cNvCxnSpPr>
            <p:nvPr/>
          </p:nvCxnSpPr>
          <p:spPr>
            <a:xfrm flipH="1">
              <a:off x="4949371" y="2122322"/>
              <a:ext cx="185782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8E620590-DD91-BF58-F69A-BE6D98E82878}"/>
                </a:ext>
              </a:extLst>
            </p:cNvPr>
            <p:cNvCxnSpPr>
              <a:cxnSpLocks/>
              <a:stCxn id="7" idx="1"/>
              <a:endCxn id="4" idx="3"/>
            </p:cNvCxnSpPr>
            <p:nvPr/>
          </p:nvCxnSpPr>
          <p:spPr>
            <a:xfrm flipH="1" flipV="1">
              <a:off x="4949371" y="2122322"/>
              <a:ext cx="1857829" cy="95068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B54A566-ED87-8C1F-2FEE-9B425352B6DB}"/>
                </a:ext>
              </a:extLst>
            </p:cNvPr>
            <p:cNvCxnSpPr>
              <a:cxnSpLocks/>
              <a:stCxn id="8" idx="1"/>
              <a:endCxn id="5" idx="3"/>
            </p:cNvCxnSpPr>
            <p:nvPr/>
          </p:nvCxnSpPr>
          <p:spPr>
            <a:xfrm flipH="1">
              <a:off x="4949371" y="4168836"/>
              <a:ext cx="1857829"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A2FA8EBA-985C-5546-F6D0-110E01E1172B}"/>
                </a:ext>
              </a:extLst>
            </p:cNvPr>
            <p:cNvCxnSpPr>
              <a:cxnSpLocks/>
              <a:stCxn id="9" idx="1"/>
              <a:endCxn id="5" idx="3"/>
            </p:cNvCxnSpPr>
            <p:nvPr/>
          </p:nvCxnSpPr>
          <p:spPr>
            <a:xfrm flipH="1" flipV="1">
              <a:off x="4949371" y="4168836"/>
              <a:ext cx="1857829" cy="911163"/>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BFE8BE9F-C9EB-AC53-569B-20982518F08B}"/>
                </a:ext>
              </a:extLst>
            </p:cNvPr>
            <p:cNvCxnSpPr>
              <a:cxnSpLocks/>
              <a:stCxn id="4" idx="1"/>
            </p:cNvCxnSpPr>
            <p:nvPr/>
          </p:nvCxnSpPr>
          <p:spPr>
            <a:xfrm flipH="1">
              <a:off x="2278743" y="2122322"/>
              <a:ext cx="1335314" cy="6676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1A264F7-EDFB-D9E2-2C05-9E860E8636C9}"/>
                </a:ext>
              </a:extLst>
            </p:cNvPr>
            <p:cNvCxnSpPr>
              <a:cxnSpLocks/>
              <a:stCxn id="5" idx="1"/>
              <a:endCxn id="3" idx="2"/>
            </p:cNvCxnSpPr>
            <p:nvPr/>
          </p:nvCxnSpPr>
          <p:spPr>
            <a:xfrm flipH="1" flipV="1">
              <a:off x="2256971" y="3159311"/>
              <a:ext cx="1357086" cy="1009525"/>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15D796C5-B737-7DEC-B067-6CCFD5B6B3B1}"/>
                </a:ext>
              </a:extLst>
            </p:cNvPr>
            <p:cNvCxnSpPr>
              <a:cxnSpLocks/>
              <a:stCxn id="3" idx="3"/>
              <a:endCxn id="4" idx="2"/>
            </p:cNvCxnSpPr>
            <p:nvPr/>
          </p:nvCxnSpPr>
          <p:spPr>
            <a:xfrm flipV="1">
              <a:off x="2924628" y="2306988"/>
              <a:ext cx="1357086" cy="667657"/>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31C943CF-CC32-A713-E337-314BE89DFDDB}"/>
                </a:ext>
              </a:extLst>
            </p:cNvPr>
            <p:cNvCxnSpPr>
              <a:cxnSpLocks/>
              <a:stCxn id="3" idx="3"/>
              <a:endCxn id="5" idx="0"/>
            </p:cNvCxnSpPr>
            <p:nvPr/>
          </p:nvCxnSpPr>
          <p:spPr>
            <a:xfrm>
              <a:off x="2924628" y="2974645"/>
              <a:ext cx="1357086" cy="1009525"/>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82258D70-2D33-13A7-4137-FAD794FAD79C}"/>
                </a:ext>
              </a:extLst>
            </p:cNvPr>
            <p:cNvCxnSpPr>
              <a:cxnSpLocks/>
            </p:cNvCxnSpPr>
            <p:nvPr/>
          </p:nvCxnSpPr>
          <p:spPr>
            <a:xfrm>
              <a:off x="4949368" y="2049751"/>
              <a:ext cx="1857829" cy="0"/>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F43C75B5-C527-0BDE-B0A1-7E9247B4A0FF}"/>
                </a:ext>
              </a:extLst>
            </p:cNvPr>
            <p:cNvCxnSpPr>
              <a:cxnSpLocks/>
            </p:cNvCxnSpPr>
            <p:nvPr/>
          </p:nvCxnSpPr>
          <p:spPr>
            <a:xfrm>
              <a:off x="4971143" y="2229558"/>
              <a:ext cx="1857829" cy="950685"/>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C5E9FBAA-8534-9458-AA87-3C2ABF2F666D}"/>
                </a:ext>
              </a:extLst>
            </p:cNvPr>
            <p:cNvCxnSpPr>
              <a:cxnSpLocks/>
            </p:cNvCxnSpPr>
            <p:nvPr/>
          </p:nvCxnSpPr>
          <p:spPr>
            <a:xfrm>
              <a:off x="4949369" y="4089007"/>
              <a:ext cx="1857829" cy="0"/>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6FB34008-724D-80EF-0386-6249323C12A6}"/>
                </a:ext>
              </a:extLst>
            </p:cNvPr>
            <p:cNvCxnSpPr>
              <a:cxnSpLocks/>
            </p:cNvCxnSpPr>
            <p:nvPr/>
          </p:nvCxnSpPr>
          <p:spPr>
            <a:xfrm>
              <a:off x="4949370" y="4255086"/>
              <a:ext cx="1857829" cy="911163"/>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sp>
        <p:nvSpPr>
          <p:cNvPr id="38" name="TextBox 37">
            <a:extLst>
              <a:ext uri="{FF2B5EF4-FFF2-40B4-BE49-F238E27FC236}">
                <a16:creationId xmlns:a16="http://schemas.microsoft.com/office/drawing/2014/main" id="{9ADCBF9C-18FB-7C24-34D3-4D7C4CFD2941}"/>
              </a:ext>
            </a:extLst>
          </p:cNvPr>
          <p:cNvSpPr txBox="1"/>
          <p:nvPr/>
        </p:nvSpPr>
        <p:spPr>
          <a:xfrm>
            <a:off x="6872511" y="1780683"/>
            <a:ext cx="5058229" cy="3539430"/>
          </a:xfrm>
          <a:prstGeom prst="rect">
            <a:avLst/>
          </a:prstGeom>
          <a:noFill/>
        </p:spPr>
        <p:txBody>
          <a:bodyPr wrap="square" rtlCol="0">
            <a:spAutoFit/>
          </a:bodyPr>
          <a:lstStyle/>
          <a:p>
            <a:r>
              <a:rPr lang="en-US" sz="1400" dirty="0">
                <a:latin typeface="+mn-lt"/>
              </a:rPr>
              <a:t>When AMF1 has failed with or without restart,  the AMF Set feature doesn't help, i.e. the AMF2 can't restore the NonUeN2 Subscription created in the AMF1:</a:t>
            </a:r>
          </a:p>
          <a:p>
            <a:endParaRPr lang="en-US" sz="1400" dirty="0">
              <a:latin typeface="+mn-lt"/>
            </a:endParaRPr>
          </a:p>
          <a:p>
            <a:r>
              <a:rPr lang="en-US" sz="1400" dirty="0">
                <a:latin typeface="+mn-lt"/>
              </a:rPr>
              <a:t>For Alt#1:</a:t>
            </a:r>
          </a:p>
          <a:p>
            <a:r>
              <a:rPr lang="en-US" sz="1400" dirty="0">
                <a:latin typeface="+mn-lt"/>
              </a:rPr>
              <a:t>TSCTSF1 and TSCTSF2 select AMF2 (or AMF1 after recovery from the restart) and repeat (NonUeN2MessageTransfer and </a:t>
            </a:r>
            <a:r>
              <a:rPr lang="en-US" sz="1400" dirty="0" err="1">
                <a:latin typeface="+mn-lt"/>
              </a:rPr>
              <a:t>NonUeInfoSubcribe</a:t>
            </a:r>
            <a:r>
              <a:rPr lang="en-US" sz="1400" dirty="0">
                <a:latin typeface="+mn-lt"/>
              </a:rPr>
              <a:t>), so the NG-RAN will send reports via AMF2, and AMF2 will replicate the reports to 4 different TSCTSF.</a:t>
            </a:r>
          </a:p>
          <a:p>
            <a:endParaRPr lang="en-US" sz="1400" dirty="0">
              <a:latin typeface="+mn-lt"/>
            </a:endParaRPr>
          </a:p>
          <a:p>
            <a:r>
              <a:rPr lang="en-US" sz="1400" dirty="0">
                <a:latin typeface="+mn-lt"/>
              </a:rPr>
              <a:t>For Alt#2:</a:t>
            </a:r>
          </a:p>
          <a:p>
            <a:r>
              <a:rPr lang="en-US" sz="1400" dirty="0">
                <a:latin typeface="+mn-lt"/>
              </a:rPr>
              <a:t>TSCTSF1 and TSCTSF2 select AMF2 (or AMF1 after recovery from the restart) and repeat </a:t>
            </a:r>
            <a:r>
              <a:rPr lang="en-US" sz="1400" dirty="0" err="1">
                <a:latin typeface="+mn-lt"/>
              </a:rPr>
              <a:t>NonUeInfoSubcribe</a:t>
            </a:r>
            <a:r>
              <a:rPr lang="en-US" sz="1400" dirty="0">
                <a:latin typeface="+mn-lt"/>
              </a:rPr>
              <a:t>, so the NG-RAN will send reports via AMF2, and AMF2 will replicate the reports to 4 different TSCTSF.</a:t>
            </a:r>
          </a:p>
          <a:p>
            <a:endParaRPr lang="en-US" sz="1400" dirty="0">
              <a:latin typeface="+mn-lt"/>
            </a:endParaRPr>
          </a:p>
        </p:txBody>
      </p:sp>
      <p:sp>
        <p:nvSpPr>
          <p:cNvPr id="2" name="Explosion: 8 Points 1">
            <a:extLst>
              <a:ext uri="{FF2B5EF4-FFF2-40B4-BE49-F238E27FC236}">
                <a16:creationId xmlns:a16="http://schemas.microsoft.com/office/drawing/2014/main" id="{DC4DC9E5-D14B-F17A-041F-D2B5AD801BBD}"/>
              </a:ext>
            </a:extLst>
          </p:cNvPr>
          <p:cNvSpPr/>
          <p:nvPr/>
        </p:nvSpPr>
        <p:spPr>
          <a:xfrm>
            <a:off x="3041662" y="1760049"/>
            <a:ext cx="584200" cy="821155"/>
          </a:xfrm>
          <a:prstGeom prst="irregularSeal1">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98607247"/>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Annex - Restoration considerations (3)</a:t>
            </a:r>
          </a:p>
        </p:txBody>
      </p:sp>
      <p:grpSp>
        <p:nvGrpSpPr>
          <p:cNvPr id="37" name="Group 36">
            <a:extLst>
              <a:ext uri="{FF2B5EF4-FFF2-40B4-BE49-F238E27FC236}">
                <a16:creationId xmlns:a16="http://schemas.microsoft.com/office/drawing/2014/main" id="{37435DAB-AA17-BAA5-EE89-30562C70392A}"/>
              </a:ext>
            </a:extLst>
          </p:cNvPr>
          <p:cNvGrpSpPr/>
          <p:nvPr/>
        </p:nvGrpSpPr>
        <p:grpSpPr>
          <a:xfrm>
            <a:off x="261260" y="1937656"/>
            <a:ext cx="6553200" cy="3327009"/>
            <a:chOff x="1589314" y="1937656"/>
            <a:chExt cx="6553200" cy="3327009"/>
          </a:xfrm>
        </p:grpSpPr>
        <p:sp>
          <p:nvSpPr>
            <p:cNvPr id="3" name="TextBox 2">
              <a:extLst>
                <a:ext uri="{FF2B5EF4-FFF2-40B4-BE49-F238E27FC236}">
                  <a16:creationId xmlns:a16="http://schemas.microsoft.com/office/drawing/2014/main" id="{5EF4982E-1361-AA50-F9CD-6E574204ECF7}"/>
                </a:ext>
              </a:extLst>
            </p:cNvPr>
            <p:cNvSpPr txBox="1"/>
            <p:nvPr/>
          </p:nvSpPr>
          <p:spPr>
            <a:xfrm>
              <a:off x="1589314" y="2789979"/>
              <a:ext cx="1335314" cy="369332"/>
            </a:xfrm>
            <a:prstGeom prst="rect">
              <a:avLst/>
            </a:prstGeom>
            <a:solidFill>
              <a:srgbClr val="FFFF00"/>
            </a:solidFill>
            <a:ln>
              <a:solidFill>
                <a:schemeClr val="accent1"/>
              </a:solidFill>
            </a:ln>
          </p:spPr>
          <p:txBody>
            <a:bodyPr wrap="square" rtlCol="0">
              <a:spAutoFit/>
            </a:bodyPr>
            <a:lstStyle/>
            <a:p>
              <a:r>
                <a:rPr lang="en-US" dirty="0"/>
                <a:t>NG-RAN</a:t>
              </a:r>
            </a:p>
          </p:txBody>
        </p:sp>
        <p:sp>
          <p:nvSpPr>
            <p:cNvPr id="4" name="TextBox 3">
              <a:extLst>
                <a:ext uri="{FF2B5EF4-FFF2-40B4-BE49-F238E27FC236}">
                  <a16:creationId xmlns:a16="http://schemas.microsoft.com/office/drawing/2014/main" id="{B93E4D85-E4A1-7DBE-DF65-AFFAD4523003}"/>
                </a:ext>
              </a:extLst>
            </p:cNvPr>
            <p:cNvSpPr txBox="1"/>
            <p:nvPr/>
          </p:nvSpPr>
          <p:spPr>
            <a:xfrm>
              <a:off x="3614057" y="1937656"/>
              <a:ext cx="1335314" cy="369332"/>
            </a:xfrm>
            <a:prstGeom prst="rect">
              <a:avLst/>
            </a:prstGeom>
            <a:solidFill>
              <a:srgbClr val="FFFF00"/>
            </a:solidFill>
            <a:ln>
              <a:solidFill>
                <a:schemeClr val="accent1"/>
              </a:solidFill>
            </a:ln>
          </p:spPr>
          <p:txBody>
            <a:bodyPr wrap="square" rtlCol="0">
              <a:spAutoFit/>
            </a:bodyPr>
            <a:lstStyle/>
            <a:p>
              <a:r>
                <a:rPr lang="en-US" dirty="0"/>
                <a:t>AMF1</a:t>
              </a:r>
            </a:p>
          </p:txBody>
        </p:sp>
        <p:sp>
          <p:nvSpPr>
            <p:cNvPr id="5" name="TextBox 4">
              <a:extLst>
                <a:ext uri="{FF2B5EF4-FFF2-40B4-BE49-F238E27FC236}">
                  <a16:creationId xmlns:a16="http://schemas.microsoft.com/office/drawing/2014/main" id="{03FFBB82-C1D5-70B7-BDB9-E93057B04FB6}"/>
                </a:ext>
              </a:extLst>
            </p:cNvPr>
            <p:cNvSpPr txBox="1"/>
            <p:nvPr/>
          </p:nvSpPr>
          <p:spPr>
            <a:xfrm>
              <a:off x="3614057" y="3984170"/>
              <a:ext cx="1335314" cy="369332"/>
            </a:xfrm>
            <a:prstGeom prst="rect">
              <a:avLst/>
            </a:prstGeom>
            <a:solidFill>
              <a:srgbClr val="FFFF00"/>
            </a:solidFill>
            <a:ln>
              <a:solidFill>
                <a:schemeClr val="accent1"/>
              </a:solidFill>
            </a:ln>
          </p:spPr>
          <p:txBody>
            <a:bodyPr wrap="square" rtlCol="0">
              <a:spAutoFit/>
            </a:bodyPr>
            <a:lstStyle/>
            <a:p>
              <a:r>
                <a:rPr lang="en-US" dirty="0"/>
                <a:t>AMF2</a:t>
              </a:r>
            </a:p>
          </p:txBody>
        </p:sp>
        <p:sp>
          <p:nvSpPr>
            <p:cNvPr id="6" name="TextBox 5">
              <a:extLst>
                <a:ext uri="{FF2B5EF4-FFF2-40B4-BE49-F238E27FC236}">
                  <a16:creationId xmlns:a16="http://schemas.microsoft.com/office/drawing/2014/main" id="{0CD655C3-EA34-AA52-1802-71DF118A7190}"/>
                </a:ext>
              </a:extLst>
            </p:cNvPr>
            <p:cNvSpPr txBox="1"/>
            <p:nvPr/>
          </p:nvSpPr>
          <p:spPr>
            <a:xfrm>
              <a:off x="6807200" y="1937656"/>
              <a:ext cx="1335314" cy="369332"/>
            </a:xfrm>
            <a:prstGeom prst="rect">
              <a:avLst/>
            </a:prstGeom>
            <a:solidFill>
              <a:srgbClr val="FFFF00"/>
            </a:solidFill>
            <a:ln>
              <a:solidFill>
                <a:schemeClr val="accent1"/>
              </a:solidFill>
            </a:ln>
          </p:spPr>
          <p:txBody>
            <a:bodyPr wrap="square" rtlCol="0">
              <a:spAutoFit/>
            </a:bodyPr>
            <a:lstStyle/>
            <a:p>
              <a:r>
                <a:rPr lang="en-US" dirty="0"/>
                <a:t>TSCTSF1</a:t>
              </a:r>
            </a:p>
          </p:txBody>
        </p:sp>
        <p:sp>
          <p:nvSpPr>
            <p:cNvPr id="7" name="TextBox 6">
              <a:extLst>
                <a:ext uri="{FF2B5EF4-FFF2-40B4-BE49-F238E27FC236}">
                  <a16:creationId xmlns:a16="http://schemas.microsoft.com/office/drawing/2014/main" id="{2590304A-DAF0-6D2A-AECF-6098A8F03B5F}"/>
                </a:ext>
              </a:extLst>
            </p:cNvPr>
            <p:cNvSpPr txBox="1"/>
            <p:nvPr/>
          </p:nvSpPr>
          <p:spPr>
            <a:xfrm>
              <a:off x="6807200" y="2888341"/>
              <a:ext cx="1335314" cy="369332"/>
            </a:xfrm>
            <a:prstGeom prst="rect">
              <a:avLst/>
            </a:prstGeom>
            <a:solidFill>
              <a:srgbClr val="FFFF00"/>
            </a:solidFill>
            <a:ln>
              <a:solidFill>
                <a:schemeClr val="accent1"/>
              </a:solidFill>
            </a:ln>
          </p:spPr>
          <p:txBody>
            <a:bodyPr wrap="square" rtlCol="0">
              <a:spAutoFit/>
            </a:bodyPr>
            <a:lstStyle/>
            <a:p>
              <a:r>
                <a:rPr lang="en-US" dirty="0"/>
                <a:t>TSCTSF2</a:t>
              </a:r>
            </a:p>
          </p:txBody>
        </p:sp>
        <p:sp>
          <p:nvSpPr>
            <p:cNvPr id="8" name="TextBox 7">
              <a:extLst>
                <a:ext uri="{FF2B5EF4-FFF2-40B4-BE49-F238E27FC236}">
                  <a16:creationId xmlns:a16="http://schemas.microsoft.com/office/drawing/2014/main" id="{6D4477DA-0B06-96C2-C617-E0586909FC89}"/>
                </a:ext>
              </a:extLst>
            </p:cNvPr>
            <p:cNvSpPr txBox="1"/>
            <p:nvPr/>
          </p:nvSpPr>
          <p:spPr>
            <a:xfrm>
              <a:off x="6807200" y="3984170"/>
              <a:ext cx="1335314" cy="369332"/>
            </a:xfrm>
            <a:prstGeom prst="rect">
              <a:avLst/>
            </a:prstGeom>
            <a:solidFill>
              <a:srgbClr val="FFFF00"/>
            </a:solidFill>
            <a:ln>
              <a:solidFill>
                <a:schemeClr val="accent1"/>
              </a:solidFill>
            </a:ln>
          </p:spPr>
          <p:txBody>
            <a:bodyPr wrap="square" rtlCol="0">
              <a:spAutoFit/>
            </a:bodyPr>
            <a:lstStyle/>
            <a:p>
              <a:r>
                <a:rPr lang="en-US" dirty="0"/>
                <a:t>TSCTSF3</a:t>
              </a:r>
            </a:p>
          </p:txBody>
        </p:sp>
        <p:sp>
          <p:nvSpPr>
            <p:cNvPr id="9" name="TextBox 8">
              <a:extLst>
                <a:ext uri="{FF2B5EF4-FFF2-40B4-BE49-F238E27FC236}">
                  <a16:creationId xmlns:a16="http://schemas.microsoft.com/office/drawing/2014/main" id="{399DA959-A1E1-EEFF-1253-AEF82DD773CD}"/>
                </a:ext>
              </a:extLst>
            </p:cNvPr>
            <p:cNvSpPr txBox="1"/>
            <p:nvPr/>
          </p:nvSpPr>
          <p:spPr>
            <a:xfrm>
              <a:off x="6807200" y="4895333"/>
              <a:ext cx="1335314" cy="369332"/>
            </a:xfrm>
            <a:prstGeom prst="rect">
              <a:avLst/>
            </a:prstGeom>
            <a:solidFill>
              <a:srgbClr val="FFFF00"/>
            </a:solidFill>
            <a:ln>
              <a:solidFill>
                <a:schemeClr val="accent1"/>
              </a:solidFill>
            </a:ln>
          </p:spPr>
          <p:txBody>
            <a:bodyPr wrap="square" rtlCol="0">
              <a:spAutoFit/>
            </a:bodyPr>
            <a:lstStyle/>
            <a:p>
              <a:r>
                <a:rPr lang="en-US" dirty="0"/>
                <a:t>TSCTSF4</a:t>
              </a:r>
            </a:p>
          </p:txBody>
        </p:sp>
        <p:cxnSp>
          <p:nvCxnSpPr>
            <p:cNvPr id="11" name="Straight Arrow Connector 10">
              <a:extLst>
                <a:ext uri="{FF2B5EF4-FFF2-40B4-BE49-F238E27FC236}">
                  <a16:creationId xmlns:a16="http://schemas.microsoft.com/office/drawing/2014/main" id="{42165C31-1A12-2AD6-FBF4-08031357EFE1}"/>
                </a:ext>
              </a:extLst>
            </p:cNvPr>
            <p:cNvCxnSpPr>
              <a:cxnSpLocks/>
              <a:stCxn id="6" idx="1"/>
              <a:endCxn id="4" idx="3"/>
            </p:cNvCxnSpPr>
            <p:nvPr/>
          </p:nvCxnSpPr>
          <p:spPr>
            <a:xfrm flipH="1">
              <a:off x="4949371" y="2122322"/>
              <a:ext cx="185782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8E620590-DD91-BF58-F69A-BE6D98E82878}"/>
                </a:ext>
              </a:extLst>
            </p:cNvPr>
            <p:cNvCxnSpPr>
              <a:cxnSpLocks/>
              <a:stCxn id="7" idx="1"/>
              <a:endCxn id="4" idx="3"/>
            </p:cNvCxnSpPr>
            <p:nvPr/>
          </p:nvCxnSpPr>
          <p:spPr>
            <a:xfrm flipH="1" flipV="1">
              <a:off x="4949371" y="2122322"/>
              <a:ext cx="1857829" cy="95068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B54A566-ED87-8C1F-2FEE-9B425352B6DB}"/>
                </a:ext>
              </a:extLst>
            </p:cNvPr>
            <p:cNvCxnSpPr>
              <a:cxnSpLocks/>
              <a:stCxn id="8" idx="1"/>
              <a:endCxn id="5" idx="3"/>
            </p:cNvCxnSpPr>
            <p:nvPr/>
          </p:nvCxnSpPr>
          <p:spPr>
            <a:xfrm flipH="1">
              <a:off x="4949371" y="4168836"/>
              <a:ext cx="1857829"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A2FA8EBA-985C-5546-F6D0-110E01E1172B}"/>
                </a:ext>
              </a:extLst>
            </p:cNvPr>
            <p:cNvCxnSpPr>
              <a:cxnSpLocks/>
              <a:stCxn id="9" idx="1"/>
              <a:endCxn id="5" idx="3"/>
            </p:cNvCxnSpPr>
            <p:nvPr/>
          </p:nvCxnSpPr>
          <p:spPr>
            <a:xfrm flipH="1" flipV="1">
              <a:off x="4949371" y="4168836"/>
              <a:ext cx="1857829" cy="911163"/>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BFE8BE9F-C9EB-AC53-569B-20982518F08B}"/>
                </a:ext>
              </a:extLst>
            </p:cNvPr>
            <p:cNvCxnSpPr>
              <a:cxnSpLocks/>
              <a:stCxn id="4" idx="1"/>
            </p:cNvCxnSpPr>
            <p:nvPr/>
          </p:nvCxnSpPr>
          <p:spPr>
            <a:xfrm flipH="1">
              <a:off x="2278743" y="2122322"/>
              <a:ext cx="1335314" cy="6676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1A264F7-EDFB-D9E2-2C05-9E860E8636C9}"/>
                </a:ext>
              </a:extLst>
            </p:cNvPr>
            <p:cNvCxnSpPr>
              <a:cxnSpLocks/>
              <a:stCxn id="5" idx="1"/>
              <a:endCxn id="3" idx="2"/>
            </p:cNvCxnSpPr>
            <p:nvPr/>
          </p:nvCxnSpPr>
          <p:spPr>
            <a:xfrm flipH="1" flipV="1">
              <a:off x="2256971" y="3159311"/>
              <a:ext cx="1357086" cy="1009525"/>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15D796C5-B737-7DEC-B067-6CCFD5B6B3B1}"/>
                </a:ext>
              </a:extLst>
            </p:cNvPr>
            <p:cNvCxnSpPr>
              <a:cxnSpLocks/>
              <a:stCxn id="3" idx="3"/>
              <a:endCxn id="4" idx="2"/>
            </p:cNvCxnSpPr>
            <p:nvPr/>
          </p:nvCxnSpPr>
          <p:spPr>
            <a:xfrm flipV="1">
              <a:off x="2924628" y="2306988"/>
              <a:ext cx="1357086" cy="667657"/>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31C943CF-CC32-A713-E337-314BE89DFDDB}"/>
                </a:ext>
              </a:extLst>
            </p:cNvPr>
            <p:cNvCxnSpPr>
              <a:cxnSpLocks/>
              <a:stCxn id="3" idx="3"/>
              <a:endCxn id="5" idx="0"/>
            </p:cNvCxnSpPr>
            <p:nvPr/>
          </p:nvCxnSpPr>
          <p:spPr>
            <a:xfrm>
              <a:off x="2924628" y="2974645"/>
              <a:ext cx="1357086" cy="1009525"/>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82258D70-2D33-13A7-4137-FAD794FAD79C}"/>
                </a:ext>
              </a:extLst>
            </p:cNvPr>
            <p:cNvCxnSpPr>
              <a:cxnSpLocks/>
            </p:cNvCxnSpPr>
            <p:nvPr/>
          </p:nvCxnSpPr>
          <p:spPr>
            <a:xfrm>
              <a:off x="4949368" y="2049751"/>
              <a:ext cx="1857829" cy="0"/>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F43C75B5-C527-0BDE-B0A1-7E9247B4A0FF}"/>
                </a:ext>
              </a:extLst>
            </p:cNvPr>
            <p:cNvCxnSpPr>
              <a:cxnSpLocks/>
            </p:cNvCxnSpPr>
            <p:nvPr/>
          </p:nvCxnSpPr>
          <p:spPr>
            <a:xfrm>
              <a:off x="4971143" y="2229558"/>
              <a:ext cx="1857829" cy="950685"/>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C5E9FBAA-8534-9458-AA87-3C2ABF2F666D}"/>
                </a:ext>
              </a:extLst>
            </p:cNvPr>
            <p:cNvCxnSpPr>
              <a:cxnSpLocks/>
            </p:cNvCxnSpPr>
            <p:nvPr/>
          </p:nvCxnSpPr>
          <p:spPr>
            <a:xfrm>
              <a:off x="4949369" y="4089007"/>
              <a:ext cx="1857829" cy="0"/>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6FB34008-724D-80EF-0386-6249323C12A6}"/>
                </a:ext>
              </a:extLst>
            </p:cNvPr>
            <p:cNvCxnSpPr>
              <a:cxnSpLocks/>
            </p:cNvCxnSpPr>
            <p:nvPr/>
          </p:nvCxnSpPr>
          <p:spPr>
            <a:xfrm>
              <a:off x="4949370" y="4255086"/>
              <a:ext cx="1857829" cy="911163"/>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sp>
        <p:nvSpPr>
          <p:cNvPr id="38" name="TextBox 37">
            <a:extLst>
              <a:ext uri="{FF2B5EF4-FFF2-40B4-BE49-F238E27FC236}">
                <a16:creationId xmlns:a16="http://schemas.microsoft.com/office/drawing/2014/main" id="{9ADCBF9C-18FB-7C24-34D3-4D7C4CFD2941}"/>
              </a:ext>
            </a:extLst>
          </p:cNvPr>
          <p:cNvSpPr txBox="1"/>
          <p:nvPr/>
        </p:nvSpPr>
        <p:spPr>
          <a:xfrm>
            <a:off x="6872511" y="1780683"/>
            <a:ext cx="5058229" cy="3108543"/>
          </a:xfrm>
          <a:prstGeom prst="rect">
            <a:avLst/>
          </a:prstGeom>
          <a:noFill/>
        </p:spPr>
        <p:txBody>
          <a:bodyPr wrap="square" rtlCol="0">
            <a:spAutoFit/>
          </a:bodyPr>
          <a:lstStyle/>
          <a:p>
            <a:r>
              <a:rPr lang="en-US" sz="1400" dirty="0">
                <a:latin typeface="+mn-lt"/>
              </a:rPr>
              <a:t>When TSCTSF1 has failed with or without restart, and after detecting TSCTSF1 failure:</a:t>
            </a:r>
          </a:p>
          <a:p>
            <a:endParaRPr lang="en-US" sz="1400" dirty="0">
              <a:latin typeface="+mn-lt"/>
            </a:endParaRPr>
          </a:p>
          <a:p>
            <a:r>
              <a:rPr lang="en-US" sz="1400" dirty="0">
                <a:latin typeface="+mn-lt"/>
              </a:rPr>
              <a:t>For Alt#1:</a:t>
            </a:r>
          </a:p>
          <a:p>
            <a:r>
              <a:rPr lang="en-US" sz="1400" dirty="0">
                <a:latin typeface="+mn-lt"/>
              </a:rPr>
              <a:t>a. AMF1 delete the </a:t>
            </a:r>
            <a:r>
              <a:rPr lang="en-US" sz="1400" dirty="0" err="1">
                <a:latin typeface="+mn-lt"/>
              </a:rPr>
              <a:t>NonUeInfo</a:t>
            </a:r>
            <a:r>
              <a:rPr lang="en-US" sz="1400" dirty="0">
                <a:latin typeface="+mn-lt"/>
              </a:rPr>
              <a:t> Subscription from the TSCTSF1 locally and doesn't forward any subsequent report to the TSCTSF1;</a:t>
            </a:r>
          </a:p>
          <a:p>
            <a:r>
              <a:rPr lang="en-US" sz="1400" dirty="0">
                <a:latin typeface="+mn-lt"/>
              </a:rPr>
              <a:t>b. </a:t>
            </a:r>
            <a:r>
              <a:rPr lang="en-US" sz="1400" i="1" dirty="0">
                <a:latin typeface="+mn-lt"/>
              </a:rPr>
              <a:t>AMF1 need to send an NGAP TSS Request message with TSCTSF1 NF ID to stop the reporting in NG-RAN on behave of TSCTSF1. This is to avoid the hanging request if the TSCTSF2 requests to stop the TSS reporting later. </a:t>
            </a:r>
          </a:p>
          <a:p>
            <a:endParaRPr lang="en-US" sz="1400" dirty="0">
              <a:latin typeface="+mn-lt"/>
            </a:endParaRPr>
          </a:p>
          <a:p>
            <a:r>
              <a:rPr lang="en-US" sz="1400" dirty="0">
                <a:latin typeface="+mn-lt"/>
              </a:rPr>
              <a:t>For Alt#2:</a:t>
            </a:r>
          </a:p>
          <a:p>
            <a:r>
              <a:rPr lang="en-US" sz="1400" dirty="0">
                <a:latin typeface="+mn-lt"/>
              </a:rPr>
              <a:t>The AMF1 doesn't forward any subsequent report to the TSCTSF1.</a:t>
            </a:r>
          </a:p>
          <a:p>
            <a:endParaRPr lang="en-US" sz="1400" dirty="0">
              <a:latin typeface="+mn-lt"/>
            </a:endParaRPr>
          </a:p>
        </p:txBody>
      </p:sp>
      <p:sp>
        <p:nvSpPr>
          <p:cNvPr id="2" name="Explosion: 8 Points 1">
            <a:extLst>
              <a:ext uri="{FF2B5EF4-FFF2-40B4-BE49-F238E27FC236}">
                <a16:creationId xmlns:a16="http://schemas.microsoft.com/office/drawing/2014/main" id="{DC4DC9E5-D14B-F17A-041F-D2B5AD801BBD}"/>
              </a:ext>
            </a:extLst>
          </p:cNvPr>
          <p:cNvSpPr/>
          <p:nvPr/>
        </p:nvSpPr>
        <p:spPr>
          <a:xfrm>
            <a:off x="5689612" y="1776509"/>
            <a:ext cx="584200" cy="821155"/>
          </a:xfrm>
          <a:prstGeom prst="irregularSeal1">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3D30863-5697-4488-1A57-A0DA4DFAB1B9}"/>
              </a:ext>
            </a:extLst>
          </p:cNvPr>
          <p:cNvSpPr txBox="1"/>
          <p:nvPr/>
        </p:nvSpPr>
        <p:spPr>
          <a:xfrm>
            <a:off x="631383" y="5621830"/>
            <a:ext cx="11024811" cy="738664"/>
          </a:xfrm>
          <a:prstGeom prst="rect">
            <a:avLst/>
          </a:prstGeom>
          <a:noFill/>
        </p:spPr>
        <p:txBody>
          <a:bodyPr wrap="square" rtlCol="0">
            <a:spAutoFit/>
          </a:bodyPr>
          <a:lstStyle/>
          <a:p>
            <a:r>
              <a:rPr lang="en-US" sz="1400" dirty="0">
                <a:latin typeface="+mn-lt"/>
              </a:rPr>
              <a:t>NOTE: when the TSCTSF Set is deployed, the AMF forwards the TSS report to an alternative TSCTSF in </a:t>
            </a:r>
            <a:r>
              <a:rPr lang="en-US" sz="1400">
                <a:latin typeface="+mn-lt"/>
              </a:rPr>
              <a:t>the same Set, </a:t>
            </a:r>
            <a:r>
              <a:rPr lang="en-US" sz="1400" dirty="0">
                <a:latin typeface="+mn-lt"/>
              </a:rPr>
              <a:t>the alternative TSCTSF will use the existing Routing Id to stop the reporting of TSS in NGRAN. </a:t>
            </a:r>
          </a:p>
          <a:p>
            <a:endParaRPr lang="en-US" sz="1400" dirty="0">
              <a:latin typeface="+mn-lt"/>
            </a:endParaRPr>
          </a:p>
        </p:txBody>
      </p:sp>
    </p:spTree>
    <p:extLst>
      <p:ext uri="{BB962C8B-B14F-4D97-AF65-F5344CB8AC3E}">
        <p14:creationId xmlns:p14="http://schemas.microsoft.com/office/powerpoint/2010/main" val="3177490969"/>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Annex - Restoration considerations (4)</a:t>
            </a:r>
          </a:p>
        </p:txBody>
      </p:sp>
      <p:grpSp>
        <p:nvGrpSpPr>
          <p:cNvPr id="37" name="Group 36">
            <a:extLst>
              <a:ext uri="{FF2B5EF4-FFF2-40B4-BE49-F238E27FC236}">
                <a16:creationId xmlns:a16="http://schemas.microsoft.com/office/drawing/2014/main" id="{37435DAB-AA17-BAA5-EE89-30562C70392A}"/>
              </a:ext>
            </a:extLst>
          </p:cNvPr>
          <p:cNvGrpSpPr/>
          <p:nvPr/>
        </p:nvGrpSpPr>
        <p:grpSpPr>
          <a:xfrm>
            <a:off x="261260" y="1937656"/>
            <a:ext cx="6553200" cy="3327009"/>
            <a:chOff x="1589314" y="1937656"/>
            <a:chExt cx="6553200" cy="3327009"/>
          </a:xfrm>
        </p:grpSpPr>
        <p:sp>
          <p:nvSpPr>
            <p:cNvPr id="3" name="TextBox 2">
              <a:extLst>
                <a:ext uri="{FF2B5EF4-FFF2-40B4-BE49-F238E27FC236}">
                  <a16:creationId xmlns:a16="http://schemas.microsoft.com/office/drawing/2014/main" id="{5EF4982E-1361-AA50-F9CD-6E574204ECF7}"/>
                </a:ext>
              </a:extLst>
            </p:cNvPr>
            <p:cNvSpPr txBox="1"/>
            <p:nvPr/>
          </p:nvSpPr>
          <p:spPr>
            <a:xfrm>
              <a:off x="1589314" y="2789979"/>
              <a:ext cx="1335314" cy="369332"/>
            </a:xfrm>
            <a:prstGeom prst="rect">
              <a:avLst/>
            </a:prstGeom>
            <a:solidFill>
              <a:srgbClr val="FFFF00"/>
            </a:solidFill>
            <a:ln>
              <a:solidFill>
                <a:schemeClr val="accent1"/>
              </a:solidFill>
            </a:ln>
          </p:spPr>
          <p:txBody>
            <a:bodyPr wrap="square" rtlCol="0">
              <a:spAutoFit/>
            </a:bodyPr>
            <a:lstStyle/>
            <a:p>
              <a:r>
                <a:rPr lang="en-US" dirty="0"/>
                <a:t>NG-RAN</a:t>
              </a:r>
            </a:p>
          </p:txBody>
        </p:sp>
        <p:sp>
          <p:nvSpPr>
            <p:cNvPr id="4" name="TextBox 3">
              <a:extLst>
                <a:ext uri="{FF2B5EF4-FFF2-40B4-BE49-F238E27FC236}">
                  <a16:creationId xmlns:a16="http://schemas.microsoft.com/office/drawing/2014/main" id="{B93E4D85-E4A1-7DBE-DF65-AFFAD4523003}"/>
                </a:ext>
              </a:extLst>
            </p:cNvPr>
            <p:cNvSpPr txBox="1"/>
            <p:nvPr/>
          </p:nvSpPr>
          <p:spPr>
            <a:xfrm>
              <a:off x="3614057" y="1937656"/>
              <a:ext cx="1335314" cy="369332"/>
            </a:xfrm>
            <a:prstGeom prst="rect">
              <a:avLst/>
            </a:prstGeom>
            <a:solidFill>
              <a:srgbClr val="FFFF00"/>
            </a:solidFill>
            <a:ln>
              <a:solidFill>
                <a:schemeClr val="accent1"/>
              </a:solidFill>
            </a:ln>
          </p:spPr>
          <p:txBody>
            <a:bodyPr wrap="square" rtlCol="0">
              <a:spAutoFit/>
            </a:bodyPr>
            <a:lstStyle/>
            <a:p>
              <a:r>
                <a:rPr lang="en-US" dirty="0"/>
                <a:t>AMF1</a:t>
              </a:r>
            </a:p>
          </p:txBody>
        </p:sp>
        <p:sp>
          <p:nvSpPr>
            <p:cNvPr id="5" name="TextBox 4">
              <a:extLst>
                <a:ext uri="{FF2B5EF4-FFF2-40B4-BE49-F238E27FC236}">
                  <a16:creationId xmlns:a16="http://schemas.microsoft.com/office/drawing/2014/main" id="{03FFBB82-C1D5-70B7-BDB9-E93057B04FB6}"/>
                </a:ext>
              </a:extLst>
            </p:cNvPr>
            <p:cNvSpPr txBox="1"/>
            <p:nvPr/>
          </p:nvSpPr>
          <p:spPr>
            <a:xfrm>
              <a:off x="3614057" y="3984170"/>
              <a:ext cx="1335314" cy="369332"/>
            </a:xfrm>
            <a:prstGeom prst="rect">
              <a:avLst/>
            </a:prstGeom>
            <a:solidFill>
              <a:srgbClr val="FFFF00"/>
            </a:solidFill>
            <a:ln>
              <a:solidFill>
                <a:schemeClr val="accent1"/>
              </a:solidFill>
            </a:ln>
          </p:spPr>
          <p:txBody>
            <a:bodyPr wrap="square" rtlCol="0">
              <a:spAutoFit/>
            </a:bodyPr>
            <a:lstStyle/>
            <a:p>
              <a:r>
                <a:rPr lang="en-US" dirty="0"/>
                <a:t>AMF2</a:t>
              </a:r>
            </a:p>
          </p:txBody>
        </p:sp>
        <p:sp>
          <p:nvSpPr>
            <p:cNvPr id="6" name="TextBox 5">
              <a:extLst>
                <a:ext uri="{FF2B5EF4-FFF2-40B4-BE49-F238E27FC236}">
                  <a16:creationId xmlns:a16="http://schemas.microsoft.com/office/drawing/2014/main" id="{0CD655C3-EA34-AA52-1802-71DF118A7190}"/>
                </a:ext>
              </a:extLst>
            </p:cNvPr>
            <p:cNvSpPr txBox="1"/>
            <p:nvPr/>
          </p:nvSpPr>
          <p:spPr>
            <a:xfrm>
              <a:off x="6807200" y="1937656"/>
              <a:ext cx="1335314" cy="369332"/>
            </a:xfrm>
            <a:prstGeom prst="rect">
              <a:avLst/>
            </a:prstGeom>
            <a:solidFill>
              <a:srgbClr val="FFFF00"/>
            </a:solidFill>
            <a:ln>
              <a:solidFill>
                <a:schemeClr val="accent1"/>
              </a:solidFill>
            </a:ln>
          </p:spPr>
          <p:txBody>
            <a:bodyPr wrap="square" rtlCol="0">
              <a:spAutoFit/>
            </a:bodyPr>
            <a:lstStyle/>
            <a:p>
              <a:r>
                <a:rPr lang="en-US" dirty="0"/>
                <a:t>TSCTSF1</a:t>
              </a:r>
            </a:p>
          </p:txBody>
        </p:sp>
        <p:sp>
          <p:nvSpPr>
            <p:cNvPr id="7" name="TextBox 6">
              <a:extLst>
                <a:ext uri="{FF2B5EF4-FFF2-40B4-BE49-F238E27FC236}">
                  <a16:creationId xmlns:a16="http://schemas.microsoft.com/office/drawing/2014/main" id="{2590304A-DAF0-6D2A-AECF-6098A8F03B5F}"/>
                </a:ext>
              </a:extLst>
            </p:cNvPr>
            <p:cNvSpPr txBox="1"/>
            <p:nvPr/>
          </p:nvSpPr>
          <p:spPr>
            <a:xfrm>
              <a:off x="6807200" y="2888341"/>
              <a:ext cx="1335314" cy="369332"/>
            </a:xfrm>
            <a:prstGeom prst="rect">
              <a:avLst/>
            </a:prstGeom>
            <a:solidFill>
              <a:srgbClr val="FFFF00"/>
            </a:solidFill>
            <a:ln>
              <a:solidFill>
                <a:schemeClr val="accent1"/>
              </a:solidFill>
            </a:ln>
          </p:spPr>
          <p:txBody>
            <a:bodyPr wrap="square" rtlCol="0">
              <a:spAutoFit/>
            </a:bodyPr>
            <a:lstStyle/>
            <a:p>
              <a:r>
                <a:rPr lang="en-US" dirty="0"/>
                <a:t>TSCTSF2</a:t>
              </a:r>
            </a:p>
          </p:txBody>
        </p:sp>
        <p:sp>
          <p:nvSpPr>
            <p:cNvPr id="8" name="TextBox 7">
              <a:extLst>
                <a:ext uri="{FF2B5EF4-FFF2-40B4-BE49-F238E27FC236}">
                  <a16:creationId xmlns:a16="http://schemas.microsoft.com/office/drawing/2014/main" id="{6D4477DA-0B06-96C2-C617-E0586909FC89}"/>
                </a:ext>
              </a:extLst>
            </p:cNvPr>
            <p:cNvSpPr txBox="1"/>
            <p:nvPr/>
          </p:nvSpPr>
          <p:spPr>
            <a:xfrm>
              <a:off x="6807200" y="3984170"/>
              <a:ext cx="1335314" cy="369332"/>
            </a:xfrm>
            <a:prstGeom prst="rect">
              <a:avLst/>
            </a:prstGeom>
            <a:solidFill>
              <a:srgbClr val="FFFF00"/>
            </a:solidFill>
            <a:ln>
              <a:solidFill>
                <a:schemeClr val="accent1"/>
              </a:solidFill>
            </a:ln>
          </p:spPr>
          <p:txBody>
            <a:bodyPr wrap="square" rtlCol="0">
              <a:spAutoFit/>
            </a:bodyPr>
            <a:lstStyle/>
            <a:p>
              <a:r>
                <a:rPr lang="en-US" dirty="0"/>
                <a:t>TSCTSF3</a:t>
              </a:r>
            </a:p>
          </p:txBody>
        </p:sp>
        <p:sp>
          <p:nvSpPr>
            <p:cNvPr id="9" name="TextBox 8">
              <a:extLst>
                <a:ext uri="{FF2B5EF4-FFF2-40B4-BE49-F238E27FC236}">
                  <a16:creationId xmlns:a16="http://schemas.microsoft.com/office/drawing/2014/main" id="{399DA959-A1E1-EEFF-1253-AEF82DD773CD}"/>
                </a:ext>
              </a:extLst>
            </p:cNvPr>
            <p:cNvSpPr txBox="1"/>
            <p:nvPr/>
          </p:nvSpPr>
          <p:spPr>
            <a:xfrm>
              <a:off x="6807200" y="4895333"/>
              <a:ext cx="1335314" cy="369332"/>
            </a:xfrm>
            <a:prstGeom prst="rect">
              <a:avLst/>
            </a:prstGeom>
            <a:solidFill>
              <a:srgbClr val="FFFF00"/>
            </a:solidFill>
            <a:ln>
              <a:solidFill>
                <a:schemeClr val="accent1"/>
              </a:solidFill>
            </a:ln>
          </p:spPr>
          <p:txBody>
            <a:bodyPr wrap="square" rtlCol="0">
              <a:spAutoFit/>
            </a:bodyPr>
            <a:lstStyle/>
            <a:p>
              <a:r>
                <a:rPr lang="en-US" dirty="0"/>
                <a:t>TSCTSF4</a:t>
              </a:r>
            </a:p>
          </p:txBody>
        </p:sp>
        <p:cxnSp>
          <p:nvCxnSpPr>
            <p:cNvPr id="11" name="Straight Arrow Connector 10">
              <a:extLst>
                <a:ext uri="{FF2B5EF4-FFF2-40B4-BE49-F238E27FC236}">
                  <a16:creationId xmlns:a16="http://schemas.microsoft.com/office/drawing/2014/main" id="{42165C31-1A12-2AD6-FBF4-08031357EFE1}"/>
                </a:ext>
              </a:extLst>
            </p:cNvPr>
            <p:cNvCxnSpPr>
              <a:cxnSpLocks/>
              <a:stCxn id="6" idx="1"/>
              <a:endCxn id="4" idx="3"/>
            </p:cNvCxnSpPr>
            <p:nvPr/>
          </p:nvCxnSpPr>
          <p:spPr>
            <a:xfrm flipH="1">
              <a:off x="4949371" y="2122322"/>
              <a:ext cx="185782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8E620590-DD91-BF58-F69A-BE6D98E82878}"/>
                </a:ext>
              </a:extLst>
            </p:cNvPr>
            <p:cNvCxnSpPr>
              <a:cxnSpLocks/>
              <a:stCxn id="7" idx="1"/>
              <a:endCxn id="4" idx="3"/>
            </p:cNvCxnSpPr>
            <p:nvPr/>
          </p:nvCxnSpPr>
          <p:spPr>
            <a:xfrm flipH="1" flipV="1">
              <a:off x="4949371" y="2122322"/>
              <a:ext cx="1857829" cy="95068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B54A566-ED87-8C1F-2FEE-9B425352B6DB}"/>
                </a:ext>
              </a:extLst>
            </p:cNvPr>
            <p:cNvCxnSpPr>
              <a:cxnSpLocks/>
              <a:stCxn id="8" idx="1"/>
              <a:endCxn id="5" idx="3"/>
            </p:cNvCxnSpPr>
            <p:nvPr/>
          </p:nvCxnSpPr>
          <p:spPr>
            <a:xfrm flipH="1">
              <a:off x="4949371" y="4168836"/>
              <a:ext cx="1857829"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A2FA8EBA-985C-5546-F6D0-110E01E1172B}"/>
                </a:ext>
              </a:extLst>
            </p:cNvPr>
            <p:cNvCxnSpPr>
              <a:cxnSpLocks/>
              <a:stCxn id="9" idx="1"/>
              <a:endCxn id="5" idx="3"/>
            </p:cNvCxnSpPr>
            <p:nvPr/>
          </p:nvCxnSpPr>
          <p:spPr>
            <a:xfrm flipH="1" flipV="1">
              <a:off x="4949371" y="4168836"/>
              <a:ext cx="1857829" cy="911163"/>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BFE8BE9F-C9EB-AC53-569B-20982518F08B}"/>
                </a:ext>
              </a:extLst>
            </p:cNvPr>
            <p:cNvCxnSpPr>
              <a:cxnSpLocks/>
              <a:stCxn id="4" idx="1"/>
            </p:cNvCxnSpPr>
            <p:nvPr/>
          </p:nvCxnSpPr>
          <p:spPr>
            <a:xfrm flipH="1">
              <a:off x="2278743" y="2122322"/>
              <a:ext cx="1335314" cy="6676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1A264F7-EDFB-D9E2-2C05-9E860E8636C9}"/>
                </a:ext>
              </a:extLst>
            </p:cNvPr>
            <p:cNvCxnSpPr>
              <a:cxnSpLocks/>
              <a:stCxn id="5" idx="1"/>
              <a:endCxn id="3" idx="2"/>
            </p:cNvCxnSpPr>
            <p:nvPr/>
          </p:nvCxnSpPr>
          <p:spPr>
            <a:xfrm flipH="1" flipV="1">
              <a:off x="2256971" y="3159311"/>
              <a:ext cx="1357086" cy="1009525"/>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15D796C5-B737-7DEC-B067-6CCFD5B6B3B1}"/>
                </a:ext>
              </a:extLst>
            </p:cNvPr>
            <p:cNvCxnSpPr>
              <a:cxnSpLocks/>
              <a:stCxn id="3" idx="3"/>
              <a:endCxn id="4" idx="2"/>
            </p:cNvCxnSpPr>
            <p:nvPr/>
          </p:nvCxnSpPr>
          <p:spPr>
            <a:xfrm flipV="1">
              <a:off x="2924628" y="2306988"/>
              <a:ext cx="1357086" cy="667657"/>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31C943CF-CC32-A713-E337-314BE89DFDDB}"/>
                </a:ext>
              </a:extLst>
            </p:cNvPr>
            <p:cNvCxnSpPr>
              <a:cxnSpLocks/>
              <a:stCxn id="3" idx="3"/>
              <a:endCxn id="5" idx="0"/>
            </p:cNvCxnSpPr>
            <p:nvPr/>
          </p:nvCxnSpPr>
          <p:spPr>
            <a:xfrm>
              <a:off x="2924628" y="2974645"/>
              <a:ext cx="1357086" cy="1009525"/>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82258D70-2D33-13A7-4137-FAD794FAD79C}"/>
                </a:ext>
              </a:extLst>
            </p:cNvPr>
            <p:cNvCxnSpPr>
              <a:cxnSpLocks/>
            </p:cNvCxnSpPr>
            <p:nvPr/>
          </p:nvCxnSpPr>
          <p:spPr>
            <a:xfrm>
              <a:off x="4949368" y="2049751"/>
              <a:ext cx="1857829" cy="0"/>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F43C75B5-C527-0BDE-B0A1-7E9247B4A0FF}"/>
                </a:ext>
              </a:extLst>
            </p:cNvPr>
            <p:cNvCxnSpPr>
              <a:cxnSpLocks/>
            </p:cNvCxnSpPr>
            <p:nvPr/>
          </p:nvCxnSpPr>
          <p:spPr>
            <a:xfrm>
              <a:off x="4971143" y="2229558"/>
              <a:ext cx="1857829" cy="950685"/>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C5E9FBAA-8534-9458-AA87-3C2ABF2F666D}"/>
                </a:ext>
              </a:extLst>
            </p:cNvPr>
            <p:cNvCxnSpPr>
              <a:cxnSpLocks/>
            </p:cNvCxnSpPr>
            <p:nvPr/>
          </p:nvCxnSpPr>
          <p:spPr>
            <a:xfrm>
              <a:off x="4949369" y="4089007"/>
              <a:ext cx="1857829" cy="0"/>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6FB34008-724D-80EF-0386-6249323C12A6}"/>
                </a:ext>
              </a:extLst>
            </p:cNvPr>
            <p:cNvCxnSpPr>
              <a:cxnSpLocks/>
            </p:cNvCxnSpPr>
            <p:nvPr/>
          </p:nvCxnSpPr>
          <p:spPr>
            <a:xfrm>
              <a:off x="4949370" y="4255086"/>
              <a:ext cx="1857829" cy="911163"/>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sp>
        <p:nvSpPr>
          <p:cNvPr id="38" name="TextBox 37">
            <a:extLst>
              <a:ext uri="{FF2B5EF4-FFF2-40B4-BE49-F238E27FC236}">
                <a16:creationId xmlns:a16="http://schemas.microsoft.com/office/drawing/2014/main" id="{9ADCBF9C-18FB-7C24-34D3-4D7C4CFD2941}"/>
              </a:ext>
            </a:extLst>
          </p:cNvPr>
          <p:cNvSpPr txBox="1"/>
          <p:nvPr/>
        </p:nvSpPr>
        <p:spPr>
          <a:xfrm>
            <a:off x="6872511" y="1780683"/>
            <a:ext cx="5249639" cy="3200876"/>
          </a:xfrm>
          <a:prstGeom prst="rect">
            <a:avLst/>
          </a:prstGeom>
          <a:noFill/>
        </p:spPr>
        <p:txBody>
          <a:bodyPr wrap="square" rtlCol="0">
            <a:spAutoFit/>
          </a:bodyPr>
          <a:lstStyle/>
          <a:p>
            <a:r>
              <a:rPr lang="en-US" sz="2000" dirty="0">
                <a:latin typeface="+mn-lt"/>
              </a:rPr>
              <a:t>When NG-RAN has failed with or without restart</a:t>
            </a:r>
          </a:p>
          <a:p>
            <a:r>
              <a:rPr lang="en-US" sz="1400" dirty="0">
                <a:latin typeface="+mn-lt"/>
              </a:rPr>
              <a:t>For Alt#1:</a:t>
            </a:r>
          </a:p>
          <a:p>
            <a:pPr marL="342900" indent="-342900">
              <a:buFont typeface="+mj-lt"/>
              <a:buAutoNum type="alphaLcParenR"/>
            </a:pPr>
            <a:r>
              <a:rPr lang="en-US" sz="1400" dirty="0">
                <a:latin typeface="+mn-lt"/>
              </a:rPr>
              <a:t>AMF1 needs to report the NG-RAN failure (with or without restart) to the TSCTSF1 and TSCTSF2 by sending NonUeN2Notify request, and then TSCTSF1 and TSCTSF2 repeat NonUeN2MessageTransfer and </a:t>
            </a:r>
            <a:r>
              <a:rPr lang="en-US" sz="1400" dirty="0" err="1">
                <a:latin typeface="+mn-lt"/>
              </a:rPr>
              <a:t>NonUeInfoSubcribe</a:t>
            </a:r>
            <a:r>
              <a:rPr lang="en-US" sz="1400" dirty="0">
                <a:latin typeface="+mn-lt"/>
              </a:rPr>
              <a:t> towards AMF1 to start the TSS reporting in NG-RAN; or</a:t>
            </a:r>
          </a:p>
          <a:p>
            <a:r>
              <a:rPr lang="en-US" sz="1400" i="1" dirty="0">
                <a:latin typeface="+mn-lt"/>
              </a:rPr>
              <a:t>The same does AMF2</a:t>
            </a:r>
          </a:p>
          <a:p>
            <a:endParaRPr lang="en-US" sz="1400" dirty="0">
              <a:latin typeface="+mn-lt"/>
            </a:endParaRPr>
          </a:p>
          <a:p>
            <a:r>
              <a:rPr lang="en-US" sz="1400" dirty="0">
                <a:latin typeface="+mn-lt"/>
              </a:rPr>
              <a:t>For Alt#2:</a:t>
            </a:r>
          </a:p>
          <a:p>
            <a:pPr marL="342900" indent="-342900">
              <a:buFont typeface="+mj-lt"/>
              <a:buAutoNum type="alphaLcParenR"/>
            </a:pPr>
            <a:r>
              <a:rPr lang="en-US" sz="1400" dirty="0">
                <a:latin typeface="+mn-lt"/>
              </a:rPr>
              <a:t>AMF1 </a:t>
            </a:r>
            <a:r>
              <a:rPr lang="en-US" sz="1400" i="1" dirty="0">
                <a:latin typeface="+mn-lt"/>
              </a:rPr>
              <a:t>trigger to send NGAP TSS Request message to start TSS reporting in the NG-RAN</a:t>
            </a:r>
            <a:r>
              <a:rPr lang="en-US" sz="1400" dirty="0">
                <a:latin typeface="+mn-lt"/>
              </a:rPr>
              <a:t>.</a:t>
            </a:r>
          </a:p>
          <a:p>
            <a:r>
              <a:rPr lang="en-US" sz="1400" dirty="0">
                <a:latin typeface="+mn-lt"/>
              </a:rPr>
              <a:t>The same does AMF2</a:t>
            </a:r>
          </a:p>
          <a:p>
            <a:endParaRPr lang="en-US" sz="1400" dirty="0">
              <a:latin typeface="+mn-lt"/>
            </a:endParaRPr>
          </a:p>
        </p:txBody>
      </p:sp>
      <p:sp>
        <p:nvSpPr>
          <p:cNvPr id="2" name="Explosion: 8 Points 1">
            <a:extLst>
              <a:ext uri="{FF2B5EF4-FFF2-40B4-BE49-F238E27FC236}">
                <a16:creationId xmlns:a16="http://schemas.microsoft.com/office/drawing/2014/main" id="{DC4DC9E5-D14B-F17A-041F-D2B5AD801BBD}"/>
              </a:ext>
            </a:extLst>
          </p:cNvPr>
          <p:cNvSpPr/>
          <p:nvPr/>
        </p:nvSpPr>
        <p:spPr>
          <a:xfrm>
            <a:off x="397332" y="2607845"/>
            <a:ext cx="584200" cy="821155"/>
          </a:xfrm>
          <a:prstGeom prst="irregularSeal1">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1856650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Background (1/2)</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sz="1800" dirty="0"/>
              <a:t>Requirements: Upon the reception of the clock quality detail level and clock quality acceptance criteria (if applicable) in the AF request, the TSCTSF needs to be subscribed to NG-RAN timing synchronization status updates at the NG-RAN nodes that may provision access stratum time distribution information to the target UE, see clause 4.15.9.5 of TS 23.502, v 18.4.0:</a:t>
            </a:r>
          </a:p>
          <a:p>
            <a:pPr marL="540000" indent="0">
              <a:spcBef>
                <a:spcPts val="600"/>
              </a:spcBef>
              <a:buNone/>
            </a:pPr>
            <a:r>
              <a:rPr lang="en-US" altLang="en-US" sz="1200" dirty="0"/>
              <a:t>#---excerpt from clause 4.15.9.5 of TS 23.502---</a:t>
            </a:r>
          </a:p>
          <a:p>
            <a:pPr marL="720000" indent="-180000">
              <a:spcBef>
                <a:spcPts val="600"/>
              </a:spcBef>
              <a:buNone/>
            </a:pPr>
            <a:r>
              <a:rPr lang="en-US" altLang="en-US" sz="1100" dirty="0"/>
              <a:t>0.	The AF requests creation or modification of ASTI or PTP based time synchronization service as described in clauses 4.15.9.4 and 4.15.9.3 including clock quality detail level and clock quality acceptance criteria (if applicable) in the request.</a:t>
            </a:r>
          </a:p>
          <a:p>
            <a:pPr marL="720000" indent="-180000">
              <a:spcBef>
                <a:spcPts val="600"/>
              </a:spcBef>
              <a:buNone/>
            </a:pPr>
            <a:r>
              <a:rPr lang="en-US" altLang="en-US" sz="1100" dirty="0"/>
              <a:t>	If the request is received at the NEF, it checks whether the AF is authorized to send the request and forwards the request to the TSCTSF.</a:t>
            </a:r>
          </a:p>
          <a:p>
            <a:pPr marL="720000" indent="-180000">
              <a:spcBef>
                <a:spcPts val="600"/>
              </a:spcBef>
              <a:buNone/>
            </a:pPr>
            <a:r>
              <a:rPr lang="en-US" altLang="en-US" sz="1100" dirty="0"/>
              <a:t>	If network timing synchronization status reports are provisioned using node-level </a:t>
            </a:r>
            <a:r>
              <a:rPr lang="en-US" altLang="en-US" sz="1100" dirty="0" err="1"/>
              <a:t>signalling</a:t>
            </a:r>
            <a:r>
              <a:rPr lang="en-US" altLang="en-US" sz="1100" dirty="0"/>
              <a:t> via control plane, the TSCTSF determines the serving AMF(s) and the UPF/NW-TT nodes (if applicable) for the UE(s) that needs to initiate network timing synchronization status monitoring.</a:t>
            </a:r>
          </a:p>
          <a:p>
            <a:pPr marL="720000" indent="-180000">
              <a:spcBef>
                <a:spcPts val="600"/>
              </a:spcBef>
              <a:buNone/>
            </a:pPr>
            <a:r>
              <a:rPr lang="en-US" altLang="en-US" sz="1100" dirty="0"/>
              <a:t>	Otherwise, if network timing synchronizations status reports are provisioned via OAM, steps 1-3 and 5-7 are skipped.</a:t>
            </a:r>
          </a:p>
          <a:p>
            <a:pPr marL="720000" indent="-180000">
              <a:spcBef>
                <a:spcPts val="600"/>
              </a:spcBef>
              <a:buNone/>
            </a:pPr>
            <a:r>
              <a:rPr lang="en-US" altLang="en-US" sz="1100" dirty="0"/>
              <a:t>1-2. (When the procedure is triggered by the AF request to influence the 5G access stratum time distribution or by PTP instance activation, modification):</a:t>
            </a:r>
          </a:p>
          <a:p>
            <a:pPr marL="720000" indent="-180000">
              <a:spcBef>
                <a:spcPts val="600"/>
              </a:spcBef>
              <a:buNone/>
            </a:pPr>
            <a:r>
              <a:rPr lang="en-US" altLang="en-US" sz="1100" dirty="0"/>
              <a:t>	</a:t>
            </a:r>
            <a:r>
              <a:rPr lang="en-US" altLang="en-US" sz="1100" dirty="0">
                <a:highlight>
                  <a:srgbClr val="00FFFF"/>
                </a:highlight>
              </a:rPr>
              <a:t>Upon the reception of the clock quality detail level and clock quality acceptance criteria (if applicable) in the AF request in step 0, the TSCTSF needs to be subscribed to NG-RAN timing synchronization status updates at the NG-RAN nodes that may provision access stratum time distribution information to the target UE. NG-RAN timing synchronization status updates provisioning may be configured via AMF (with node level </a:t>
            </a:r>
            <a:r>
              <a:rPr lang="en-US" altLang="en-US" sz="1100" dirty="0" err="1">
                <a:highlight>
                  <a:srgbClr val="00FFFF"/>
                </a:highlight>
              </a:rPr>
              <a:t>signalling</a:t>
            </a:r>
            <a:r>
              <a:rPr lang="en-US" altLang="en-US" sz="1100" dirty="0">
                <a:highlight>
                  <a:srgbClr val="00FFFF"/>
                </a:highlight>
              </a:rPr>
              <a:t> as illustrated in steps 1-2).</a:t>
            </a:r>
          </a:p>
          <a:p>
            <a:pPr marL="720000" indent="-180000">
              <a:spcBef>
                <a:spcPts val="600"/>
              </a:spcBef>
              <a:buNone/>
            </a:pPr>
            <a:r>
              <a:rPr lang="en-US" altLang="en-US" sz="1100" dirty="0"/>
              <a:t>	</a:t>
            </a:r>
            <a:r>
              <a:rPr lang="en-US" altLang="en-US" sz="1100" dirty="0">
                <a:highlight>
                  <a:srgbClr val="00FFFF"/>
                </a:highlight>
              </a:rPr>
              <a:t>The TSCTSF sends Namf_Communication_NonUeN2InfoSubscribe to initiate the subscription for the NG-RAN timing synchronization status updates from the AMF. </a:t>
            </a:r>
            <a:r>
              <a:rPr lang="en-US" altLang="en-US" sz="1100" dirty="0"/>
              <a:t>As part of this subscription, the TSCTSF may specify TA(s) and/or NG-RAN node(s) in the subscription for the timing synchronization status reporting. Based on local configuration and/or TA or NG-RAN node information as received from the TSCTSF, the AMF may subscribe to some or all NG-RAN nodes in the TA(s) for the timing synchronizations status reporting.</a:t>
            </a:r>
          </a:p>
          <a:p>
            <a:pPr marL="720000" indent="-180000">
              <a:spcBef>
                <a:spcPts val="600"/>
              </a:spcBef>
              <a:buNone/>
            </a:pPr>
            <a:r>
              <a:rPr lang="en-US" altLang="en-US" sz="1100" dirty="0"/>
              <a:t>…</a:t>
            </a:r>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nchor="ctr"/>
          <a:lstStyle/>
          <a:p>
            <a:pPr marL="0" indent="0" algn="ctr">
              <a:buNone/>
            </a:pPr>
            <a:r>
              <a:rPr lang="en-US" altLang="en-US" sz="4000" dirty="0"/>
              <a:t>Thank you</a:t>
            </a:r>
          </a:p>
        </p:txBody>
      </p:sp>
    </p:spTree>
    <p:extLst>
      <p:ext uri="{BB962C8B-B14F-4D97-AF65-F5344CB8AC3E}">
        <p14:creationId xmlns:p14="http://schemas.microsoft.com/office/powerpoint/2010/main" val="165236066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Background (2/2)</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marL="540000" indent="0">
              <a:spcBef>
                <a:spcPts val="600"/>
              </a:spcBef>
              <a:buNone/>
            </a:pPr>
            <a:r>
              <a:rPr lang="en-US" altLang="en-US" sz="1200" dirty="0"/>
              <a:t>#---excerpt from clause 4.15.9.5 of TS 23.502 (continue)---</a:t>
            </a:r>
          </a:p>
          <a:p>
            <a:pPr marL="720000" indent="-180000">
              <a:spcBef>
                <a:spcPts val="600"/>
              </a:spcBef>
              <a:buNone/>
            </a:pPr>
            <a:r>
              <a:rPr lang="en-US" altLang="en-US" sz="1100" dirty="0"/>
              <a:t>3. (When the procedure is triggered by the AF request for PTP instance activation, modification and if the UPF/NW-TT is involved in providing time information to DS-TT):</a:t>
            </a:r>
          </a:p>
          <a:p>
            <a:pPr marL="720000" indent="-180000">
              <a:spcBef>
                <a:spcPts val="600"/>
              </a:spcBef>
              <a:buNone/>
            </a:pPr>
            <a:r>
              <a:rPr lang="en-US" altLang="en-US" sz="1100" dirty="0"/>
              <a:t>	Upon the reception of the clock quality acceptance criteria in the AF request in step 0, the TSCTSF needs to be subscribed to UPF/NW-TT timing synchronization status updates at the UPF/NW-TT that may provision time information via PTP to the target UE. UPF/NW-TT timing synchronization status updates provisioning may be configured via OAM or via UMIC.</a:t>
            </a:r>
          </a:p>
          <a:p>
            <a:pPr marL="720000" indent="-180000">
              <a:spcBef>
                <a:spcPts val="600"/>
              </a:spcBef>
              <a:buNone/>
            </a:pPr>
            <a:r>
              <a:rPr lang="en-US" altLang="en-US" sz="1100" dirty="0">
                <a:highlight>
                  <a:srgbClr val="00FFFF"/>
                </a:highlight>
              </a:rPr>
              <a:t>4.	The RAN node is pre-configured for the thresholds for each timing synchronization status attribute as described in clause 5.27.1.12 of TS 23.501 [2]. When the network timing synchronization status exceeds or meets again any of the pre-configured thresholds, the NG-RAN node detects a change on its timing synchronization status (e.g., degradation, failure, improvement).</a:t>
            </a:r>
          </a:p>
          <a:p>
            <a:pPr marL="720000" indent="-180000">
              <a:spcBef>
                <a:spcPts val="600"/>
              </a:spcBef>
              <a:buNone/>
            </a:pPr>
            <a:r>
              <a:rPr lang="en-US" altLang="en-US" sz="1100" dirty="0">
                <a:highlight>
                  <a:srgbClr val="00FFFF"/>
                </a:highlight>
              </a:rPr>
              <a:t>5-6. If the NG-RAN node detects a change on its timing synchronization status as described in clause 5.27.1.12 of TS 23.501 [2] and the timing synchronization status reporting is configured via the AMF in step 1, the NG-RAN node notifies the AMF providing a NG-RAN timing synchronization status update. The update can contain the information elements listed in Table 5.27.1.12-1 of TS 23.501 [2], and the scope of the timing synchronization status (as described in clause 5.27.1.12 of TS 23.501 [2]). The AMF forwards the update to the subscribed TSCTSF.</a:t>
            </a:r>
          </a:p>
          <a:p>
            <a:pPr marL="720000" indent="-180000">
              <a:spcBef>
                <a:spcPts val="600"/>
              </a:spcBef>
              <a:buNone/>
            </a:pPr>
            <a:r>
              <a:rPr lang="en-US" altLang="en-US" sz="1100" dirty="0"/>
              <a:t>7. …</a:t>
            </a:r>
          </a:p>
          <a:p>
            <a:pPr marL="720000" indent="-180000">
              <a:spcBef>
                <a:spcPts val="600"/>
              </a:spcBef>
              <a:buNone/>
            </a:pPr>
            <a:r>
              <a:rPr lang="en-US" altLang="en-US" sz="1100" dirty="0"/>
              <a:t>8. …</a:t>
            </a:r>
          </a:p>
          <a:p>
            <a:pPr marL="540000" indent="0">
              <a:spcBef>
                <a:spcPts val="600"/>
              </a:spcBef>
              <a:buNone/>
            </a:pPr>
            <a:r>
              <a:rPr lang="en-US" altLang="en-US" sz="1000" dirty="0"/>
              <a:t>#---end of the excerpt---</a:t>
            </a:r>
          </a:p>
          <a:p>
            <a:r>
              <a:rPr lang="en-GB" sz="1800" dirty="0">
                <a:solidFill>
                  <a:srgbClr val="212121"/>
                </a:solidFill>
                <a:effectLst/>
                <a:ea typeface="Times New Roman" panose="02020603050405020304" pitchFamily="18" charset="0"/>
                <a:cs typeface="Arial" panose="020B0604020202020204" pitchFamily="34" charset="0"/>
              </a:rPr>
              <a:t>TSCTSF uses an </a:t>
            </a:r>
            <a:r>
              <a:rPr lang="en-US" altLang="en-US" sz="1800" dirty="0"/>
              <a:t>Namf_Communication_NonUeN2InfoSubscribe to send N2 message to an NG-RAN node(s), previously an</a:t>
            </a:r>
            <a:r>
              <a:rPr lang="en-GB" sz="1800" dirty="0">
                <a:solidFill>
                  <a:srgbClr val="212121"/>
                </a:solidFill>
                <a:effectLst/>
                <a:ea typeface="Times New Roman" panose="02020603050405020304" pitchFamily="18" charset="0"/>
                <a:cs typeface="Arial" panose="020B0604020202020204" pitchFamily="34" charset="0"/>
              </a:rPr>
              <a:t> </a:t>
            </a:r>
            <a:r>
              <a:rPr lang="en-GB" sz="1800" dirty="0">
                <a:effectLst/>
                <a:ea typeface="Times New Roman" panose="02020603050405020304" pitchFamily="18" charset="0"/>
                <a:cs typeface="Arial" panose="020B0604020202020204" pitchFamily="34" charset="0"/>
              </a:rPr>
              <a:t>Namf_Communication_NonUeN2MessageTransfer had been used for this purpose before it was removed </a:t>
            </a:r>
            <a:r>
              <a:rPr lang="en-GB" sz="1800" dirty="0">
                <a:solidFill>
                  <a:srgbClr val="212121"/>
                </a:solidFill>
                <a:effectLst/>
                <a:ea typeface="Times New Roman" panose="02020603050405020304" pitchFamily="18" charset="0"/>
                <a:cs typeface="Arial" panose="020B0604020202020204" pitchFamily="34" charset="0"/>
              </a:rPr>
              <a:t>by </a:t>
            </a:r>
            <a:r>
              <a:rPr lang="en-GB" sz="1800" u="sng" dirty="0">
                <a:solidFill>
                  <a:srgbClr val="0000FF"/>
                </a:solidFill>
                <a:effectLst/>
                <a:ea typeface="Times New Roman" panose="02020603050405020304" pitchFamily="18" charset="0"/>
                <a:cs typeface="Arial" panose="020B0604020202020204" pitchFamily="34" charset="0"/>
                <a:hlinkClick r:id="rId2"/>
              </a:rPr>
              <a:t>S2-2309819</a:t>
            </a:r>
            <a:r>
              <a:rPr lang="en-GB" sz="1800" dirty="0">
                <a:solidFill>
                  <a:srgbClr val="212121"/>
                </a:solidFill>
                <a:effectLst/>
                <a:ea typeface="Times New Roman" panose="02020603050405020304" pitchFamily="18" charset="0"/>
                <a:cs typeface="Arial" panose="020B0604020202020204" pitchFamily="34" charset="0"/>
              </a:rPr>
              <a:t>.</a:t>
            </a:r>
            <a:endParaRPr lang="en-SE" sz="1800" dirty="0">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1364548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199" y="449943"/>
            <a:ext cx="8966201" cy="986971"/>
          </a:xfrm>
        </p:spPr>
        <p:txBody>
          <a:bodyPr/>
          <a:lstStyle/>
          <a:p>
            <a:r>
              <a:rPr lang="en-GB" altLang="en-US" sz="3600" dirty="0"/>
              <a:t>Alternatives triggering NG-RAN to report TSS attributes (1/2)</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6096000" y="1825625"/>
            <a:ext cx="5257800" cy="3922203"/>
          </a:xfrm>
        </p:spPr>
        <p:txBody>
          <a:bodyPr/>
          <a:lstStyle/>
          <a:p>
            <a:r>
              <a:rPr lang="en-GB" sz="1800" dirty="0">
                <a:solidFill>
                  <a:srgbClr val="212121"/>
                </a:solidFill>
                <a:effectLst/>
                <a:ea typeface="Times New Roman" panose="02020603050405020304" pitchFamily="18" charset="0"/>
                <a:cs typeface="Arial" panose="020B0604020202020204" pitchFamily="34" charset="0"/>
              </a:rPr>
              <a:t>In this solution, when doing activation, the Namf_Communication_NonUeN2MessageTransfer Request message would include an N2 Container encapsulating the NGAP message "TIMING SYNCHRONISATION STATUS REQUEST”:</a:t>
            </a:r>
          </a:p>
          <a:p>
            <a:pPr lvl="1"/>
            <a:r>
              <a:rPr lang="en-GB" sz="1400" dirty="0">
                <a:solidFill>
                  <a:srgbClr val="212121"/>
                </a:solidFill>
                <a:effectLst/>
                <a:highlight>
                  <a:srgbClr val="00FFFF"/>
                </a:highlight>
                <a:ea typeface="Times New Roman" panose="02020603050405020304" pitchFamily="18" charset="0"/>
                <a:cs typeface="Arial" panose="020B0604020202020204" pitchFamily="34" charset="0"/>
              </a:rPr>
              <a:t>AMF will TRANSPARENTLY forward the message to the concerning NG-RANs</a:t>
            </a:r>
            <a:r>
              <a:rPr lang="en-GB" sz="1400" dirty="0">
                <a:solidFill>
                  <a:srgbClr val="212121"/>
                </a:solidFill>
                <a:effectLst/>
                <a:ea typeface="Times New Roman" panose="02020603050405020304" pitchFamily="18" charset="0"/>
                <a:cs typeface="Arial" panose="020B0604020202020204" pitchFamily="34" charset="0"/>
              </a:rPr>
              <a:t> based on the TAI List or NG-RAN node identifiers; </a:t>
            </a:r>
          </a:p>
          <a:p>
            <a:pPr lvl="1"/>
            <a:r>
              <a:rPr lang="en-GB" sz="1400" dirty="0">
                <a:solidFill>
                  <a:srgbClr val="212121"/>
                </a:solidFill>
                <a:effectLst/>
                <a:highlight>
                  <a:srgbClr val="00FFFF"/>
                </a:highlight>
                <a:ea typeface="Times New Roman" panose="02020603050405020304" pitchFamily="18" charset="0"/>
                <a:cs typeface="Arial" panose="020B0604020202020204" pitchFamily="34" charset="0"/>
              </a:rPr>
              <a:t>AMF will transparently forward the response message from NG-RANs, either accept or failure result, </a:t>
            </a:r>
            <a:r>
              <a:rPr lang="en-GB" sz="1400" dirty="0">
                <a:solidFill>
                  <a:srgbClr val="212121"/>
                </a:solidFill>
                <a:effectLst/>
                <a:ea typeface="Times New Roman" panose="02020603050405020304" pitchFamily="18" charset="0"/>
                <a:cs typeface="Arial" panose="020B0604020202020204" pitchFamily="34" charset="0"/>
              </a:rPr>
              <a:t>via the Namf_Communication_NonUeN2MessageTransfer response message, e.g. upon the first acceptance result and a Namf_Communication_NonUeN2InfoNotify request if there are a large list of NG-RANs involved and some of NG-RANs may respond a little late (since it is not possible for the AMF to wait for outcome from all NG-RANs).</a:t>
            </a:r>
          </a:p>
          <a:p>
            <a:pPr lvl="1"/>
            <a:r>
              <a:rPr lang="en-GB" sz="1400" dirty="0">
                <a:solidFill>
                  <a:srgbClr val="212121"/>
                </a:solidFill>
                <a:effectLst/>
                <a:ea typeface="Times New Roman" panose="02020603050405020304" pitchFamily="18" charset="0"/>
                <a:cs typeface="Arial" panose="020B0604020202020204" pitchFamily="34" charset="0"/>
              </a:rPr>
              <a:t>The similar for deactivation.</a:t>
            </a:r>
          </a:p>
        </p:txBody>
      </p:sp>
      <p:pic>
        <p:nvPicPr>
          <p:cNvPr id="2" name="Picture 1">
            <a:extLst>
              <a:ext uri="{FF2B5EF4-FFF2-40B4-BE49-F238E27FC236}">
                <a16:creationId xmlns:a16="http://schemas.microsoft.com/office/drawing/2014/main" id="{F47FF5AF-2842-5563-233C-B188DC5CE5C9}"/>
              </a:ext>
            </a:extLst>
          </p:cNvPr>
          <p:cNvPicPr>
            <a:picLocks noChangeAspect="1"/>
          </p:cNvPicPr>
          <p:nvPr/>
        </p:nvPicPr>
        <p:blipFill>
          <a:blip r:embed="rId2"/>
          <a:stretch>
            <a:fillRect/>
          </a:stretch>
        </p:blipFill>
        <p:spPr>
          <a:xfrm>
            <a:off x="1015306" y="1908062"/>
            <a:ext cx="4229146" cy="3779056"/>
          </a:xfrm>
          <a:prstGeom prst="rect">
            <a:avLst/>
          </a:prstGeom>
        </p:spPr>
      </p:pic>
      <p:sp>
        <p:nvSpPr>
          <p:cNvPr id="3" name="Content Placeholder 4">
            <a:extLst>
              <a:ext uri="{FF2B5EF4-FFF2-40B4-BE49-F238E27FC236}">
                <a16:creationId xmlns:a16="http://schemas.microsoft.com/office/drawing/2014/main" id="{5A121EE6-C730-2E67-30E8-6E5664966F71}"/>
              </a:ext>
            </a:extLst>
          </p:cNvPr>
          <p:cNvSpPr txBox="1">
            <a:spLocks/>
          </p:cNvSpPr>
          <p:nvPr/>
        </p:nvSpPr>
        <p:spPr>
          <a:xfrm>
            <a:off x="294760" y="5747828"/>
            <a:ext cx="5670239" cy="501559"/>
          </a:xfrm>
          <a:prstGeom prst="rect">
            <a:avLst/>
          </a:prstGeom>
        </p:spPr>
        <p:txBody>
          <a:bodyPr/>
          <a:lstStyle>
            <a:lvl1pPr marL="1800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36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54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72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90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algn="ctr">
              <a:buNone/>
            </a:pPr>
            <a:r>
              <a:rPr lang="en-US" sz="1200" b="1" dirty="0"/>
              <a:t>Alternative#1 </a:t>
            </a:r>
            <a:r>
              <a:rPr lang="en-US" sz="1200" dirty="0"/>
              <a:t>for triggering NG-RAN to start reporting the TSS attributes; it exploits an Namf_Communication_NonUeN2MessageTransfer. </a:t>
            </a:r>
          </a:p>
        </p:txBody>
      </p:sp>
      <p:sp>
        <p:nvSpPr>
          <p:cNvPr id="4" name="Content Placeholder 4">
            <a:extLst>
              <a:ext uri="{FF2B5EF4-FFF2-40B4-BE49-F238E27FC236}">
                <a16:creationId xmlns:a16="http://schemas.microsoft.com/office/drawing/2014/main" id="{D84C9B98-EBD6-0BE0-0120-F0500D3AFAC5}"/>
              </a:ext>
            </a:extLst>
          </p:cNvPr>
          <p:cNvSpPr txBox="1">
            <a:spLocks/>
          </p:cNvSpPr>
          <p:nvPr/>
        </p:nvSpPr>
        <p:spPr>
          <a:xfrm>
            <a:off x="6227003" y="5747829"/>
            <a:ext cx="5126796" cy="637970"/>
          </a:xfrm>
          <a:prstGeom prst="rect">
            <a:avLst/>
          </a:prstGeom>
        </p:spPr>
        <p:txBody>
          <a:bodyPr anchor="ctr"/>
          <a:lstStyle>
            <a:lvl1pPr marL="1800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36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54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72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90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algn="ctr">
              <a:buFont typeface="Ericsson Hilda" panose="00000500000000000000" pitchFamily="2" charset="0"/>
              <a:buNone/>
            </a:pPr>
            <a:r>
              <a:rPr lang="en-US" dirty="0">
                <a:solidFill>
                  <a:srgbClr val="FF0000"/>
                </a:solidFill>
              </a:rPr>
              <a:t>The proposed solution that requires changes in the specs.</a:t>
            </a:r>
          </a:p>
        </p:txBody>
      </p:sp>
    </p:spTree>
    <p:extLst>
      <p:ext uri="{BB962C8B-B14F-4D97-AF65-F5344CB8AC3E}">
        <p14:creationId xmlns:p14="http://schemas.microsoft.com/office/powerpoint/2010/main" val="58421298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199" y="449943"/>
            <a:ext cx="8966201" cy="986971"/>
          </a:xfrm>
        </p:spPr>
        <p:txBody>
          <a:bodyPr/>
          <a:lstStyle/>
          <a:p>
            <a:r>
              <a:rPr lang="en-GB" altLang="en-US" sz="3600" dirty="0"/>
              <a:t>Alternatives triggering NG-RAN to report TSS attributes (2/2)</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6096000" y="1825625"/>
            <a:ext cx="5257800" cy="3922203"/>
          </a:xfrm>
        </p:spPr>
        <p:txBody>
          <a:bodyPr/>
          <a:lstStyle/>
          <a:p>
            <a:r>
              <a:rPr lang="en-GB" sz="1400" dirty="0">
                <a:solidFill>
                  <a:srgbClr val="212121"/>
                </a:solidFill>
                <a:effectLst/>
                <a:ea typeface="Times New Roman" panose="02020603050405020304" pitchFamily="18" charset="0"/>
                <a:cs typeface="Arial" panose="020B0604020202020204" pitchFamily="34" charset="0"/>
              </a:rPr>
              <a:t>In this solution, upon receiving Namf_Communication_NonUeN2InfoSubscribe request from the TSCTSF with a subscription for Time synchronisation Status:</a:t>
            </a:r>
          </a:p>
          <a:p>
            <a:pPr lvl="1"/>
            <a:r>
              <a:rPr lang="en-GB" sz="1200" dirty="0">
                <a:solidFill>
                  <a:srgbClr val="212121"/>
                </a:solidFill>
                <a:effectLst/>
                <a:ea typeface="Times New Roman" panose="02020603050405020304" pitchFamily="18" charset="0"/>
                <a:cs typeface="Arial" panose="020B0604020202020204" pitchFamily="34" charset="0"/>
              </a:rPr>
              <a:t>AMF shall trigger to send the NGAP "TIMING SYNCHRONISATION STATUS REQUEST" message with START to all concerning NG-RANs</a:t>
            </a:r>
          </a:p>
          <a:p>
            <a:pPr lvl="1"/>
            <a:r>
              <a:rPr lang="en-GB" sz="1200" dirty="0">
                <a:solidFill>
                  <a:srgbClr val="212121"/>
                </a:solidFill>
                <a:ea typeface="Times New Roman" panose="02020603050405020304" pitchFamily="18" charset="0"/>
                <a:cs typeface="Arial" panose="020B0604020202020204" pitchFamily="34" charset="0"/>
              </a:rPr>
              <a:t>AMF needs </a:t>
            </a:r>
            <a:r>
              <a:rPr lang="en-GB" sz="1200" dirty="0">
                <a:solidFill>
                  <a:srgbClr val="212121"/>
                </a:solidFill>
                <a:effectLst/>
                <a:ea typeface="Times New Roman" panose="02020603050405020304" pitchFamily="18" charset="0"/>
                <a:cs typeface="Arial" panose="020B0604020202020204" pitchFamily="34" charset="0"/>
              </a:rPr>
              <a:t>to keep the state if the NG-RAN(s) has been activated for Time synchronisation Status report, so that, the AMF can avoid sending the same message again if there is another TSCTSF request the same. </a:t>
            </a:r>
          </a:p>
          <a:p>
            <a:pPr lvl="1"/>
            <a:r>
              <a:rPr lang="en-GB" sz="1200" dirty="0">
                <a:solidFill>
                  <a:srgbClr val="212121"/>
                </a:solidFill>
                <a:effectLst/>
                <a:ea typeface="Times New Roman" panose="02020603050405020304" pitchFamily="18" charset="0"/>
                <a:cs typeface="Arial" panose="020B0604020202020204" pitchFamily="34" charset="0"/>
              </a:rPr>
              <a:t>AMF shall consider the Time synchronization status report deactivated by the TSCTSF if the AMF receives the Namf_Communication_NonUeN2InfoUnSubscribe request to delete the subscription. </a:t>
            </a:r>
          </a:p>
          <a:p>
            <a:pPr lvl="1"/>
            <a:r>
              <a:rPr lang="en-GB" sz="1200" dirty="0">
                <a:solidFill>
                  <a:srgbClr val="212121"/>
                </a:solidFill>
                <a:effectLst/>
                <a:ea typeface="Times New Roman" panose="02020603050405020304" pitchFamily="18" charset="0"/>
                <a:cs typeface="Arial" panose="020B0604020202020204" pitchFamily="34" charset="0"/>
              </a:rPr>
              <a:t>However, the AMF shall deactivate towards the NG-RAN only when no TSCTSF requests Time synchronisation Status Report. </a:t>
            </a:r>
          </a:p>
        </p:txBody>
      </p:sp>
      <p:sp>
        <p:nvSpPr>
          <p:cNvPr id="3" name="Content Placeholder 4">
            <a:extLst>
              <a:ext uri="{FF2B5EF4-FFF2-40B4-BE49-F238E27FC236}">
                <a16:creationId xmlns:a16="http://schemas.microsoft.com/office/drawing/2014/main" id="{5A121EE6-C730-2E67-30E8-6E5664966F71}"/>
              </a:ext>
            </a:extLst>
          </p:cNvPr>
          <p:cNvSpPr txBox="1">
            <a:spLocks/>
          </p:cNvSpPr>
          <p:nvPr/>
        </p:nvSpPr>
        <p:spPr>
          <a:xfrm>
            <a:off x="294760" y="5747828"/>
            <a:ext cx="5670239" cy="501559"/>
          </a:xfrm>
          <a:prstGeom prst="rect">
            <a:avLst/>
          </a:prstGeom>
        </p:spPr>
        <p:txBody>
          <a:bodyPr/>
          <a:lstStyle>
            <a:lvl1pPr marL="1800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36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54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72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90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algn="ctr">
              <a:buNone/>
            </a:pPr>
            <a:r>
              <a:rPr lang="en-US" sz="1200" b="1" dirty="0"/>
              <a:t>Alternative#2 </a:t>
            </a:r>
            <a:r>
              <a:rPr lang="en-US" sz="1200" dirty="0"/>
              <a:t>for triggering NG-RAN to start reporting the TSS attributes; it exploits an Namf_Communication_NonUeN2InfoSubscribe. </a:t>
            </a:r>
          </a:p>
        </p:txBody>
      </p:sp>
      <p:sp>
        <p:nvSpPr>
          <p:cNvPr id="4" name="Content Placeholder 4">
            <a:extLst>
              <a:ext uri="{FF2B5EF4-FFF2-40B4-BE49-F238E27FC236}">
                <a16:creationId xmlns:a16="http://schemas.microsoft.com/office/drawing/2014/main" id="{D84C9B98-EBD6-0BE0-0120-F0500D3AFAC5}"/>
              </a:ext>
            </a:extLst>
          </p:cNvPr>
          <p:cNvSpPr txBox="1">
            <a:spLocks/>
          </p:cNvSpPr>
          <p:nvPr/>
        </p:nvSpPr>
        <p:spPr>
          <a:xfrm>
            <a:off x="6358005" y="5375322"/>
            <a:ext cx="5126796" cy="637970"/>
          </a:xfrm>
          <a:prstGeom prst="rect">
            <a:avLst/>
          </a:prstGeom>
        </p:spPr>
        <p:txBody>
          <a:bodyPr anchor="ctr"/>
          <a:lstStyle>
            <a:lvl1pPr marL="1800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36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54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72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90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algn="ctr">
              <a:buFont typeface="Ericsson Hilda" panose="00000500000000000000" pitchFamily="2" charset="0"/>
              <a:buNone/>
            </a:pPr>
            <a:r>
              <a:rPr lang="en-US" dirty="0">
                <a:solidFill>
                  <a:srgbClr val="FF0000"/>
                </a:solidFill>
              </a:rPr>
              <a:t>This solution is already in the specs.</a:t>
            </a:r>
          </a:p>
        </p:txBody>
      </p:sp>
      <p:pic>
        <p:nvPicPr>
          <p:cNvPr id="5" name="Picture 4">
            <a:extLst>
              <a:ext uri="{FF2B5EF4-FFF2-40B4-BE49-F238E27FC236}">
                <a16:creationId xmlns:a16="http://schemas.microsoft.com/office/drawing/2014/main" id="{D77ECA7F-0C7E-E22B-B98E-DF4A6554AACF}"/>
              </a:ext>
            </a:extLst>
          </p:cNvPr>
          <p:cNvPicPr>
            <a:picLocks noChangeAspect="1"/>
          </p:cNvPicPr>
          <p:nvPr/>
        </p:nvPicPr>
        <p:blipFill>
          <a:blip r:embed="rId2"/>
          <a:stretch>
            <a:fillRect/>
          </a:stretch>
        </p:blipFill>
        <p:spPr>
          <a:xfrm>
            <a:off x="908410" y="1879599"/>
            <a:ext cx="4442938" cy="3868229"/>
          </a:xfrm>
          <a:prstGeom prst="rect">
            <a:avLst/>
          </a:prstGeom>
        </p:spPr>
      </p:pic>
    </p:spTree>
    <p:extLst>
      <p:ext uri="{BB962C8B-B14F-4D97-AF65-F5344CB8AC3E}">
        <p14:creationId xmlns:p14="http://schemas.microsoft.com/office/powerpoint/2010/main" val="85422265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838200" y="365125"/>
            <a:ext cx="9104086" cy="1325563"/>
          </a:xfrm>
        </p:spPr>
        <p:txBody>
          <a:bodyPr/>
          <a:lstStyle/>
          <a:p>
            <a:r>
              <a:rPr lang="en-GB" altLang="en-US" sz="4000" dirty="0"/>
              <a:t>Corresponding Requirements in RAN3 (1/3)</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825625"/>
            <a:ext cx="10515600" cy="1876945"/>
          </a:xfrm>
        </p:spPr>
        <p:txBody>
          <a:bodyPr/>
          <a:lstStyle/>
          <a:p>
            <a:r>
              <a:rPr lang="en-US" altLang="en-US" sz="1800" dirty="0"/>
              <a:t>According to baseline RAN3 CR (</a:t>
            </a:r>
            <a:r>
              <a:rPr lang="en-US" altLang="en-US" sz="1800" dirty="0">
                <a:hlinkClick r:id="rId2"/>
              </a:rPr>
              <a:t>R3-238135</a:t>
            </a:r>
            <a:r>
              <a:rPr lang="en-US" altLang="en-US" sz="1800" dirty="0"/>
              <a:t>), RAN3 has introduced the following Class 1 NGAP Elementary Procedure and related NGAP Messages to activate timing synchronization status report</a:t>
            </a:r>
          </a:p>
          <a:p>
            <a:endParaRPr lang="en-US" altLang="en-US" sz="1800" dirty="0"/>
          </a:p>
          <a:p>
            <a:endParaRPr lang="en-US" altLang="en-US" sz="1800" dirty="0"/>
          </a:p>
          <a:p>
            <a:endParaRPr lang="en-US" altLang="en-US" sz="1800" dirty="0"/>
          </a:p>
          <a:p>
            <a:endParaRPr lang="en-US" altLang="en-US" sz="1800" dirty="0"/>
          </a:p>
          <a:p>
            <a:endParaRPr lang="en-US" altLang="en-US" sz="1600" dirty="0"/>
          </a:p>
          <a:p>
            <a:r>
              <a:rPr lang="en-US" altLang="en-US" sz="1600" dirty="0"/>
              <a:t>TIMING SYNCHRONIZATION STATUS REQUEST:</a:t>
            </a:r>
          </a:p>
          <a:p>
            <a:pPr lvl="1"/>
            <a:r>
              <a:rPr lang="en-US" altLang="en-US" sz="1400" dirty="0"/>
              <a:t>This message is sent by the AMF to request the NG-RAN node to start or stop reporting of RAN timing synchronization status information.</a:t>
            </a:r>
          </a:p>
          <a:p>
            <a:pPr lvl="1"/>
            <a:r>
              <a:rPr lang="en-US" altLang="en-US" sz="1400" dirty="0"/>
              <a:t>Direction: AMF to NG-RAN node</a:t>
            </a:r>
          </a:p>
        </p:txBody>
      </p:sp>
      <p:pic>
        <p:nvPicPr>
          <p:cNvPr id="3" name="Picture 2">
            <a:extLst>
              <a:ext uri="{FF2B5EF4-FFF2-40B4-BE49-F238E27FC236}">
                <a16:creationId xmlns:a16="http://schemas.microsoft.com/office/drawing/2014/main" id="{71212002-1DFB-1DD6-939F-B71165CD5E7D}"/>
              </a:ext>
            </a:extLst>
          </p:cNvPr>
          <p:cNvPicPr>
            <a:picLocks noChangeAspect="1"/>
          </p:cNvPicPr>
          <p:nvPr/>
        </p:nvPicPr>
        <p:blipFill>
          <a:blip r:embed="rId3"/>
          <a:stretch>
            <a:fillRect/>
          </a:stretch>
        </p:blipFill>
        <p:spPr>
          <a:xfrm>
            <a:off x="943131" y="2478057"/>
            <a:ext cx="6634397" cy="1689725"/>
          </a:xfrm>
          <a:prstGeom prst="rect">
            <a:avLst/>
          </a:prstGeom>
        </p:spPr>
      </p:pic>
      <p:pic>
        <p:nvPicPr>
          <p:cNvPr id="4" name="Picture 3">
            <a:extLst>
              <a:ext uri="{FF2B5EF4-FFF2-40B4-BE49-F238E27FC236}">
                <a16:creationId xmlns:a16="http://schemas.microsoft.com/office/drawing/2014/main" id="{4AC3A648-2233-8FF5-0C84-A06796097D87}"/>
              </a:ext>
            </a:extLst>
          </p:cNvPr>
          <p:cNvPicPr>
            <a:picLocks noChangeAspect="1"/>
          </p:cNvPicPr>
          <p:nvPr/>
        </p:nvPicPr>
        <p:blipFill>
          <a:blip r:embed="rId4"/>
          <a:stretch>
            <a:fillRect/>
          </a:stretch>
        </p:blipFill>
        <p:spPr>
          <a:xfrm>
            <a:off x="1078043" y="5243573"/>
            <a:ext cx="7772400" cy="1137725"/>
          </a:xfrm>
          <a:prstGeom prst="rect">
            <a:avLst/>
          </a:prstGeom>
        </p:spPr>
      </p:pic>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838200" y="365125"/>
            <a:ext cx="9104086" cy="1325563"/>
          </a:xfrm>
        </p:spPr>
        <p:txBody>
          <a:bodyPr/>
          <a:lstStyle/>
          <a:p>
            <a:r>
              <a:rPr lang="en-GB" altLang="en-US" sz="4000" dirty="0"/>
              <a:t>Corresponding Requirements in RAN3 (2/3)</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825625"/>
            <a:ext cx="10515600" cy="4290362"/>
          </a:xfrm>
        </p:spPr>
        <p:txBody>
          <a:bodyPr/>
          <a:lstStyle/>
          <a:p>
            <a:r>
              <a:rPr lang="en-US" altLang="en-US" sz="1600" dirty="0"/>
              <a:t>9.2.yy.4 TIMING SYNCHRONIZATION STATUS REPORT:</a:t>
            </a:r>
          </a:p>
          <a:p>
            <a:pPr lvl="1"/>
            <a:r>
              <a:rPr lang="en-US" altLang="en-US" sz="1400" dirty="0"/>
              <a:t>This message is sent by the NG-RAN node to report previously requested RAN timing </a:t>
            </a:r>
            <a:r>
              <a:rPr lang="en-US" altLang="en-US" sz="1400" dirty="0" err="1"/>
              <a:t>synchronisation</a:t>
            </a:r>
            <a:r>
              <a:rPr lang="en-US" altLang="en-US" sz="1400" dirty="0"/>
              <a:t> status information.</a:t>
            </a:r>
          </a:p>
          <a:p>
            <a:pPr lvl="1"/>
            <a:r>
              <a:rPr lang="en-US" altLang="en-US" sz="1400" dirty="0"/>
              <a:t>Direction: NG-RAN node to AMF</a:t>
            </a:r>
          </a:p>
          <a:p>
            <a:pPr lvl="1"/>
            <a:endParaRPr lang="en-US" altLang="en-US" sz="1400" dirty="0"/>
          </a:p>
          <a:p>
            <a:pPr lvl="1"/>
            <a:endParaRPr lang="en-US" altLang="en-US" sz="1400" dirty="0"/>
          </a:p>
          <a:p>
            <a:pPr lvl="1"/>
            <a:endParaRPr lang="en-US" altLang="en-US" sz="1400" dirty="0"/>
          </a:p>
          <a:p>
            <a:pPr lvl="1"/>
            <a:endParaRPr lang="en-US" altLang="en-US" sz="1400" dirty="0"/>
          </a:p>
          <a:p>
            <a:pPr lvl="1"/>
            <a:endParaRPr lang="en-US" altLang="en-US" sz="1400" dirty="0"/>
          </a:p>
          <a:p>
            <a:r>
              <a:rPr lang="en-US" altLang="en-US" sz="1800" dirty="0"/>
              <a:t>9.3.1.x3 RAN Timing Synchronization status Information</a:t>
            </a:r>
          </a:p>
          <a:p>
            <a:pPr lvl="1"/>
            <a:r>
              <a:rPr lang="en-US" altLang="en-US" sz="1400" dirty="0"/>
              <a:t>This IE indicates the RAN timing </a:t>
            </a:r>
            <a:r>
              <a:rPr lang="en-US" altLang="en-US" sz="1400" dirty="0" err="1"/>
              <a:t>synchronisation</a:t>
            </a:r>
            <a:r>
              <a:rPr lang="en-US" altLang="en-US" sz="1400" dirty="0"/>
              <a:t> status information provided towards the AMF as defined in TS 23.501 [9]</a:t>
            </a:r>
          </a:p>
        </p:txBody>
      </p:sp>
      <p:pic>
        <p:nvPicPr>
          <p:cNvPr id="6" name="Picture 5">
            <a:extLst>
              <a:ext uri="{FF2B5EF4-FFF2-40B4-BE49-F238E27FC236}">
                <a16:creationId xmlns:a16="http://schemas.microsoft.com/office/drawing/2014/main" id="{6CA0BEB1-28FD-7608-6A6A-E37DC16B4C3F}"/>
              </a:ext>
            </a:extLst>
          </p:cNvPr>
          <p:cNvPicPr>
            <a:picLocks noChangeAspect="1"/>
          </p:cNvPicPr>
          <p:nvPr/>
        </p:nvPicPr>
        <p:blipFill>
          <a:blip r:embed="rId2"/>
          <a:stretch>
            <a:fillRect/>
          </a:stretch>
        </p:blipFill>
        <p:spPr>
          <a:xfrm>
            <a:off x="838200" y="2597555"/>
            <a:ext cx="6342089" cy="1175582"/>
          </a:xfrm>
          <a:prstGeom prst="rect">
            <a:avLst/>
          </a:prstGeom>
        </p:spPr>
      </p:pic>
      <p:pic>
        <p:nvPicPr>
          <p:cNvPr id="8" name="Picture 7">
            <a:extLst>
              <a:ext uri="{FF2B5EF4-FFF2-40B4-BE49-F238E27FC236}">
                <a16:creationId xmlns:a16="http://schemas.microsoft.com/office/drawing/2014/main" id="{E01646A3-5B61-66AE-EE17-6376F3DB5F4D}"/>
              </a:ext>
            </a:extLst>
          </p:cNvPr>
          <p:cNvPicPr>
            <a:picLocks noChangeAspect="1"/>
          </p:cNvPicPr>
          <p:nvPr/>
        </p:nvPicPr>
        <p:blipFill>
          <a:blip r:embed="rId3"/>
          <a:stretch>
            <a:fillRect/>
          </a:stretch>
        </p:blipFill>
        <p:spPr>
          <a:xfrm>
            <a:off x="943132" y="4486019"/>
            <a:ext cx="3886200" cy="1867595"/>
          </a:xfrm>
          <a:prstGeom prst="rect">
            <a:avLst/>
          </a:prstGeom>
        </p:spPr>
      </p:pic>
    </p:spTree>
    <p:extLst>
      <p:ext uri="{BB962C8B-B14F-4D97-AF65-F5344CB8AC3E}">
        <p14:creationId xmlns:p14="http://schemas.microsoft.com/office/powerpoint/2010/main" val="309447455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838200" y="365125"/>
            <a:ext cx="9104086" cy="1325563"/>
          </a:xfrm>
        </p:spPr>
        <p:txBody>
          <a:bodyPr/>
          <a:lstStyle/>
          <a:p>
            <a:r>
              <a:rPr lang="en-GB" altLang="en-US" sz="4000" dirty="0"/>
              <a:t>Corresponding Requirements in RAN3 (3/3)</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825625"/>
            <a:ext cx="10515600" cy="4290362"/>
          </a:xfrm>
        </p:spPr>
        <p:txBody>
          <a:bodyPr/>
          <a:lstStyle/>
          <a:p>
            <a:r>
              <a:rPr lang="en-US" altLang="en-US" sz="1800" dirty="0"/>
              <a:t>9.3.1.x6 RAN TSS Scope</a:t>
            </a:r>
          </a:p>
          <a:p>
            <a:pPr lvl="1"/>
            <a:r>
              <a:rPr lang="en-US" altLang="en-US" sz="1400" dirty="0"/>
              <a:t>This IE indicates the scope of the RAN timing </a:t>
            </a:r>
            <a:r>
              <a:rPr lang="en-US" altLang="en-US" sz="1400" dirty="0" err="1"/>
              <a:t>synchronisation</a:t>
            </a:r>
            <a:r>
              <a:rPr lang="en-US" altLang="en-US" sz="1400" dirty="0"/>
              <a:t> status as defined in TS 23.501 [9].</a:t>
            </a:r>
          </a:p>
        </p:txBody>
      </p:sp>
      <p:pic>
        <p:nvPicPr>
          <p:cNvPr id="2" name="Picture 1">
            <a:extLst>
              <a:ext uri="{FF2B5EF4-FFF2-40B4-BE49-F238E27FC236}">
                <a16:creationId xmlns:a16="http://schemas.microsoft.com/office/drawing/2014/main" id="{50E77148-0DFA-286D-67FD-2C039C980E8E}"/>
              </a:ext>
            </a:extLst>
          </p:cNvPr>
          <p:cNvPicPr>
            <a:picLocks noChangeAspect="1"/>
          </p:cNvPicPr>
          <p:nvPr/>
        </p:nvPicPr>
        <p:blipFill>
          <a:blip r:embed="rId2"/>
          <a:stretch>
            <a:fillRect/>
          </a:stretch>
        </p:blipFill>
        <p:spPr>
          <a:xfrm>
            <a:off x="838200" y="2427402"/>
            <a:ext cx="7772400" cy="2003195"/>
          </a:xfrm>
          <a:prstGeom prst="rect">
            <a:avLst/>
          </a:prstGeom>
        </p:spPr>
      </p:pic>
    </p:spTree>
    <p:extLst>
      <p:ext uri="{BB962C8B-B14F-4D97-AF65-F5344CB8AC3E}">
        <p14:creationId xmlns:p14="http://schemas.microsoft.com/office/powerpoint/2010/main" val="84497297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838200" y="365125"/>
            <a:ext cx="8958943" cy="1325563"/>
          </a:xfrm>
        </p:spPr>
        <p:txBody>
          <a:bodyPr/>
          <a:lstStyle/>
          <a:p>
            <a:r>
              <a:rPr lang="en-GB" altLang="en-US" sz="3600" dirty="0"/>
              <a:t>Consideration for AMF implementation (1/3)</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825625"/>
            <a:ext cx="10515600" cy="1969861"/>
          </a:xfrm>
        </p:spPr>
        <p:txBody>
          <a:bodyPr/>
          <a:lstStyle/>
          <a:p>
            <a:r>
              <a:rPr lang="en-US" altLang="en-US" sz="1400" dirty="0"/>
              <a:t>Namf_Communication_NonUeN2MessageTransfer service operation is used by a NF Service Consumer to transfer N2 information to the 5G-AN through the AMF in the following procedures:</a:t>
            </a:r>
          </a:p>
          <a:p>
            <a:pPr lvl="1"/>
            <a:r>
              <a:rPr lang="en-US" altLang="en-US" sz="1200" dirty="0"/>
              <a:t>Obtaining non-UE associated network assistance data (See clause 4.13.5.6 in 3GPP TS 23.502 [3]);</a:t>
            </a:r>
            <a:br>
              <a:rPr lang="en-US" altLang="en-US" sz="1200" dirty="0"/>
            </a:br>
            <a:r>
              <a:rPr lang="en-US" altLang="en-US" sz="1200" dirty="0"/>
              <a:t>Warning Request Transfer procedures (See clause 9A in 3GPP TS 23.041 [20]);</a:t>
            </a:r>
          </a:p>
          <a:p>
            <a:pPr lvl="1"/>
            <a:r>
              <a:rPr lang="en-US" altLang="en-US" sz="1200" dirty="0"/>
              <a:t>Configuration Transfer procedure (see clause 5.26 of 3GPP TS 23.501 [2])</a:t>
            </a:r>
          </a:p>
          <a:p>
            <a:pPr lvl="1"/>
            <a:r>
              <a:rPr lang="en-US" altLang="en-US" sz="1200" dirty="0"/>
              <a:t>RIM Information Transfer procedures (see clause 8.16 of 3GPP TS 38.413 [12]).</a:t>
            </a:r>
          </a:p>
          <a:p>
            <a:pPr lvl="1"/>
            <a:r>
              <a:rPr lang="en-US" altLang="en-US" sz="1200" dirty="0"/>
              <a:t>Broadcast of Assistance Data by an LMF (see clause 6.14.1 of 3GPP TS 23.273 [42]).</a:t>
            </a:r>
          </a:p>
          <a:p>
            <a:pPr lvl="1"/>
            <a:r>
              <a:rPr lang="en-US" altLang="en-US" sz="1200" dirty="0"/>
              <a:t>Management of network timing synchronization status monitoring procedures (see clause 4.15.9.5.1 of TS 23.502 [3]) </a:t>
            </a:r>
            <a:r>
              <a:rPr lang="en-US" altLang="en-US" sz="1200" i="1" dirty="0"/>
              <a:t>* This was added in CT4# August meeting, Nokia's CT4 is attempting to remove it.</a:t>
            </a:r>
          </a:p>
        </p:txBody>
      </p:sp>
      <p:sp>
        <p:nvSpPr>
          <p:cNvPr id="2" name="Content Placeholder 2">
            <a:extLst>
              <a:ext uri="{FF2B5EF4-FFF2-40B4-BE49-F238E27FC236}">
                <a16:creationId xmlns:a16="http://schemas.microsoft.com/office/drawing/2014/main" id="{FB8DED53-3D1C-D405-502B-4BCC7CC7D542}"/>
              </a:ext>
            </a:extLst>
          </p:cNvPr>
          <p:cNvSpPr txBox="1">
            <a:spLocks/>
          </p:cNvSpPr>
          <p:nvPr/>
        </p:nvSpPr>
        <p:spPr bwMode="auto">
          <a:xfrm>
            <a:off x="838200" y="3930423"/>
            <a:ext cx="10515600" cy="852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dirty="0">
                <a:effectLst/>
                <a:ea typeface="SimSun" panose="02010600030101010101" pitchFamily="2" charset="-122"/>
                <a:cs typeface="Times New Roman" panose="02020603050405020304" pitchFamily="18" charset="0"/>
              </a:rPr>
              <a:t>Hence, TSCTSF shall use Namf_Communication_NonUeN2MessageTransfer service operation to request the AMF to transport the NGAP TIMING SYNCHRONISATION STATUS REQUEST message which is included </a:t>
            </a:r>
            <a:r>
              <a:rPr lang="en-US" sz="1200" dirty="0">
                <a:ea typeface="SimSun" panose="02010600030101010101" pitchFamily="2" charset="-122"/>
                <a:cs typeface="Times New Roman" panose="02020603050405020304" pitchFamily="18" charset="0"/>
              </a:rPr>
              <a:t>in </a:t>
            </a:r>
            <a:r>
              <a:rPr lang="en-US" sz="1200" dirty="0">
                <a:effectLst/>
                <a:ea typeface="SimSun" panose="02010600030101010101" pitchFamily="2" charset="-122"/>
                <a:cs typeface="Times New Roman" panose="02020603050405020304" pitchFamily="18" charset="0"/>
              </a:rPr>
              <a:t>an N2 container.  The AMF sends the corresponding N2 message, i.e. the Timing </a:t>
            </a:r>
            <a:r>
              <a:rPr lang="en-US" sz="1200" dirty="0" err="1">
                <a:effectLst/>
                <a:ea typeface="SimSun" panose="02010600030101010101" pitchFamily="2" charset="-122"/>
                <a:cs typeface="Times New Roman" panose="02020603050405020304" pitchFamily="18" charset="0"/>
              </a:rPr>
              <a:t>Synchronisation</a:t>
            </a:r>
            <a:r>
              <a:rPr lang="en-US" sz="1200" dirty="0">
                <a:effectLst/>
                <a:ea typeface="SimSun" panose="02010600030101010101" pitchFamily="2" charset="-122"/>
                <a:cs typeface="Times New Roman" panose="02020603050405020304" pitchFamily="18" charset="0"/>
              </a:rPr>
              <a:t> Status Request message, based on the N2 Container, to all applicable NG-RAN node(s). Upon receiving the responses from the NG-RAN node(s), the AMF includes a list of N2 Containers together with the NG-RAN Ids where each N2 Container encapsulates the NGAP message Timing </a:t>
            </a:r>
            <a:r>
              <a:rPr lang="en-US" sz="1200" dirty="0" err="1">
                <a:effectLst/>
                <a:ea typeface="SimSun" panose="02010600030101010101" pitchFamily="2" charset="-122"/>
                <a:cs typeface="Times New Roman" panose="02020603050405020304" pitchFamily="18" charset="0"/>
              </a:rPr>
              <a:t>Synchronisation</a:t>
            </a:r>
            <a:r>
              <a:rPr lang="en-US" sz="1200" dirty="0">
                <a:effectLst/>
                <a:ea typeface="SimSun" panose="02010600030101010101" pitchFamily="2" charset="-122"/>
                <a:cs typeface="Times New Roman" panose="02020603050405020304" pitchFamily="18" charset="0"/>
              </a:rPr>
              <a:t> Status Response or the Timing </a:t>
            </a:r>
            <a:r>
              <a:rPr lang="en-US" sz="1200" dirty="0" err="1">
                <a:effectLst/>
                <a:ea typeface="SimSun" panose="02010600030101010101" pitchFamily="2" charset="-122"/>
                <a:cs typeface="Times New Roman" panose="02020603050405020304" pitchFamily="18" charset="0"/>
              </a:rPr>
              <a:t>Synchronisation</a:t>
            </a:r>
            <a:r>
              <a:rPr lang="en-US" sz="1200" dirty="0">
                <a:effectLst/>
                <a:ea typeface="SimSun" panose="02010600030101010101" pitchFamily="2" charset="-122"/>
                <a:cs typeface="Times New Roman" panose="02020603050405020304" pitchFamily="18" charset="0"/>
              </a:rPr>
              <a:t> Status Failure received from that NG-RAN, in the Namf_Communication_NonUeN2MessageTransfer response or Namf_Communication_N2InfoNotify request to the TSCTSF.</a:t>
            </a:r>
          </a:p>
          <a:p>
            <a:endParaRPr lang="en-US" altLang="en-US" sz="1400" dirty="0"/>
          </a:p>
        </p:txBody>
      </p:sp>
      <p:graphicFrame>
        <p:nvGraphicFramePr>
          <p:cNvPr id="3" name="Object 2">
            <a:extLst>
              <a:ext uri="{FF2B5EF4-FFF2-40B4-BE49-F238E27FC236}">
                <a16:creationId xmlns:a16="http://schemas.microsoft.com/office/drawing/2014/main" id="{EDA0418A-4104-C202-4054-8EAE4160018C}"/>
              </a:ext>
            </a:extLst>
          </p:cNvPr>
          <p:cNvGraphicFramePr>
            <a:graphicFrameLocks noChangeAspect="1"/>
          </p:cNvGraphicFramePr>
          <p:nvPr>
            <p:extLst>
              <p:ext uri="{D42A27DB-BD31-4B8C-83A1-F6EECF244321}">
                <p14:modId xmlns:p14="http://schemas.microsoft.com/office/powerpoint/2010/main" val="2600202250"/>
              </p:ext>
            </p:extLst>
          </p:nvPr>
        </p:nvGraphicFramePr>
        <p:xfrm>
          <a:off x="1778000" y="5014687"/>
          <a:ext cx="9223829" cy="1344472"/>
        </p:xfrm>
        <a:graphic>
          <a:graphicData uri="http://schemas.openxmlformats.org/presentationml/2006/ole">
            <mc:AlternateContent xmlns:mc="http://schemas.openxmlformats.org/markup-compatibility/2006">
              <mc:Choice xmlns:v="urn:schemas-microsoft-com:vml" Requires="v">
                <p:oleObj name="Visio" r:id="rId3" imgW="5514892" imgH="1342920" progId="Visio.Drawing.11">
                  <p:embed/>
                </p:oleObj>
              </mc:Choice>
              <mc:Fallback>
                <p:oleObj name="Visio" r:id="rId3" imgW="5514892" imgH="1342920" progId="Visio.Drawing.11">
                  <p:embed/>
                  <p:pic>
                    <p:nvPicPr>
                      <p:cNvPr id="3" name="Object 2">
                        <a:extLst>
                          <a:ext uri="{FF2B5EF4-FFF2-40B4-BE49-F238E27FC236}">
                            <a16:creationId xmlns:a16="http://schemas.microsoft.com/office/drawing/2014/main" id="{EDA0418A-4104-C202-4054-8EAE416001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8000" y="5014687"/>
                        <a:ext cx="9223829" cy="1344472"/>
                      </a:xfrm>
                      <a:prstGeom prst="rect">
                        <a:avLst/>
                      </a:prstGeom>
                      <a:noFill/>
                    </p:spPr>
                  </p:pic>
                </p:oleObj>
              </mc:Fallback>
            </mc:AlternateContent>
          </a:graphicData>
        </a:graphic>
      </p:graphicFrame>
    </p:spTree>
    <p:extLst>
      <p:ext uri="{BB962C8B-B14F-4D97-AF65-F5344CB8AC3E}">
        <p14:creationId xmlns:p14="http://schemas.microsoft.com/office/powerpoint/2010/main" val="168892077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679a257e-872f-4c98-9e8a-0a9c104f72cd"/>
    <ds:schemaRef ds:uri="http://purl.org/dc/dcmitype/"/>
    <ds:schemaRef ds:uri="http://purl.org/dc/terms/"/>
    <ds:schemaRef ds:uri="http://purl.org/dc/elements/1.1/"/>
    <ds:schemaRef ds:uri="280d8efa-eff2-4910-88d2-79ca146720c4"/>
    <ds:schemaRef ds:uri="http://schemas.microsoft.com/office/2006/metadata/properties"/>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15731</TotalTime>
  <Words>3845</Words>
  <Application>Microsoft Office PowerPoint</Application>
  <PresentationFormat>Widescreen</PresentationFormat>
  <Paragraphs>178</Paragraphs>
  <Slides>20</Slides>
  <Notes>2</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28" baseType="lpstr">
      <vt:lpstr>Arial </vt:lpstr>
      <vt:lpstr>Arial</vt:lpstr>
      <vt:lpstr>Calibri</vt:lpstr>
      <vt:lpstr>Calibri Light</vt:lpstr>
      <vt:lpstr>Ericsson Hilda</vt:lpstr>
      <vt:lpstr>Times New Roman</vt:lpstr>
      <vt:lpstr>Office Theme</vt:lpstr>
      <vt:lpstr>Visio</vt:lpstr>
      <vt:lpstr>Discussion on the support of Network Timing Synchronization Status Reporting </vt:lpstr>
      <vt:lpstr>Background (1/2)</vt:lpstr>
      <vt:lpstr>Background (2/2)</vt:lpstr>
      <vt:lpstr>Alternatives triggering NG-RAN to report TSS attributes (1/2)</vt:lpstr>
      <vt:lpstr>Alternatives triggering NG-RAN to report TSS attributes (2/2)</vt:lpstr>
      <vt:lpstr>Corresponding Requirements in RAN3 (1/3)</vt:lpstr>
      <vt:lpstr>Corresponding Requirements in RAN3 (2/3)</vt:lpstr>
      <vt:lpstr>Corresponding Requirements in RAN3 (3/3)</vt:lpstr>
      <vt:lpstr>Consideration for AMF implementation (1/3)</vt:lpstr>
      <vt:lpstr>Consideration for AMF implementation (2/3)</vt:lpstr>
      <vt:lpstr>Consideration for AMF implementation (3/3)</vt:lpstr>
      <vt:lpstr>Comparison and Conclusion (1/2)</vt:lpstr>
      <vt:lpstr>Comparison and Conclusion (2/2)</vt:lpstr>
      <vt:lpstr>Concluding Remarks (1)</vt:lpstr>
      <vt:lpstr>Detail description of Alternative #1</vt:lpstr>
      <vt:lpstr>Annex - Restoration considerations (1)</vt:lpstr>
      <vt:lpstr>Annex - Restoration considerations (2)</vt:lpstr>
      <vt:lpstr>Annex - Restoration considerations (3)</vt:lpstr>
      <vt:lpstr>Annex - Restoration considerations (4)</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 FR Rev2</cp:lastModifiedBy>
  <cp:revision>601</cp:revision>
  <dcterms:created xsi:type="dcterms:W3CDTF">2010-02-05T13:52:04Z</dcterms:created>
  <dcterms:modified xsi:type="dcterms:W3CDTF">2024-02-14T09:43:05Z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