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341" r:id="rId2"/>
    <p:sldId id="396" r:id="rId3"/>
    <p:sldId id="416" r:id="rId4"/>
    <p:sldId id="474" r:id="rId5"/>
    <p:sldId id="500" r:id="rId6"/>
    <p:sldId id="489" r:id="rId7"/>
    <p:sldId id="501" r:id="rId8"/>
    <p:sldId id="388" r:id="rId9"/>
    <p:sldId id="473" r:id="rId10"/>
    <p:sldId id="448" r:id="rId11"/>
    <p:sldId id="492" r:id="rId12"/>
    <p:sldId id="37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9112" autoAdjust="0"/>
  </p:normalViewPr>
  <p:slideViewPr>
    <p:cSldViewPr snapToGrid="0">
      <p:cViewPr varScale="1">
        <p:scale>
          <a:sx n="82" d="100"/>
          <a:sy n="82" d="100"/>
        </p:scale>
        <p:origin x="63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WG4#121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Athens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Greece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26 February – 1 March 2024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C4-240008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2/Docs/RP-232745.zip" TargetMode="External"/><Relationship Id="rId2" Type="http://schemas.openxmlformats.org/officeDocument/2006/relationships/hyperlink" Target="https://www.3gpp.org/ftp/tsg_sa/TSG_SA/TSGS_102_Edinburgh_2023-12/Docs/SP-23176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2_Edinburgh_2023-12/Docs/SP-231807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2_Edinburgh/Docs/CP-233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25.zip" TargetMode="External"/><Relationship Id="rId2" Type="http://schemas.openxmlformats.org/officeDocument/2006/relationships/hyperlink" Target="https://www.3gpp.org/ftp/tsg_ct/tsg_ct/TSGC_102_Edinburgh/Docs/CP-23302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026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2_Edinburgh/Docs/CP-233220.zip" TargetMode="External"/><Relationship Id="rId13" Type="http://schemas.openxmlformats.org/officeDocument/2006/relationships/hyperlink" Target="https://www.3gpp.org/ftp/tsg_ct/tsg_ct/TSGC_102_Edinburgh/Docs/CP-233206.zip" TargetMode="External"/><Relationship Id="rId3" Type="http://schemas.openxmlformats.org/officeDocument/2006/relationships/hyperlink" Target="https://www.3gpp.org/ftp/tsg_ct/tsg_ct/TSGC_102_Edinburgh/Docs/CP-233216.zip" TargetMode="External"/><Relationship Id="rId7" Type="http://schemas.openxmlformats.org/officeDocument/2006/relationships/hyperlink" Target="https://www.3gpp.org/ftp/tsg_ct/tsg_ct/TSGC_102_Edinburgh/Docs/CP-233221.zip" TargetMode="External"/><Relationship Id="rId12" Type="http://schemas.openxmlformats.org/officeDocument/2006/relationships/hyperlink" Target="https://www.3gpp.org/ftp/tsg_ct/tsg_ct/TSGC_102_Edinburgh/Docs/CP-233115.zip" TargetMode="External"/><Relationship Id="rId2" Type="http://schemas.openxmlformats.org/officeDocument/2006/relationships/hyperlink" Target="https://www.3gpp.org/ftp/tsg_ct/tsg_ct/TSGC_102_Edinburgh/Docs/CP-23321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217.zip" TargetMode="External"/><Relationship Id="rId11" Type="http://schemas.openxmlformats.org/officeDocument/2006/relationships/hyperlink" Target="https://www.3gpp.org/ftp/tsg_ct/tsg_ct/TSGC_102_Edinburgh/Docs/CP-233125.zip" TargetMode="External"/><Relationship Id="rId5" Type="http://schemas.openxmlformats.org/officeDocument/2006/relationships/hyperlink" Target="https://www.3gpp.org/ftp/tsg_ct/tsg_ct/TSGC_102_Edinburgh/Docs/CP-233211.zip" TargetMode="External"/><Relationship Id="rId10" Type="http://schemas.openxmlformats.org/officeDocument/2006/relationships/hyperlink" Target="https://www.3gpp.org/ftp/tsg_ct/tsg_ct/TSGC_102_Edinburgh/Docs/CP-233124.zip" TargetMode="External"/><Relationship Id="rId4" Type="http://schemas.openxmlformats.org/officeDocument/2006/relationships/hyperlink" Target="https://www.3gpp.org/ftp/tsg_ct/tsg_ct/TSGC_102_Edinburgh/Docs/CP-233309.zip" TargetMode="External"/><Relationship Id="rId9" Type="http://schemas.openxmlformats.org/officeDocument/2006/relationships/hyperlink" Target="https://www.3gpp.org/ftp/tsg_ct/tsg_ct/TSGC_102_Edinburgh/Docs/CP-233310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09.zip" TargetMode="External"/><Relationship Id="rId2" Type="http://schemas.openxmlformats.org/officeDocument/2006/relationships/hyperlink" Target="https://www.3gpp.org/ftp/tsg_ct/TSG_CT/TSGC_102_Edinburgh/Docs/CP-23331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102_Edinburgh/Docs/CP-233305.zip" TargetMode="External"/><Relationship Id="rId4" Type="http://schemas.openxmlformats.org/officeDocument/2006/relationships/hyperlink" Target="https://www.3gpp.org/ftp/tsg_ct/TSG_CT/TSGC_102_Edinburgh/Docs/CP-233299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2_Edinburgh/Docs/CP-233294.zip" TargetMode="External"/><Relationship Id="rId3" Type="http://schemas.openxmlformats.org/officeDocument/2006/relationships/hyperlink" Target="https://www.3gpp.org/ftp/tsg_ct/tsg_ct/TSGC_102_Edinburgh/Docs/CP-233075.zip" TargetMode="External"/><Relationship Id="rId7" Type="http://schemas.openxmlformats.org/officeDocument/2006/relationships/hyperlink" Target="https://www.3gpp.org/ftp/tsg_ct/tsg_ct/TSGC_102_Edinburgh/Docs/CP-233146.zip" TargetMode="External"/><Relationship Id="rId2" Type="http://schemas.openxmlformats.org/officeDocument/2006/relationships/hyperlink" Target="https://www.3gpp.org/ftp/tsg_ct/tsg_ct/TSGC_102_Edinburgh/Docs/CP-23307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2_Edinburgh/Docs/CP-233081.zip" TargetMode="External"/><Relationship Id="rId11" Type="http://schemas.openxmlformats.org/officeDocument/2006/relationships/hyperlink" Target="https://www.3gpp.org/ftp/tsg_ct/tsg_ct/TSGC_102_Edinburgh/Docs/CP-233079.zip" TargetMode="External"/><Relationship Id="rId5" Type="http://schemas.openxmlformats.org/officeDocument/2006/relationships/hyperlink" Target="https://www.3gpp.org/ftp/tsg_ct/tsg_ct/TSGC_102_Edinburgh/Docs/CP-233077.zip" TargetMode="External"/><Relationship Id="rId10" Type="http://schemas.openxmlformats.org/officeDocument/2006/relationships/hyperlink" Target="https://www.3gpp.org/ftp/tsg_ct/tsg_ct/TSGC_102_Edinburgh/Docs/CP-233078.zip" TargetMode="External"/><Relationship Id="rId4" Type="http://schemas.openxmlformats.org/officeDocument/2006/relationships/hyperlink" Target="https://www.3gpp.org/ftp/tsg_ct/tsg_ct/TSGC_102_Edinburgh/Docs/CP-233076.zip" TargetMode="External"/><Relationship Id="rId9" Type="http://schemas.openxmlformats.org/officeDocument/2006/relationships/hyperlink" Target="https://www.3gpp.org/ftp/tsg_ct/tsg_ct/TSGC_102_Edinburgh/Docs/CP-23329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82.zip" TargetMode="External"/><Relationship Id="rId2" Type="http://schemas.openxmlformats.org/officeDocument/2006/relationships/hyperlink" Target="https://www.3gpp.org/ftp/tsg_ct/tsg_ct/TSGC_102_Edinburgh/Docs/CP-233080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#102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/>
              <a:t>All of the stage 2 CRs which had dependency with CT4 CRs are approved,</a:t>
            </a:r>
            <a:r>
              <a:rPr lang="zh-CN" altLang="en-US" dirty="0"/>
              <a:t> 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with the exceptions where they had company revisions:</a:t>
            </a:r>
          </a:p>
          <a:p>
            <a:pPr lvl="1"/>
            <a:r>
              <a:rPr lang="en-US" dirty="0"/>
              <a:t>23.501CR#5008 was revised to SP-231763, and approved</a:t>
            </a:r>
          </a:p>
          <a:p>
            <a:pPr lvl="1"/>
            <a:r>
              <a:rPr lang="en-US" dirty="0"/>
              <a:t>23.501CR#4649 was revised to SP-231362, and approved</a:t>
            </a:r>
          </a:p>
          <a:p>
            <a:pPr lvl="1"/>
            <a:r>
              <a:rPr lang="en-US" dirty="0"/>
              <a:t>23.501CR#4749 was revised to SP-231769, and approved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SA#102_Dependent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Highlights from SA#102</a:t>
            </a:r>
            <a:endParaRPr lang="en-US" altLang="fr-FR" sz="3600" dirty="0"/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CA9A779-5993-91AC-E2CB-EAACF171E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895"/>
            <a:ext cx="10354733" cy="4351338"/>
          </a:xfrm>
        </p:spPr>
        <p:txBody>
          <a:bodyPr/>
          <a:lstStyle/>
          <a:p>
            <a:r>
              <a:rPr lang="en-US" dirty="0"/>
              <a:t>The package of Rel-19 was endorsed, see </a:t>
            </a:r>
            <a:r>
              <a:rPr lang="en-US" dirty="0">
                <a:hlinkClick r:id="rId2"/>
              </a:rPr>
              <a:t>SP-231760</a:t>
            </a:r>
            <a:r>
              <a:rPr lang="en-US" dirty="0"/>
              <a:t> for SA and </a:t>
            </a:r>
            <a:r>
              <a:rPr lang="en-US" dirty="0">
                <a:hlinkClick r:id="rId3"/>
              </a:rPr>
              <a:t>RP-232745</a:t>
            </a:r>
            <a:r>
              <a:rPr lang="en-US" dirty="0"/>
              <a:t> for RAN.</a:t>
            </a:r>
          </a:p>
          <a:p>
            <a:r>
              <a:rPr lang="en-US" altLang="zh-CN" dirty="0"/>
              <a:t>The work plan status from the work plan manager is in </a:t>
            </a:r>
            <a:r>
              <a:rPr lang="en-US" altLang="zh-CN" dirty="0">
                <a:hlinkClick r:id="rId4"/>
              </a:rPr>
              <a:t>SP-231807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66813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de-DE" dirty="0"/>
              <a:t>CT#102 F2F plenary meeting  (2 days meeting) (11-12 December).</a:t>
            </a:r>
          </a:p>
          <a:p>
            <a:r>
              <a:rPr lang="de-DE" dirty="0"/>
              <a:t>SA started on Monday 11th and closed on Friday 15th (5 days Meeting)</a:t>
            </a:r>
          </a:p>
          <a:p>
            <a:r>
              <a:rPr lang="en-US" dirty="0"/>
              <a:t>Meeting guidance</a:t>
            </a:r>
            <a:r>
              <a:rPr lang="en-US" altLang="en-US" dirty="0"/>
              <a:t> of CT#102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CP-233002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CT#102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agreed by CT4) are all approved:</a:t>
            </a:r>
          </a:p>
          <a:p>
            <a:pPr>
              <a:tabLst>
                <a:tab pos="1435100" algn="l"/>
              </a:tabLst>
            </a:pPr>
            <a:r>
              <a:rPr lang="en-US" sz="1400" b="1" dirty="0"/>
              <a:t> </a:t>
            </a:r>
            <a:r>
              <a:rPr lang="en-US" sz="1400" b="1" dirty="0" err="1"/>
              <a:t>TDoc</a:t>
            </a:r>
            <a:r>
              <a:rPr lang="en-US" sz="1400" b="1" dirty="0"/>
              <a:t>	Title</a:t>
            </a:r>
          </a:p>
          <a:p>
            <a:pPr>
              <a:tabLst>
                <a:tab pos="1435100" algn="l"/>
              </a:tabLst>
            </a:pPr>
            <a:r>
              <a:rPr lang="en-GB" sz="1400" b="1" u="sng" dirty="0">
                <a:solidFill>
                  <a:srgbClr val="0000FF"/>
                </a:solidFill>
                <a:hlinkClick r:id="rId2"/>
              </a:rPr>
              <a:t>CP-233024</a:t>
            </a:r>
            <a:r>
              <a:rPr lang="en-GB" sz="1400" dirty="0"/>
              <a:t>	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Study on IMS Disaster Prevention and Restoration Enhancement</a:t>
            </a:r>
          </a:p>
          <a:p>
            <a:pPr>
              <a:tabLst>
                <a:tab pos="1435100" algn="l"/>
              </a:tabLst>
            </a:pPr>
            <a:r>
              <a:rPr lang="en-GB" altLang="zh-CN" sz="1400" b="1" u="sng" dirty="0">
                <a:solidFill>
                  <a:srgbClr val="0000FF"/>
                </a:solidFill>
                <a:hlinkClick r:id="rId3"/>
              </a:rPr>
              <a:t>CP-233025</a:t>
            </a:r>
            <a:r>
              <a:rPr lang="en-GB" altLang="zh-CN" sz="1400" dirty="0"/>
              <a:t>	</a:t>
            </a:r>
            <a:r>
              <a:rPr lang="en-US" altLang="zh-CN" sz="1400" dirty="0"/>
              <a:t>NRF API enhancements to avoid </a:t>
            </a:r>
            <a:r>
              <a:rPr lang="en-US" altLang="zh-CN" sz="1400" dirty="0" err="1"/>
              <a:t>signalling</a:t>
            </a:r>
            <a:r>
              <a:rPr lang="en-US" altLang="zh-CN" sz="1400" dirty="0"/>
              <a:t> and storing of redundant data</a:t>
            </a:r>
            <a:endParaRPr lang="en-US" altLang="zh-CN" sz="1400" b="0" i="0" u="none" strike="noStrike" dirty="0">
              <a:solidFill>
                <a:srgbClr val="000000"/>
              </a:solidFill>
              <a:effectLst/>
              <a:latin typeface="+mn-lt"/>
            </a:endParaRPr>
          </a:p>
          <a:p>
            <a:pPr>
              <a:tabLst>
                <a:tab pos="1435100" algn="l"/>
              </a:tabLst>
            </a:pPr>
            <a:r>
              <a:rPr lang="en-GB" altLang="zh-CN" sz="1400" b="1" u="sng" dirty="0">
                <a:solidFill>
                  <a:srgbClr val="0000FF"/>
                </a:solidFill>
                <a:hlinkClick r:id="rId4"/>
              </a:rPr>
              <a:t>CP-233026</a:t>
            </a:r>
            <a:r>
              <a:rPr lang="en-GB" altLang="zh-CN" sz="1400" dirty="0"/>
              <a:t>	</a:t>
            </a:r>
            <a:r>
              <a:rPr lang="en-US" altLang="zh-CN" sz="1400" dirty="0"/>
              <a:t>CT Aspects of Edge Computing Phase 2</a:t>
            </a:r>
            <a:endParaRPr lang="en-US" altLang="zh-CN" sz="1400" b="0" i="0" u="none" strike="noStrike" dirty="0">
              <a:solidFill>
                <a:srgbClr val="000000"/>
              </a:solidFill>
              <a:effectLst/>
              <a:latin typeface="+mn-lt"/>
            </a:endParaRPr>
          </a:p>
          <a:p>
            <a:pPr marL="0" indent="0" fontAlgn="auto" hangingPunct="1">
              <a:buNone/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CT#102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endorsed by CT4) are all approved:</a:t>
            </a:r>
          </a:p>
          <a:p>
            <a:pPr>
              <a:tabLst>
                <a:tab pos="893763" algn="l"/>
                <a:tab pos="2157413" algn="l"/>
              </a:tabLst>
            </a:pPr>
            <a:r>
              <a:rPr lang="en-US" sz="1400" dirty="0"/>
              <a:t>Lead by 	</a:t>
            </a:r>
            <a:r>
              <a:rPr lang="en-US" sz="1400" dirty="0" err="1"/>
              <a:t>Tdoc</a:t>
            </a:r>
            <a:r>
              <a:rPr lang="en-US" sz="1400" dirty="0"/>
              <a:t>	Title</a:t>
            </a:r>
          </a:p>
          <a:p>
            <a:r>
              <a:rPr lang="en-GB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CP-233212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GB" sz="1400" dirty="0"/>
              <a:t>	</a:t>
            </a:r>
            <a:r>
              <a:rPr lang="en-US" sz="1400" dirty="0"/>
              <a:t> Revised WID on Protocol enhancements for Mission Critical Services</a:t>
            </a:r>
          </a:p>
          <a:p>
            <a:r>
              <a:rPr lang="en-US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CP-233216</a:t>
            </a:r>
            <a:r>
              <a:rPr lang="en-US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Personal IoT Network</a:t>
            </a:r>
            <a:r>
              <a:rPr lang="en-US" sz="1400" dirty="0"/>
              <a:t> </a:t>
            </a:r>
          </a:p>
          <a:p>
            <a:pPr marL="0" algn="l" defTabSz="914400" rtl="0" eaLnBrk="1" latinLnBrk="0" hangingPunct="1">
              <a:spcAft>
                <a:spcPts val="0"/>
              </a:spcAft>
            </a:pPr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4"/>
              </a:rPr>
              <a:t>CP-233309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of </a:t>
            </a:r>
            <a:r>
              <a:rPr lang="en-US" altLang="zh-CN" sz="1400" kern="1200" dirty="0" err="1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Ranging_SL</a:t>
            </a:r>
            <a:endParaRPr lang="zh-CN" altLang="en-US" sz="1400" kern="1200" dirty="0">
              <a:solidFill>
                <a:schemeClr val="tx1"/>
              </a:solidFill>
              <a:effectLst/>
              <a:latin typeface="+mn-lt"/>
              <a:ea typeface="等线" panose="02010600030101010101" pitchFamily="2" charset="-122"/>
              <a:cs typeface="+mn-cs"/>
            </a:endParaRP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CP-233211</a:t>
            </a:r>
            <a:r>
              <a:rPr lang="en-US" altLang="zh-CN" sz="1400" dirty="0"/>
              <a:t>	 Revised WID on Next Generation Real time Communication services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6"/>
              </a:rPr>
              <a:t>CP-233217</a:t>
            </a:r>
            <a:r>
              <a:rPr lang="en-US" altLang="zh-CN" sz="1400" dirty="0"/>
              <a:t>	 WID on mission critical system migration and interconnection enhancements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7"/>
              </a:rPr>
              <a:t>CP-233221</a:t>
            </a:r>
            <a:r>
              <a:rPr lang="en-US" altLang="zh-CN" sz="1400" dirty="0"/>
              <a:t>	 Revised WID on support for 5WWC, Phase 2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8"/>
              </a:rPr>
              <a:t>CP-233220</a:t>
            </a:r>
            <a:r>
              <a:rPr lang="en-US" altLang="zh-CN" sz="1400" dirty="0"/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of proximity based services in 5GS Phase 2</a:t>
            </a: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9"/>
              </a:rPr>
              <a:t>CP-233310</a:t>
            </a:r>
            <a:r>
              <a:rPr lang="en-US" altLang="zh-CN" sz="1400" dirty="0"/>
              <a:t>	 New WID on Network Slice Capability Exposure for Application Layer Enablement</a:t>
            </a:r>
          </a:p>
          <a:p>
            <a:pPr marL="0" algn="l" defTabSz="914400" rtl="0" eaLnBrk="1" latinLnBrk="0" hangingPunct="1">
              <a:spcAft>
                <a:spcPts val="0"/>
              </a:spcAft>
            </a:pPr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0"/>
              </a:rPr>
              <a:t>CP-233124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on TEI18_DCAMP_Ph2</a:t>
            </a:r>
            <a:endParaRPr lang="zh-CN" altLang="en-US" sz="1400" kern="1200" dirty="0">
              <a:solidFill>
                <a:schemeClr val="tx1"/>
              </a:solidFill>
              <a:effectLst/>
              <a:latin typeface="+mn-lt"/>
              <a:ea typeface="等线" panose="02010600030101010101" pitchFamily="2" charset="-122"/>
              <a:cs typeface="+mn-cs"/>
            </a:endParaRP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1"/>
              </a:rPr>
              <a:t>CP-233125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on TEI18_SLAMUP</a:t>
            </a:r>
            <a:endParaRPr lang="zh-CN" altLang="en-US" sz="1400" kern="1200" dirty="0">
              <a:solidFill>
                <a:schemeClr val="tx1"/>
              </a:solidFill>
              <a:effectLst/>
              <a:latin typeface="+mn-lt"/>
              <a:ea typeface="等线" panose="02010600030101010101" pitchFamily="2" charset="-122"/>
              <a:cs typeface="+mn-cs"/>
            </a:endParaRP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2"/>
              </a:rPr>
              <a:t>CP-233115</a:t>
            </a:r>
            <a:r>
              <a:rPr lang="en-US" altLang="zh-CN" sz="1400" dirty="0"/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Rel-18 Enhancements of UE Policy Control</a:t>
            </a:r>
          </a:p>
          <a:p>
            <a:pPr marL="0" indent="0" algn="l" fontAlgn="t"/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3"/>
              </a:rPr>
              <a:t>CP-233206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 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+mn-cs"/>
              </a:rPr>
              <a:t>Revised WID on CT aspects of enhancement of 5G UE Policy</a:t>
            </a: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06767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exceptions: </a:t>
            </a:r>
          </a:p>
          <a:p>
            <a:pPr lvl="1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where we had company revisions (see slides 6&amp;7)</a:t>
            </a: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29.176 is approved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29.175, TS 29.586 (sent for information) are noted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 joint session among TSG RAN/SA/CT was held on 12</a:t>
            </a:r>
            <a:r>
              <a:rPr lang="en-US" altLang="en-US" sz="1800" baseline="30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December, the High-level Considerations for 6G Timeline was endorsed by three TSGs. (see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CP-233319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CP-233009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presented.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requirement will be enforced in the future work of CT4: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It was discussed that when revising an approved WID/SID, it is important </a:t>
            </a:r>
            <a:r>
              <a: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 include the </a:t>
            </a:r>
            <a:r>
              <a:rPr lang="en-US" altLang="en-US" sz="1400" dirty="0" err="1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tdoc</a:t>
            </a:r>
            <a:r>
              <a: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number (CP number) of the approved version in the heading of the revised WID/SID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When introducing a new dependency on IETF draft </a:t>
            </a:r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 the </a:t>
            </a:r>
            <a:r>
              <a:rPr lang="en-US" altLang="zh-CN" sz="1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</a:t>
            </a:r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it should be reported to he work plan manager (i.e. Alain and </a:t>
            </a:r>
            <a:r>
              <a:rPr lang="en-US" altLang="en-US" sz="1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Dongwook</a:t>
            </a:r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). </a:t>
            </a:r>
            <a:r>
              <a: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author of CR/</a:t>
            </a:r>
            <a:r>
              <a:rPr lang="en-US" altLang="en-US" sz="1400" dirty="0" err="1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pCR</a:t>
            </a:r>
            <a:r>
              <a: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introducing new IETF draft dependency is required to declare this by sending email to the CT4 mailing list after the said CR/</a:t>
            </a:r>
            <a:r>
              <a:rPr lang="en-US" altLang="en-US" sz="1400" dirty="0" err="1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pCR</a:t>
            </a:r>
            <a:r>
              <a:rPr lang="en-US" altLang="en-US" sz="14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is agreed.</a:t>
            </a:r>
          </a:p>
          <a:p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Work plan manager is coordinating the work on the TR of summary on Rel-18, see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4"/>
              </a:rPr>
              <a:t>CP-233299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5"/>
              </a:rPr>
              <a:t>CP-233305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995307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discussed on CT4 reflector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463589"/>
              </p:ext>
            </p:extLst>
          </p:nvPr>
        </p:nvGraphicFramePr>
        <p:xfrm>
          <a:off x="650448" y="2414693"/>
          <a:ext cx="10746558" cy="3953720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C4-234662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Describe HR-SBO related procedures and Offload Identifiers in VPLMN offload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CP-233075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C4-235159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User Plane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el-18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29.510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CP-233076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C4-234237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Clarification for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AfRequestAuthorization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CP-233077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C4-235525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 Session Transport procedure support by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ContextStatusNotify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operation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CP-233081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C4-235264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 information to be refreshed for EAS re-discovery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CP-233146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C4-235647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29.503 Rel-17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el-17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CP-233294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C4-235688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on LMF service for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ranging_SL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29.572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CP-233295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C4-235689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Ngmlc_Location_ProvideLocation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for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ranging_SL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29.515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CP-233078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29.531 Rel-15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el-15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CP-233079</a:t>
                      </a: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29.531 Rel-16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el-16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995307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discussed on CT4 reflector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27212"/>
              </p:ext>
            </p:extLst>
          </p:nvPr>
        </p:nvGraphicFramePr>
        <p:xfrm>
          <a:off x="650448" y="2414693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CP-233080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29.531 Rel-17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el-17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CP-233082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29.553 Rel-18 API version and External doc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29.553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0434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Q1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CT4#120  Cancelled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CT4#121  2024/02/26 – 2024/03/01 Athens, GR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CT#103 2024/03/18 - 2024/03/19 Maastricht , NL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Q2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CT4#122  2024/04/15 – 2024/04/19 China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CT4#123  2024/05/27 – 2024/05/31 India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CT#104 2024/06/17 - 2024/06/18 China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SA#102_Release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Release 18 timeline (no change from last TSG meeting)</a:t>
            </a:r>
          </a:p>
          <a:p>
            <a:r>
              <a:rPr lang="en-GB" altLang="en-US" sz="1600" dirty="0"/>
              <a:t> December 2021	Stage 1  completed</a:t>
            </a:r>
          </a:p>
          <a:p>
            <a:r>
              <a:rPr lang="en-GB" sz="1600" dirty="0"/>
              <a:t> June 2023	Stage2 is announced as completed</a:t>
            </a:r>
          </a:p>
          <a:p>
            <a:r>
              <a:rPr lang="en-GB" sz="1600" dirty="0"/>
              <a:t> March 2024	planed  stage 3 completion</a:t>
            </a:r>
          </a:p>
          <a:p>
            <a:r>
              <a:rPr lang="en-GB" sz="1600" dirty="0"/>
              <a:t> June 2024	planed ASN.1 and Open API freeze</a:t>
            </a:r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Release 19 Planning (no change from last TSG meeting)</a:t>
            </a:r>
          </a:p>
          <a:p>
            <a:r>
              <a:rPr lang="en-GB" altLang="en-US" sz="1600" dirty="0"/>
              <a:t> December 2023	Stage 1  complete</a:t>
            </a:r>
          </a:p>
          <a:p>
            <a:r>
              <a:rPr lang="en-GB" altLang="en-US" sz="1600" dirty="0"/>
              <a:t> December 2024	Stage 2  complete</a:t>
            </a:r>
          </a:p>
          <a:p>
            <a:r>
              <a:rPr lang="en-GB" altLang="zh-CN" sz="1600" dirty="0"/>
              <a:t> September 2025	planed  stage 3 completion</a:t>
            </a:r>
          </a:p>
          <a:p>
            <a:r>
              <a:rPr lang="en-GB" altLang="zh-CN" sz="1600" dirty="0"/>
              <a:t> December 2025	planed ASN.1 and Open API freeze</a:t>
            </a:r>
            <a:endParaRPr lang="en-GB" altLang="en-US" sz="1600" dirty="0"/>
          </a:p>
          <a:p>
            <a:endParaRPr lang="en-GB" alt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83131</TotalTime>
  <Words>1013</Words>
  <Application>Microsoft Office PowerPoint</Application>
  <PresentationFormat>宽屏</PresentationFormat>
  <Paragraphs>153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</vt:lpstr>
      <vt:lpstr>Arial</vt:lpstr>
      <vt:lpstr>Calibri</vt:lpstr>
      <vt:lpstr>Calibri Light</vt:lpstr>
      <vt:lpstr>Times New Roman</vt:lpstr>
      <vt:lpstr>Office Theme</vt:lpstr>
      <vt:lpstr>Plenary #102 report  on CT4 related topics</vt:lpstr>
      <vt:lpstr>Overview</vt:lpstr>
      <vt:lpstr>WIDs handled on CT#102 (1/2)</vt:lpstr>
      <vt:lpstr>WIDs handled on CT#102 (2/2)</vt:lpstr>
      <vt:lpstr>Highlights from CT#102</vt:lpstr>
      <vt:lpstr>Company Contributions on CT#102</vt:lpstr>
      <vt:lpstr>Company Contributions on CT#102</vt:lpstr>
      <vt:lpstr>Meeting Plan</vt:lpstr>
      <vt:lpstr>Report from SA#102_Release planning</vt:lpstr>
      <vt:lpstr>Report from SA#102_Dependent CRs</vt:lpstr>
      <vt:lpstr>Highlights from SA#102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user1</cp:lastModifiedBy>
  <cp:revision>1303</cp:revision>
  <dcterms:created xsi:type="dcterms:W3CDTF">2010-02-05T13:52:04Z</dcterms:created>
  <dcterms:modified xsi:type="dcterms:W3CDTF">2024-02-18T03:06:49Z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