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6"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varScale="1">
        <p:scale>
          <a:sx n="82" d="100"/>
          <a:sy n="82" d="100"/>
        </p:scale>
        <p:origin x="547"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WG4#121</a:t>
            </a:r>
          </a:p>
          <a:p>
            <a:pPr eaLnBrk="1" hangingPunct="1">
              <a:defRPr/>
            </a:pPr>
            <a:r>
              <a:rPr lang="en-US" altLang="zh-CN" sz="1000" b="1" kern="1200" dirty="0">
                <a:solidFill>
                  <a:schemeClr val="tx1"/>
                </a:solidFill>
                <a:effectLst/>
                <a:latin typeface="Arial" pitchFamily="34" charset="0"/>
                <a:ea typeface="+mn-ea"/>
                <a:cs typeface="Arial" pitchFamily="34" charset="0"/>
              </a:rPr>
              <a:t>Athens</a:t>
            </a:r>
            <a:r>
              <a:rPr lang="en-GB" sz="1000" b="1" kern="1200" dirty="0">
                <a:solidFill>
                  <a:schemeClr val="tx1"/>
                </a:solidFill>
                <a:effectLst/>
                <a:latin typeface="Arial" pitchFamily="34" charset="0"/>
                <a:ea typeface="+mn-ea"/>
                <a:cs typeface="Arial" pitchFamily="34" charset="0"/>
              </a:rPr>
              <a:t>,</a:t>
            </a:r>
            <a:r>
              <a:rPr lang="en-GB" sz="1000" b="1" kern="1200" baseline="0" dirty="0">
                <a:solidFill>
                  <a:schemeClr val="tx1"/>
                </a:solidFill>
                <a:effectLst/>
                <a:latin typeface="Arial" pitchFamily="34" charset="0"/>
                <a:ea typeface="+mn-ea"/>
                <a:cs typeface="Arial" pitchFamily="34" charset="0"/>
              </a:rPr>
              <a:t> Greece</a:t>
            </a:r>
            <a:r>
              <a:rPr lang="en-GB" sz="1000" b="1" kern="1200" dirty="0">
                <a:solidFill>
                  <a:schemeClr val="tx1"/>
                </a:solidFill>
                <a:effectLst/>
                <a:latin typeface="Arial" pitchFamily="34" charset="0"/>
                <a:ea typeface="+mn-ea"/>
                <a:cs typeface="Arial" pitchFamily="34" charset="0"/>
              </a:rPr>
              <a:t>;  26</a:t>
            </a:r>
            <a:r>
              <a:rPr lang="en-GB" sz="1000" b="1" kern="1200" baseline="30000" dirty="0">
                <a:solidFill>
                  <a:schemeClr val="tx1"/>
                </a:solidFill>
                <a:effectLst/>
                <a:latin typeface="Arial" pitchFamily="34" charset="0"/>
                <a:ea typeface="+mn-ea"/>
                <a:cs typeface="Arial" pitchFamily="34" charset="0"/>
              </a:rPr>
              <a:t>th</a:t>
            </a:r>
            <a:r>
              <a:rPr lang="en-GB" sz="1000" b="1" kern="1200" dirty="0">
                <a:solidFill>
                  <a:schemeClr val="tx1"/>
                </a:solidFill>
                <a:effectLst/>
                <a:latin typeface="Arial" pitchFamily="34" charset="0"/>
                <a:ea typeface="+mn-ea"/>
                <a:cs typeface="Arial" pitchFamily="34" charset="0"/>
              </a:rPr>
              <a:t> </a:t>
            </a:r>
            <a:r>
              <a:rPr lang="en-US" altLang="zh-CN" sz="1000" b="1" kern="1200" dirty="0">
                <a:solidFill>
                  <a:schemeClr val="tx1"/>
                </a:solidFill>
                <a:effectLst/>
                <a:latin typeface="Arial" pitchFamily="34" charset="0"/>
                <a:ea typeface="+mn-ea"/>
                <a:cs typeface="Arial" pitchFamily="34" charset="0"/>
              </a:rPr>
              <a:t>February</a:t>
            </a:r>
            <a:r>
              <a:rPr lang="en-GB" sz="1000" b="1" kern="1200" dirty="0">
                <a:solidFill>
                  <a:schemeClr val="tx1"/>
                </a:solidFill>
                <a:effectLst/>
                <a:latin typeface="Arial" pitchFamily="34" charset="0"/>
                <a:ea typeface="+mn-ea"/>
                <a:cs typeface="Arial" pitchFamily="34" charset="0"/>
              </a:rPr>
              <a:t>– 1</a:t>
            </a:r>
            <a:r>
              <a:rPr lang="en-US" altLang="zh-CN" sz="1000" b="1" kern="1200" baseline="30000" dirty="0" err="1">
                <a:solidFill>
                  <a:schemeClr val="tx1"/>
                </a:solidFill>
                <a:effectLst/>
                <a:latin typeface="Arial" pitchFamily="34" charset="0"/>
                <a:ea typeface="+mn-ea"/>
                <a:cs typeface="Arial" pitchFamily="34" charset="0"/>
              </a:rPr>
              <a:t>st</a:t>
            </a:r>
            <a:r>
              <a:rPr lang="en-GB" sz="1000" b="1" kern="1200" dirty="0">
                <a:solidFill>
                  <a:schemeClr val="tx1"/>
                </a:solidFill>
                <a:effectLst/>
                <a:latin typeface="Arial" pitchFamily="34" charset="0"/>
                <a:ea typeface="+mn-ea"/>
                <a:cs typeface="Arial" pitchFamily="34" charset="0"/>
              </a:rPr>
              <a:t> </a:t>
            </a:r>
            <a:r>
              <a:rPr lang="en-US" altLang="zh-CN" sz="1000" b="1" kern="1200" dirty="0">
                <a:solidFill>
                  <a:schemeClr val="tx1"/>
                </a:solidFill>
                <a:effectLst/>
                <a:latin typeface="Arial" pitchFamily="34" charset="0"/>
                <a:ea typeface="+mn-ea"/>
                <a:cs typeface="Arial" pitchFamily="34" charset="0"/>
              </a:rPr>
              <a:t>March</a:t>
            </a:r>
            <a:r>
              <a:rPr lang="en-GB" sz="1000" b="1" kern="1200" dirty="0">
                <a:solidFill>
                  <a:schemeClr val="tx1"/>
                </a:solidFill>
                <a:effectLst/>
                <a:latin typeface="Arial" pitchFamily="34" charset="0"/>
                <a:ea typeface="+mn-ea"/>
                <a:cs typeface="Arial" pitchFamily="34" charset="0"/>
              </a:rPr>
              <a:t> 2024</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C4-240002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forge.3gpp.org/rep/all/5G_APIs" TargetMode="External"/><Relationship Id="rId2" Type="http://schemas.openxmlformats.org/officeDocument/2006/relationships/hyperlink" Target="https://www.3gpp.org/ftp/Email_Discussions/CT4/CT103/1_draft/" TargetMode="External"/><Relationship Id="rId1" Type="http://schemas.openxmlformats.org/officeDocument/2006/relationships/slideLayout" Target="../slideLayouts/slideLayout2.xml"/><Relationship Id="rId4" Type="http://schemas.openxmlformats.org/officeDocument/2006/relationships/hyperlink" Target="https://www.3gpp.org/ftp/Email_Discussions/CT4/CT103/2_stable"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Email_Discussions/CT4/CT103/2_stable" TargetMode="External"/><Relationship Id="rId2" Type="http://schemas.openxmlformats.org/officeDocument/2006/relationships/hyperlink" Target="https://www.3gpp.org/ftp/Email_Discussions/CT4/CT103/1_draft/" TargetMode="External"/><Relationship Id="rId1" Type="http://schemas.openxmlformats.org/officeDocument/2006/relationships/slideLayout" Target="../slideLayouts/slideLayout2.xml"/><Relationship Id="rId5" Type="http://schemas.openxmlformats.org/officeDocument/2006/relationships/hyperlink" Target="https://forge.3gpp.org/rep/all/5G_APIs" TargetMode="External"/><Relationship Id="rId4" Type="http://schemas.openxmlformats.org/officeDocument/2006/relationships/hyperlink" Target="https://www.3gpp.org/ftp/Email_Discussions/CT4/CT103/3_fina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CT4#121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sz="1600" b="1" dirty="0">
                <a:solidFill>
                  <a:srgbClr val="FF0000"/>
                </a:solidFill>
              </a:rPr>
              <a:t>Monday 19</a:t>
            </a:r>
            <a:r>
              <a:rPr lang="en-US" altLang="zh-CN" sz="1600" b="1" baseline="30000" dirty="0">
                <a:solidFill>
                  <a:srgbClr val="FF0000"/>
                </a:solidFill>
              </a:rPr>
              <a:t>th</a:t>
            </a:r>
            <a:r>
              <a:rPr lang="en-US" sz="1600" b="1" dirty="0">
                <a:solidFill>
                  <a:srgbClr val="FF0000"/>
                </a:solidFill>
              </a:rPr>
              <a:t> </a:t>
            </a:r>
            <a:r>
              <a:rPr lang="en-US" sz="1600" dirty="0"/>
              <a:t>February 2024 16:00 UTC.</a:t>
            </a:r>
          </a:p>
          <a:p>
            <a:r>
              <a:rPr lang="en-US" sz="1600" dirty="0"/>
              <a:t> Providing first DAD on </a:t>
            </a:r>
            <a:r>
              <a:rPr lang="en-US" altLang="zh-CN" sz="1600" b="1" dirty="0">
                <a:solidFill>
                  <a:srgbClr val="FF0000"/>
                </a:solidFill>
              </a:rPr>
              <a:t>Wednesday </a:t>
            </a:r>
            <a:r>
              <a:rPr lang="en-US" sz="1600" b="1" dirty="0">
                <a:solidFill>
                  <a:srgbClr val="FF0000"/>
                </a:solidFill>
              </a:rPr>
              <a:t>21</a:t>
            </a:r>
            <a:r>
              <a:rPr lang="en-US" sz="1600" b="1" baseline="30000" dirty="0">
                <a:solidFill>
                  <a:srgbClr val="FF0000"/>
                </a:solidFill>
              </a:rPr>
              <a:t>st</a:t>
            </a:r>
            <a:r>
              <a:rPr lang="en-US" sz="1600" dirty="0"/>
              <a:t> February 2024 and time schedule.</a:t>
            </a:r>
          </a:p>
          <a:p>
            <a:r>
              <a:rPr lang="en-US" sz="1600" dirty="0"/>
              <a:t> A list of CRs which might be of interest by CT3 is send on the CT3 exploder by CT4 chair.</a:t>
            </a:r>
          </a:p>
          <a:p>
            <a:r>
              <a:rPr lang="en-US" sz="1600" dirty="0"/>
              <a:t> Revised DAD time schedule on Sunday 25</a:t>
            </a:r>
            <a:r>
              <a:rPr lang="en-US" sz="1600" baseline="30000" dirty="0"/>
              <a:t>th</a:t>
            </a:r>
            <a:r>
              <a:rPr lang="en-US" sz="1600" dirty="0"/>
              <a:t> February 2024 evening.</a:t>
            </a:r>
          </a:p>
          <a:p>
            <a:r>
              <a:rPr lang="en-US" sz="1600" dirty="0"/>
              <a:t> Start of Meeting Monday 26</a:t>
            </a:r>
            <a:r>
              <a:rPr lang="en-US" sz="1600" baseline="30000" dirty="0"/>
              <a:t>th</a:t>
            </a:r>
            <a:r>
              <a:rPr lang="en-US" sz="1600" dirty="0"/>
              <a:t> February 2024 9:00 UTC+2.</a:t>
            </a:r>
          </a:p>
          <a:p>
            <a:r>
              <a:rPr lang="en-US" sz="1600" dirty="0"/>
              <a:t> Final versions of agreed CRs to be provided by Friday  1</a:t>
            </a:r>
            <a:r>
              <a:rPr lang="en-US" sz="1600" baseline="30000" dirty="0"/>
              <a:t>st</a:t>
            </a:r>
            <a:r>
              <a:rPr lang="en-US" sz="1600" dirty="0"/>
              <a:t> March 2024 16:00 UTC+2 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a:t>
            </a:r>
            <a:r>
              <a:rPr lang="en-US" sz="1600" b="1"/>
              <a:t>in C4-240003</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shall use the Local server when providing new draft tdocs or revisions. To get access to the server use credentials provided by the Host. </a:t>
            </a:r>
            <a:r>
              <a:rPr lang="en-GB" sz="1600" u="sng" dirty="0"/>
              <a:t>During the discussion remote participants will use the hand raising tool provided by MS Teams to indicate there wish to talk. Delegates present in the room do not need to use any electronic tool for hand raising.</a:t>
            </a:r>
            <a:br>
              <a:rPr lang="en-GB" sz="1600" u="sng" dirty="0"/>
            </a:br>
            <a:r>
              <a:rPr lang="en-GB" sz="1600" dirty="0"/>
              <a:t>Remote participants cannot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[C4-240xxx] [v0] [yy]</a:t>
            </a:r>
            <a:br>
              <a:rPr lang="en-US" sz="1400" dirty="0"/>
            </a:br>
            <a:r>
              <a:rPr lang="en-US" sz="1400" dirty="0"/>
              <a:t>after comments received and new version need to be distributed the subject should change to </a:t>
            </a:r>
            <a:br>
              <a:rPr lang="en-US" sz="1400" dirty="0"/>
            </a:br>
            <a:r>
              <a:rPr lang="en-US" sz="1400" dirty="0"/>
              <a:t>[wic] [ai] [C4-240xxx] [v1] [yy]</a:t>
            </a:r>
          </a:p>
          <a:p>
            <a:pPr marL="268288" indent="0">
              <a:buNone/>
            </a:pPr>
            <a:r>
              <a:rPr lang="en-GB" sz="1400" dirty="0"/>
              <a:t>File name for the example: </a:t>
            </a:r>
            <a:r>
              <a:rPr lang="en-US" sz="1400" dirty="0"/>
              <a:t>C4-240xxx_v1_xx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[C4-240xxx]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latin typeface="Arial" panose="020B0604020202020204" pitchFamily="34" charset="0"/>
                <a:cs typeface="Arial" panose="020B0604020202020204" pitchFamily="34" charset="0"/>
              </a:rPr>
              <a:t>Wednesday 6</a:t>
            </a:r>
            <a:r>
              <a:rPr lang="en-GB" altLang="zh-CN"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March, 16:00 UTC </a:t>
            </a:r>
            <a:r>
              <a:rPr lang="en-GB" sz="1000" dirty="0">
                <a:latin typeface="Arial" panose="020B0604020202020204" pitchFamily="34" charset="0"/>
                <a:cs typeface="Arial" panose="020B0604020202020204" pitchFamily="34" charset="0"/>
              </a:rPr>
              <a:t>in the following directory:</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https://www.3gpp.org/ftp/Email_Discussions/CT4/CT103/1_draft/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latin typeface="Arial" panose="020B0604020202020204" pitchFamily="34" charset="0"/>
                <a:cs typeface="Arial" panose="020B0604020202020204" pitchFamily="34" charset="0"/>
              </a:rPr>
              <a:t>Thursday 7</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t>
            </a:r>
            <a:r>
              <a:rPr lang="en-US" sz="1000" b="1" dirty="0">
                <a:latin typeface="Arial" panose="020B0604020202020204" pitchFamily="34" charset="0"/>
                <a:cs typeface="Arial" panose="020B0604020202020204" pitchFamily="34" charset="0"/>
              </a:rPr>
              <a:t>March</a:t>
            </a:r>
            <a:r>
              <a:rPr lang="en-GB" sz="1000" b="1" dirty="0">
                <a:latin typeface="Arial" panose="020B0604020202020204" pitchFamily="34" charset="0"/>
                <a:cs typeface="Arial" panose="020B0604020202020204" pitchFamily="34" charset="0"/>
              </a:rPr>
              <a:t> 16:00 UTC.</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Friday 8</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March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tdoc</a:t>
            </a:r>
            <a:r>
              <a:rPr lang="en-GB" sz="1000" b="1" dirty="0">
                <a:latin typeface="Arial" panose="020B0604020202020204" pitchFamily="34" charset="0"/>
                <a:cs typeface="Arial" panose="020B0604020202020204" pitchFamily="34" charset="0"/>
              </a:rPr>
              <a:t> number</a:t>
            </a:r>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and </a:t>
            </a:r>
            <a:r>
              <a:rPr lang="en-GB" sz="1000" dirty="0">
                <a:latin typeface="Arial" panose="020B0604020202020204" pitchFamily="34" charset="0"/>
                <a:cs typeface="Arial" panose="020B0604020202020204" pitchFamily="34" charset="0"/>
              </a:rPr>
              <a:t>should store the version in the following directory following the naming conventions described in in slide 10 :</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4"/>
              </a:rPr>
              <a:t>https://www.3gpp.org/ftp/Email_Discussions/CT4/CT103/2_stable</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12500"/>
            <a:ext cx="10354733" cy="4902483"/>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altLang="zh-CN" sz="1000" b="1" dirty="0">
                <a:latin typeface="Arial" panose="020B0604020202020204" pitchFamily="34" charset="0"/>
                <a:cs typeface="Arial" panose="020B0604020202020204" pitchFamily="34" charset="0"/>
              </a:rPr>
              <a:t>Wednesday 6</a:t>
            </a:r>
            <a:r>
              <a:rPr lang="en-GB" altLang="zh-CN" sz="1000" b="1" baseline="30000" dirty="0">
                <a:latin typeface="Arial" panose="020B0604020202020204" pitchFamily="34" charset="0"/>
                <a:cs typeface="Arial" panose="020B0604020202020204" pitchFamily="34" charset="0"/>
              </a:rPr>
              <a:t>th</a:t>
            </a:r>
            <a:r>
              <a:rPr lang="en-GB" altLang="zh-CN" sz="1000" b="1" dirty="0">
                <a:latin typeface="Arial" panose="020B0604020202020204" pitchFamily="34" charset="0"/>
                <a:cs typeface="Arial" panose="020B0604020202020204" pitchFamily="34" charset="0"/>
              </a:rPr>
              <a:t> March</a:t>
            </a:r>
            <a:r>
              <a:rPr lang="en-GB" sz="1000" b="1" dirty="0">
                <a:latin typeface="Arial" panose="020B0604020202020204" pitchFamily="34" charset="0"/>
                <a:cs typeface="Arial" panose="020B0604020202020204" pitchFamily="34" charset="0"/>
              </a:rPr>
              <a:t>,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https://www.3gpp.org/ftp/Email_Discussions/CT4/CT103/1_draft/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r>
              <a:rPr lang="en-GB" altLang="zh-CN" sz="1000" dirty="0">
                <a:latin typeface="Arial" panose="020B0604020202020204" pitchFamily="34" charset="0"/>
                <a:cs typeface="Arial" panose="020B0604020202020204" pitchFamily="34" charset="0"/>
              </a:rPr>
              <a:t> </a:t>
            </a:r>
            <a:r>
              <a:rPr lang="en-GB" altLang="zh-CN" sz="1000" b="1" dirty="0">
                <a:latin typeface="Arial" panose="020B0604020202020204" pitchFamily="34" charset="0"/>
                <a:cs typeface="Arial" panose="020B0604020202020204" pitchFamily="34" charset="0"/>
              </a:rPr>
              <a:t>Comments to this draft</a:t>
            </a:r>
            <a:r>
              <a:rPr lang="en-GB" altLang="zh-CN" sz="1000" dirty="0">
                <a:latin typeface="Arial" panose="020B0604020202020204" pitchFamily="34" charset="0"/>
                <a:cs typeface="Arial" panose="020B0604020202020204" pitchFamily="34" charset="0"/>
              </a:rPr>
              <a:t> have to be provided by </a:t>
            </a:r>
            <a:r>
              <a:rPr lang="en-GB" altLang="zh-CN" sz="1000" b="1" dirty="0">
                <a:latin typeface="Arial" panose="020B0604020202020204" pitchFamily="34" charset="0"/>
                <a:cs typeface="Arial" panose="020B0604020202020204" pitchFamily="34" charset="0"/>
              </a:rPr>
              <a:t>Thursday 7</a:t>
            </a:r>
            <a:r>
              <a:rPr lang="en-GB" altLang="zh-CN" sz="1000" b="1" baseline="30000" dirty="0">
                <a:latin typeface="Arial" panose="020B0604020202020204" pitchFamily="34" charset="0"/>
                <a:cs typeface="Arial" panose="020B0604020202020204" pitchFamily="34" charset="0"/>
              </a:rPr>
              <a:t>th</a:t>
            </a:r>
            <a:r>
              <a:rPr lang="en-GB" altLang="zh-CN"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March</a:t>
            </a:r>
            <a:r>
              <a:rPr lang="en-GB" altLang="zh-CN" sz="1000" b="1" dirty="0">
                <a:latin typeface="Arial" panose="020B0604020202020204" pitchFamily="34" charset="0"/>
                <a:cs typeface="Arial" panose="020B0604020202020204" pitchFamily="34" charset="0"/>
              </a:rPr>
              <a:t> 16:00 UTC.</a:t>
            </a: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altLang="zh-CN" sz="1000" b="1" dirty="0">
                <a:latin typeface="Arial" panose="020B0604020202020204" pitchFamily="34" charset="0"/>
                <a:cs typeface="Arial" panose="020B0604020202020204" pitchFamily="34" charset="0"/>
              </a:rPr>
              <a:t>Friday 8</a:t>
            </a:r>
            <a:r>
              <a:rPr lang="en-GB" altLang="zh-CN" sz="1000" b="1" baseline="30000" dirty="0">
                <a:latin typeface="Arial" panose="020B0604020202020204" pitchFamily="34" charset="0"/>
                <a:cs typeface="Arial" panose="020B0604020202020204" pitchFamily="34" charset="0"/>
              </a:rPr>
              <a:t>th</a:t>
            </a:r>
            <a:r>
              <a:rPr lang="en-GB" altLang="zh-CN" sz="1000" b="1" dirty="0">
                <a:latin typeface="Arial" panose="020B0604020202020204" pitchFamily="34" charset="0"/>
                <a:cs typeface="Arial" panose="020B0604020202020204" pitchFamily="34" charset="0"/>
              </a:rPr>
              <a:t> March</a:t>
            </a:r>
            <a:r>
              <a:rPr lang="en-GB" sz="1000" b="1" dirty="0">
                <a:latin typeface="Arial" panose="020B0604020202020204" pitchFamily="34" charset="0"/>
                <a:cs typeface="Arial" panose="020B0604020202020204" pitchFamily="34" charset="0"/>
              </a:rPr>
              <a:t> 16:00 UTC</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3"/>
              </a:rPr>
              <a:t>https://www.3gpp.org/ftp/Email_Discussions/CT4/CT103/2_stable</a:t>
            </a:r>
            <a:endParaRPr lang="en-US" sz="1000"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       </a:t>
            </a:r>
            <a:r>
              <a:rPr lang="en-GB" sz="1000" b="1" dirty="0" err="1">
                <a:latin typeface="Arial" panose="020B0604020202020204" pitchFamily="34" charset="0"/>
                <a:cs typeface="Arial" panose="020B0604020202020204" pitchFamily="34" charset="0"/>
              </a:rPr>
              <a:t>Aditionally</a:t>
            </a:r>
            <a:r>
              <a:rPr lang="en-GB" sz="1000" b="1" dirty="0">
                <a:latin typeface="Arial" panose="020B0604020202020204" pitchFamily="34" charset="0"/>
                <a:cs typeface="Arial" panose="020B0604020202020204" pitchFamily="34" charset="0"/>
              </a:rPr>
              <a:t> Rapporteurs </a:t>
            </a:r>
            <a:r>
              <a:rPr lang="en-GB" sz="1000" dirty="0">
                <a:latin typeface="Arial" panose="020B0604020202020204" pitchFamily="34" charset="0"/>
                <a:cs typeface="Arial" panose="020B0604020202020204" pitchFamily="34" charset="0"/>
              </a:rPr>
              <a:t>shall provide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OpenAPI version and external doc version on the CT4 email exploder</a:t>
            </a:r>
            <a:r>
              <a:rPr lang="en-GB" sz="1000" b="1"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4"/>
              </a:rPr>
              <a:t>https://www.3gpp.org/ftp/Email_Discussions/CT4/CT103/3_final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5"/>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75078</TotalTime>
  <Words>2334</Words>
  <Application>Microsoft Office PowerPoint</Application>
  <PresentationFormat>宽屏</PresentationFormat>
  <Paragraphs>105</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CT4#121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user1</cp:lastModifiedBy>
  <cp:revision>1127</cp:revision>
  <dcterms:created xsi:type="dcterms:W3CDTF">2010-02-05T13:52:04Z</dcterms:created>
  <dcterms:modified xsi:type="dcterms:W3CDTF">2024-02-04T03:39:54Z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