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5"/>
  </p:notesMasterIdLst>
  <p:handoutMasterIdLst>
    <p:handoutMasterId r:id="rId16"/>
  </p:handoutMasterIdLst>
  <p:sldIdLst>
    <p:sldId id="341" r:id="rId2"/>
    <p:sldId id="396" r:id="rId3"/>
    <p:sldId id="416" r:id="rId4"/>
    <p:sldId id="474" r:id="rId5"/>
    <p:sldId id="500" r:id="rId6"/>
    <p:sldId id="489" r:id="rId7"/>
    <p:sldId id="501" r:id="rId8"/>
    <p:sldId id="388" r:id="rId9"/>
    <p:sldId id="473" r:id="rId10"/>
    <p:sldId id="448" r:id="rId11"/>
    <p:sldId id="491" r:id="rId12"/>
    <p:sldId id="492" r:id="rId13"/>
    <p:sldId id="37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99112" autoAdjust="0"/>
  </p:normalViewPr>
  <p:slideViewPr>
    <p:cSldViewPr snapToGrid="0">
      <p:cViewPr varScale="1">
        <p:scale>
          <a:sx n="95" d="100"/>
          <a:sy n="95" d="100"/>
        </p:scale>
        <p:origin x="121" y="7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WG4#118</a:t>
            </a:r>
          </a:p>
          <a:p>
            <a:pPr eaLnBrk="1" hangingPunct="1">
              <a:defRPr/>
            </a:pPr>
            <a:r>
              <a:rPr lang="en-US" altLang="zh-CN" sz="1200" b="1" kern="1200" dirty="0">
                <a:solidFill>
                  <a:schemeClr val="tx1"/>
                </a:solidFill>
                <a:effectLst/>
                <a:latin typeface="Arial" pitchFamily="34" charset="0"/>
                <a:ea typeface="+mn-ea"/>
                <a:cs typeface="Arial" pitchFamily="34" charset="0"/>
              </a:rPr>
              <a:t>Xiamen</a:t>
            </a:r>
            <a:r>
              <a:rPr lang="en-US" sz="1200" b="1" kern="1200" dirty="0">
                <a:solidFill>
                  <a:schemeClr val="tx1"/>
                </a:solidFill>
                <a:effectLst/>
                <a:latin typeface="Arial" pitchFamily="34" charset="0"/>
                <a:ea typeface="+mn-ea"/>
                <a:cs typeface="Arial" pitchFamily="34" charset="0"/>
              </a:rPr>
              <a:t>, </a:t>
            </a:r>
            <a:r>
              <a:rPr lang="en-US" altLang="zh-CN" sz="1200" b="1" kern="1200" dirty="0">
                <a:solidFill>
                  <a:schemeClr val="tx1"/>
                </a:solidFill>
                <a:effectLst/>
                <a:latin typeface="Arial" pitchFamily="34" charset="0"/>
                <a:ea typeface="+mn-ea"/>
                <a:cs typeface="Arial" pitchFamily="34" charset="0"/>
              </a:rPr>
              <a:t>China</a:t>
            </a:r>
            <a:r>
              <a:rPr lang="en-GB" sz="1200" b="1" kern="1200" dirty="0">
                <a:solidFill>
                  <a:schemeClr val="tx1"/>
                </a:solidFill>
                <a:effectLst/>
                <a:latin typeface="Arial" pitchFamily="34" charset="0"/>
                <a:ea typeface="+mn-ea"/>
                <a:cs typeface="Arial" pitchFamily="34" charset="0"/>
              </a:rPr>
              <a:t>;  9</a:t>
            </a:r>
            <a:r>
              <a:rPr lang="en-GB" sz="1200" b="1" kern="1200" baseline="30000" dirty="0">
                <a:solidFill>
                  <a:schemeClr val="tx1"/>
                </a:solidFill>
                <a:effectLst/>
                <a:latin typeface="Arial" pitchFamily="34" charset="0"/>
                <a:ea typeface="+mn-ea"/>
                <a:cs typeface="Arial" pitchFamily="34" charset="0"/>
              </a:rPr>
              <a:t>th</a:t>
            </a:r>
            <a:r>
              <a:rPr lang="en-GB" sz="1200" b="1" kern="1200" dirty="0">
                <a:solidFill>
                  <a:schemeClr val="tx1"/>
                </a:solidFill>
                <a:effectLst/>
                <a:latin typeface="Arial" pitchFamily="34" charset="0"/>
                <a:ea typeface="+mn-ea"/>
                <a:cs typeface="Arial" pitchFamily="34" charset="0"/>
              </a:rPr>
              <a:t> – 13</a:t>
            </a:r>
            <a:r>
              <a:rPr lang="en-GB" sz="1200" b="1" kern="1200" baseline="30000" dirty="0">
                <a:solidFill>
                  <a:schemeClr val="tx1"/>
                </a:solidFill>
                <a:effectLst/>
                <a:latin typeface="Arial" pitchFamily="34" charset="0"/>
                <a:ea typeface="+mn-ea"/>
                <a:cs typeface="Arial" pitchFamily="34" charset="0"/>
              </a:rPr>
              <a:t>th</a:t>
            </a:r>
            <a:r>
              <a:rPr lang="en-GB" sz="1200" b="1" kern="1200" dirty="0">
                <a:solidFill>
                  <a:schemeClr val="tx1"/>
                </a:solidFill>
                <a:effectLst/>
                <a:latin typeface="Arial" pitchFamily="34" charset="0"/>
                <a:ea typeface="+mn-ea"/>
                <a:cs typeface="Arial" pitchFamily="34" charset="0"/>
              </a:rPr>
              <a:t>  </a:t>
            </a:r>
            <a:r>
              <a:rPr lang="en-US" altLang="zh-CN" sz="1200" b="1" kern="1200" dirty="0">
                <a:solidFill>
                  <a:schemeClr val="tx1"/>
                </a:solidFill>
                <a:effectLst/>
                <a:latin typeface="Arial" pitchFamily="34" charset="0"/>
                <a:ea typeface="+mn-ea"/>
                <a:cs typeface="Arial" pitchFamily="34" charset="0"/>
              </a:rPr>
              <a:t>October</a:t>
            </a:r>
            <a:r>
              <a:rPr lang="en-GB" sz="1200" b="1" kern="1200" dirty="0">
                <a:solidFill>
                  <a:schemeClr val="tx1"/>
                </a:solidFill>
                <a:effectLst/>
                <a:latin typeface="Arial" pitchFamily="34" charset="0"/>
                <a:ea typeface="+mn-ea"/>
                <a:cs typeface="Arial" pitchFamily="34" charset="0"/>
              </a:rPr>
              <a:t>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C4-23400</a:t>
            </a:r>
            <a:r>
              <a:rPr lang="en-DE" altLang="en-US" sz="1200" b="1" dirty="0">
                <a:latin typeface="Arial "/>
              </a:rPr>
              <a:t>6</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ct/tsg_ct/TSGC_101_Bangalore/Docs/SP-231192.zip" TargetMode="External"/><Relationship Id="rId2" Type="http://schemas.openxmlformats.org/officeDocument/2006/relationships/hyperlink" Target="https://www.3gpp.org/ftp/tsg_ct/tsg_ct/TSGC_101_Bangalore/Docs/SP-231194.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Docs/SP-231198.zip" TargetMode="External"/><Relationship Id="rId5" Type="http://schemas.openxmlformats.org/officeDocument/2006/relationships/hyperlink" Target="https://www.3gpp.org/ftp/tsg_ct/tsg_ct/TSGC_101_Bangalore/Docs/SP-231197.zip" TargetMode="External"/><Relationship Id="rId4" Type="http://schemas.openxmlformats.org/officeDocument/2006/relationships/hyperlink" Target="https://www.3gpp.org/ftp/tsg_ct/tsg_ct/TSGC_101_Bangalore/Docs/SP-231196.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tsg_ct/tsg_ct/TSGC_101_Bangalore/Docs/CP-232273.zip" TargetMode="External"/><Relationship Id="rId13" Type="http://schemas.openxmlformats.org/officeDocument/2006/relationships/hyperlink" Target="https://www.3gpp.org/ftp/TSG_SA/TSG_SA/TSGs_101_Bangalore_2023-09/Docs/SP-230807.zip" TargetMode="External"/><Relationship Id="rId3" Type="http://schemas.openxmlformats.org/officeDocument/2006/relationships/hyperlink" Target="https://www.3gpp.org/ftp/TSG_SA/TSG_SA/TSGs_101_Bangalore_2023-09/Docs/SP-231044.zip" TargetMode="External"/><Relationship Id="rId7" Type="http://schemas.openxmlformats.org/officeDocument/2006/relationships/hyperlink" Target="https://www.3gpp.org/ftp/TSG_SA/TSG_SA/TSGs_101_Bangalore_2023-09/Docs/SP-231091.zip" TargetMode="External"/><Relationship Id="rId12" Type="http://schemas.openxmlformats.org/officeDocument/2006/relationships/hyperlink" Target="https://www.3gpp.org/ftp/TSG_SA/TSG_SA/TSGs_101_Bangalore_2023-09/Docs/SP-231201.zip" TargetMode="External"/><Relationship Id="rId2" Type="http://schemas.openxmlformats.org/officeDocument/2006/relationships/hyperlink" Target="https://www.3gpp.org/ftp/TSG_SA/TSG_SA/TSGs_101_Bangalore_2023-09/Docs/SP-230862.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1_Bangalore_2023-09/Docs/SP-231086.zip" TargetMode="External"/><Relationship Id="rId11" Type="http://schemas.openxmlformats.org/officeDocument/2006/relationships/hyperlink" Target="https://www.3gpp.org/ftp/tsg_ct/tsg_ct/TSGC_101_Bangalore/Docs/CP-232276.zip" TargetMode="External"/><Relationship Id="rId5" Type="http://schemas.openxmlformats.org/officeDocument/2006/relationships/hyperlink" Target="https://www.3gpp.org/ftp/TSG_SA/TSG_SA/TSGs_101_Bangalore_2023-09/Docs/SP-231061.zip" TargetMode="External"/><Relationship Id="rId10" Type="http://schemas.openxmlformats.org/officeDocument/2006/relationships/hyperlink" Target="https://www.3gpp.org/ftp/tsg_ct/tsg_ct/TSGC_101_Bangalore/Docs/CP-232275.zip" TargetMode="External"/><Relationship Id="rId4" Type="http://schemas.openxmlformats.org/officeDocument/2006/relationships/hyperlink" Target="https://www.3gpp.org/ftp/TSG_SA/TSG_SA/TSGs_101_Bangalore_2023-09/Docs/SP-231054.zip" TargetMode="External"/><Relationship Id="rId9" Type="http://schemas.openxmlformats.org/officeDocument/2006/relationships/hyperlink" Target="https://www.3gpp.org/ftp/tsg_ct/tsg_ct/TSGC_101_Bangalore/Docs/CP-232274.zip" TargetMode="External"/><Relationship Id="rId14" Type="http://schemas.openxmlformats.org/officeDocument/2006/relationships/hyperlink" Target="https://www.3gpp.org/ftp/TSG_SA/TSG_SA/TSGs_101_Bangalore_2023-09/Docs/SP-231202.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ct/tsg_ct/TSGC_101_Bangalore/Docs/CP-23200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ct/tsg_ct/TSGC_101_Bangalore/Docs/CP-232281.zip" TargetMode="External"/><Relationship Id="rId3" Type="http://schemas.openxmlformats.org/officeDocument/2006/relationships/hyperlink" Target="https://www.3gpp.org/ftp/tsg_ct/tsg_ct/TSGC_101_Bangalore/Docs/CP-232027.zip" TargetMode="External"/><Relationship Id="rId7" Type="http://schemas.openxmlformats.org/officeDocument/2006/relationships/hyperlink" Target="https://www.3gpp.org/ftp/tsg_ct/tsg_ct/TSGC_101_Bangalore/Docs/CP-232031.zip" TargetMode="External"/><Relationship Id="rId2" Type="http://schemas.openxmlformats.org/officeDocument/2006/relationships/hyperlink" Target="https://www.3gpp.org/ftp/tsg_ct/tsg_ct/TSGC_101_Bangalore/Docs/CP-232025.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Docs/CP-232030.zip" TargetMode="External"/><Relationship Id="rId5" Type="http://schemas.openxmlformats.org/officeDocument/2006/relationships/hyperlink" Target="https://www.3gpp.org/ftp/tsg_ct/tsg_ct/TSGC_101_Bangalore/Docs/CP-232029.zip" TargetMode="External"/><Relationship Id="rId4" Type="http://schemas.openxmlformats.org/officeDocument/2006/relationships/hyperlink" Target="https://www.3gpp.org/ftp/tsg_ct/tsg_ct/TSGC_101_Bangalore/Docs/CP-232028.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ct/tsg_ct/TSGC_101_Bangalore/Docs/CP-232130.zip" TargetMode="External"/><Relationship Id="rId13" Type="http://schemas.openxmlformats.org/officeDocument/2006/relationships/hyperlink" Target="https://www.3gpp.org/ftp/tsg_ct/tsg_ct/TSGC_101_Bangalore/Docs/CP-232135.zip" TargetMode="External"/><Relationship Id="rId3" Type="http://schemas.openxmlformats.org/officeDocument/2006/relationships/hyperlink" Target="https://www.3gpp.org/ftp/tsg_ct/tsg_ct/TSGC_101_Bangalore/Docs/CP-232166.zip" TargetMode="External"/><Relationship Id="rId7" Type="http://schemas.openxmlformats.org/officeDocument/2006/relationships/hyperlink" Target="https://www.3gpp.org/ftp/tsg_ct/tsg_ct/TSGC_101_Bangalore/Docs/CP-232171.zip" TargetMode="External"/><Relationship Id="rId12" Type="http://schemas.openxmlformats.org/officeDocument/2006/relationships/image" Target="../media/image2.jpeg"/><Relationship Id="rId2" Type="http://schemas.openxmlformats.org/officeDocument/2006/relationships/hyperlink" Target="https://www.3gpp.org/ftp/tsg_ct/tsg_ct/TSGC_101_Bangalore/Docs/CP-232165.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Docs/CP-232169.zip" TargetMode="External"/><Relationship Id="rId11" Type="http://schemas.openxmlformats.org/officeDocument/2006/relationships/hyperlink" Target="https://www.3gpp.org/ftp/tsg_ct/tsg_ct/TSGC_101_Bangalore/Docs/CP-232134.zip" TargetMode="External"/><Relationship Id="rId5" Type="http://schemas.openxmlformats.org/officeDocument/2006/relationships/hyperlink" Target="https://www.3gpp.org/ftp/tsg_ct/tsg_ct/TSGC_101_Bangalore/Docs/CP-232168.zip" TargetMode="External"/><Relationship Id="rId10" Type="http://schemas.openxmlformats.org/officeDocument/2006/relationships/hyperlink" Target="https://www.3gpp.org/ftp/tsg_ct/tsg_ct/TSGC_101_Bangalore/Docs/CP-232132.zip" TargetMode="External"/><Relationship Id="rId4" Type="http://schemas.openxmlformats.org/officeDocument/2006/relationships/hyperlink" Target="https://www.3gpp.org/ftp/tsg_ct/tsg_ct/TSGC_101_Bangalore/Docs/CP-232167.zip" TargetMode="External"/><Relationship Id="rId9" Type="http://schemas.openxmlformats.org/officeDocument/2006/relationships/hyperlink" Target="https://www.3gpp.org/ftp/tsg_ct/tsg_ct/TSGC_101_Bangalore/Docs/CP-232131.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tsg_ct/TSGC_101_Bangalore/Docs/CP-232165.zip" TargetMode="External"/><Relationship Id="rId2" Type="http://schemas.openxmlformats.org/officeDocument/2006/relationships/hyperlink" Target="https://www.3gpp.org/ftp/tsg_ct/WG4_protocollars_ex-CN4/TSGCT4_117_Goteborg/Docs/C4-233777.zip" TargetMode="External"/><Relationship Id="rId1" Type="http://schemas.openxmlformats.org/officeDocument/2006/relationships/slideLayout" Target="../slideLayouts/slideLayout2.xml"/><Relationship Id="rId4" Type="http://schemas.openxmlformats.org/officeDocument/2006/relationships/hyperlink" Target="https://portal.3gpp.org/VotingTool/Vote/DetailList/1125"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tsg_ct/tsg_ct/TSGC_101_Bangalore/Docs/CP-232156.zip" TargetMode="External"/><Relationship Id="rId3" Type="http://schemas.openxmlformats.org/officeDocument/2006/relationships/hyperlink" Target="https://www.3gpp.org/ftp/tsg_ct/tsg_ct/TSGC_101_Bangalore/Docs/CP-232271.zip" TargetMode="External"/><Relationship Id="rId7" Type="http://schemas.openxmlformats.org/officeDocument/2006/relationships/hyperlink" Target="https://www.3gpp.org/ftp/tsg_ct/tsg_ct/TSGC_101_Bangalore/Docs/CP-232153.zip" TargetMode="External"/><Relationship Id="rId2" Type="http://schemas.openxmlformats.org/officeDocument/2006/relationships/hyperlink" Target="https://www.3gpp.org/ftp/tsg_ct/tsg_ct/TSGC_101_Bangalore/Docs/CP-232021.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Docs/CP-232150.zip" TargetMode="External"/><Relationship Id="rId11" Type="http://schemas.openxmlformats.org/officeDocument/2006/relationships/hyperlink" Target="https://www.3gpp.org/ftp/tsg_ct/tsg_ct/TSGC_101_Bangalore/Docs/CP-232155.zip" TargetMode="External"/><Relationship Id="rId5" Type="http://schemas.openxmlformats.org/officeDocument/2006/relationships/hyperlink" Target="https://www.3gpp.org/ftp/tsg_ct/tsg_ct/TSGC_101_Bangalore/Docs/CP-232146.zip" TargetMode="External"/><Relationship Id="rId10" Type="http://schemas.openxmlformats.org/officeDocument/2006/relationships/hyperlink" Target="https://www.3gpp.org/ftp/tsg_ct/tsg_ct/TSGC_101_Bangalore/Docs/CP-232154.zip" TargetMode="External"/><Relationship Id="rId4" Type="http://schemas.openxmlformats.org/officeDocument/2006/relationships/hyperlink" Target="https://www.3gpp.org/ftp/tsg_ct/tsg_ct/TSGC_101_Bangalore/Docs/CP-232151.zip" TargetMode="External"/><Relationship Id="rId9" Type="http://schemas.openxmlformats.org/officeDocument/2006/relationships/hyperlink" Target="https://www.3gpp.org/ftp/tsg_ct/tsg_ct/TSGC_101_Bangalore/Docs/CP-232152.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tsg_ct/TSGC_101_Bangalore/Docs/CP-232148.zip" TargetMode="External"/><Relationship Id="rId2" Type="http://schemas.openxmlformats.org/officeDocument/2006/relationships/hyperlink" Target="https://www.3gpp.org/ftp/tsg_ct/tsg_ct/TSGC_101_Bangalore/Docs/CP-232147.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Docs/CP-232070.zip" TargetMode="External"/><Relationship Id="rId5" Type="http://schemas.openxmlformats.org/officeDocument/2006/relationships/hyperlink" Target="https://www.3gpp.org/ftp/tsg_ct/tsg_ct/TSGC_101_Bangalore/Docs/CP-232069.zip" TargetMode="External"/><Relationship Id="rId4" Type="http://schemas.openxmlformats.org/officeDocument/2006/relationships/hyperlink" Target="https://www.3gpp.org/ftp/tsg_ct/tsg_ct/TSGC_101_Bangalore/Docs/CP-232178.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706826"/>
            <a:ext cx="9144000" cy="2387600"/>
          </a:xfrm>
        </p:spPr>
        <p:txBody>
          <a:bodyPr/>
          <a:lstStyle/>
          <a:p>
            <a:pPr eaLnBrk="1" hangingPunct="1"/>
            <a:r>
              <a:rPr lang="en-US" altLang="en-US" dirty="0"/>
              <a:t>Plenary #101 report </a:t>
            </a:r>
            <a:br>
              <a:rPr lang="en-US" altLang="en-US" dirty="0"/>
            </a:br>
            <a:r>
              <a:rPr lang="en-US" altLang="en-US" dirty="0"/>
              <a:t>on CT4 related topics</a:t>
            </a:r>
            <a:endParaRPr lang="en-GB" altLang="en-US" dirty="0"/>
          </a:p>
        </p:txBody>
      </p:sp>
      <p:sp>
        <p:nvSpPr>
          <p:cNvPr id="3075" name="Text Placeholder 2"/>
          <p:cNvSpPr>
            <a:spLocks noGrp="1"/>
          </p:cNvSpPr>
          <p:nvPr>
            <p:ph type="subTitle" idx="1"/>
          </p:nvPr>
        </p:nvSpPr>
        <p:spPr>
          <a:xfrm>
            <a:off x="1524000" y="4261917"/>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Espace réservé du contenu 3"/>
          <p:cNvSpPr>
            <a:spLocks noGrp="1"/>
          </p:cNvSpPr>
          <p:nvPr>
            <p:ph idx="1"/>
          </p:nvPr>
        </p:nvSpPr>
        <p:spPr>
          <a:xfrm>
            <a:off x="838200" y="1825625"/>
            <a:ext cx="10354733" cy="4351338"/>
          </a:xfrm>
        </p:spPr>
        <p:txBody>
          <a:bodyPr/>
          <a:lstStyle/>
          <a:p>
            <a:r>
              <a:rPr lang="en-US" dirty="0"/>
              <a:t>All of the stage 2 CRs which had dependency with CT4 CRs are approved. </a:t>
            </a:r>
          </a:p>
          <a:p>
            <a:pPr marL="0" indent="0">
              <a:buNone/>
            </a:pPr>
            <a:r>
              <a:rPr lang="en-US" dirty="0"/>
              <a:t> </a:t>
            </a:r>
          </a:p>
          <a:p>
            <a:pPr marL="0" indent="0">
              <a:buNone/>
            </a:pPr>
            <a:endParaRPr lang="en-US" dirty="0"/>
          </a:p>
        </p:txBody>
      </p:sp>
      <p:sp>
        <p:nvSpPr>
          <p:cNvPr id="4" name="Titre 1">
            <a:extLst>
              <a:ext uri="{FF2B5EF4-FFF2-40B4-BE49-F238E27FC236}">
                <a16:creationId xmlns:a16="http://schemas.microsoft.com/office/drawing/2014/main" id="{4C4CC7B9-0CD7-BB3A-29A2-2ED7A9464355}"/>
              </a:ext>
            </a:extLst>
          </p:cNvPr>
          <p:cNvSpPr>
            <a:spLocks noGrp="1"/>
          </p:cNvSpPr>
          <p:nvPr>
            <p:ph type="title"/>
          </p:nvPr>
        </p:nvSpPr>
        <p:spPr>
          <a:xfrm>
            <a:off x="321630" y="244664"/>
            <a:ext cx="10515600" cy="1325563"/>
          </a:xfrm>
        </p:spPr>
        <p:txBody>
          <a:bodyPr/>
          <a:lstStyle/>
          <a:p>
            <a:r>
              <a:rPr lang="en-US" sz="3600" b="1" dirty="0"/>
              <a:t>Report from SA#101_Dependent CRs</a:t>
            </a:r>
            <a:endParaRPr lang="en-US" altLang="fr-FR" sz="3600" dirty="0"/>
          </a:p>
        </p:txBody>
      </p:sp>
    </p:spTree>
    <p:extLst>
      <p:ext uri="{BB962C8B-B14F-4D97-AF65-F5344CB8AC3E}">
        <p14:creationId xmlns:p14="http://schemas.microsoft.com/office/powerpoint/2010/main" val="191333776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3">
            <a:extLst>
              <a:ext uri="{FF2B5EF4-FFF2-40B4-BE49-F238E27FC236}">
                <a16:creationId xmlns:a16="http://schemas.microsoft.com/office/drawing/2014/main" id="{BAE3369B-F28E-E613-7385-9906ED70E1A6}"/>
              </a:ext>
            </a:extLst>
          </p:cNvPr>
          <p:cNvSpPr>
            <a:spLocks noGrp="1"/>
          </p:cNvSpPr>
          <p:nvPr>
            <p:ph idx="1"/>
          </p:nvPr>
        </p:nvSpPr>
        <p:spPr>
          <a:xfrm>
            <a:off x="838200" y="1825625"/>
            <a:ext cx="10354733" cy="4351338"/>
          </a:xfrm>
        </p:spPr>
        <p:txBody>
          <a:bodyPr/>
          <a:lstStyle/>
          <a:p>
            <a:r>
              <a:rPr lang="en-US" dirty="0"/>
              <a:t> A set of Rel-19 study items in SA2 are approved</a:t>
            </a:r>
          </a:p>
          <a:p>
            <a:pPr lvl="1"/>
            <a:endParaRPr lang="en-US" dirty="0"/>
          </a:p>
          <a:p>
            <a:endParaRPr lang="en-US" dirty="0"/>
          </a:p>
          <a:p>
            <a:pPr marL="0" indent="0">
              <a:buNone/>
            </a:pPr>
            <a:r>
              <a:rPr lang="en-US" dirty="0"/>
              <a:t> </a:t>
            </a:r>
          </a:p>
          <a:p>
            <a:pPr marL="0" indent="0">
              <a:buNone/>
            </a:pPr>
            <a:endParaRPr lang="en-US" dirty="0"/>
          </a:p>
        </p:txBody>
      </p:sp>
      <p:sp>
        <p:nvSpPr>
          <p:cNvPr id="4" name="Titre 1">
            <a:extLst>
              <a:ext uri="{FF2B5EF4-FFF2-40B4-BE49-F238E27FC236}">
                <a16:creationId xmlns:a16="http://schemas.microsoft.com/office/drawing/2014/main" id="{4C4CC7B9-0CD7-BB3A-29A2-2ED7A9464355}"/>
              </a:ext>
            </a:extLst>
          </p:cNvPr>
          <p:cNvSpPr>
            <a:spLocks noGrp="1"/>
          </p:cNvSpPr>
          <p:nvPr>
            <p:ph type="title"/>
          </p:nvPr>
        </p:nvSpPr>
        <p:spPr>
          <a:xfrm>
            <a:off x="321630" y="244664"/>
            <a:ext cx="10515600" cy="1325563"/>
          </a:xfrm>
        </p:spPr>
        <p:txBody>
          <a:bodyPr/>
          <a:lstStyle/>
          <a:p>
            <a:r>
              <a:rPr lang="en-US" sz="3600" b="1" dirty="0"/>
              <a:t>Report from SA#101_WIDs</a:t>
            </a:r>
            <a:endParaRPr lang="en-US" altLang="fr-FR" sz="3600" dirty="0"/>
          </a:p>
        </p:txBody>
      </p:sp>
      <p:graphicFrame>
        <p:nvGraphicFramePr>
          <p:cNvPr id="2" name="Tableau 3">
            <a:extLst>
              <a:ext uri="{FF2B5EF4-FFF2-40B4-BE49-F238E27FC236}">
                <a16:creationId xmlns:a16="http://schemas.microsoft.com/office/drawing/2014/main" id="{6B22A7EF-DCA5-7937-0B19-C1627D257048}"/>
              </a:ext>
            </a:extLst>
          </p:cNvPr>
          <p:cNvGraphicFramePr>
            <a:graphicFrameLocks noGrp="1"/>
          </p:cNvGraphicFramePr>
          <p:nvPr>
            <p:extLst>
              <p:ext uri="{D42A27DB-BD31-4B8C-83A1-F6EECF244321}">
                <p14:modId xmlns:p14="http://schemas.microsoft.com/office/powerpoint/2010/main" val="2321008676"/>
              </p:ext>
            </p:extLst>
          </p:nvPr>
        </p:nvGraphicFramePr>
        <p:xfrm>
          <a:off x="933251" y="2414693"/>
          <a:ext cx="10213158" cy="2504656"/>
        </p:xfrm>
        <a:graphic>
          <a:graphicData uri="http://schemas.openxmlformats.org/drawingml/2006/table">
            <a:tbl>
              <a:tblPr firstRow="1" firstCol="1" bandRow="1"/>
              <a:tblGrid>
                <a:gridCol w="1133550">
                  <a:extLst>
                    <a:ext uri="{9D8B030D-6E8A-4147-A177-3AD203B41FA5}">
                      <a16:colId xmlns:a16="http://schemas.microsoft.com/office/drawing/2014/main" val="20000"/>
                    </a:ext>
                  </a:extLst>
                </a:gridCol>
                <a:gridCol w="6521018">
                  <a:extLst>
                    <a:ext uri="{9D8B030D-6E8A-4147-A177-3AD203B41FA5}">
                      <a16:colId xmlns:a16="http://schemas.microsoft.com/office/drawing/2014/main" val="20001"/>
                    </a:ext>
                  </a:extLst>
                </a:gridCol>
                <a:gridCol w="2558590">
                  <a:extLst>
                    <a:ext uri="{9D8B030D-6E8A-4147-A177-3AD203B41FA5}">
                      <a16:colId xmlns:a16="http://schemas.microsoft.com/office/drawing/2014/main" val="20002"/>
                    </a:ext>
                  </a:extLst>
                </a:gridCol>
              </a:tblGrid>
              <a:tr h="456623">
                <a:tc>
                  <a:txBody>
                    <a:bodyPr/>
                    <a:lstStyle/>
                    <a:p>
                      <a:pPr algn="ctr" fontAlgn="auto" hangingPunct="1">
                        <a:spcAft>
                          <a:spcPts val="0"/>
                        </a:spcAft>
                      </a:pPr>
                      <a:r>
                        <a:rPr lang="fr-FR" sz="1400" b="1" dirty="0">
                          <a:solidFill>
                            <a:srgbClr val="FFFFFF"/>
                          </a:solidFill>
                          <a:effectLst/>
                          <a:latin typeface="+mn-lt"/>
                          <a:ea typeface="Times New Roman"/>
                        </a:rPr>
                        <a:t>TDoc #</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mn-lt"/>
                          <a:ea typeface="Times New Roman"/>
                        </a:rPr>
                        <a:t>Title</a:t>
                      </a:r>
                      <a:endParaRPr lang="en-US" sz="1400" noProof="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fr-FR" sz="1400" b="1" kern="1200" dirty="0">
                          <a:solidFill>
                            <a:srgbClr val="FFFFFF"/>
                          </a:solidFill>
                          <a:effectLst/>
                          <a:latin typeface="+mn-lt"/>
                          <a:ea typeface="Times New Roman"/>
                          <a:cs typeface="+mn-cs"/>
                        </a:rPr>
                        <a:t>Rapporteurs</a:t>
                      </a: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153">
                <a:tc>
                  <a:txBody>
                    <a:bodyPr/>
                    <a:lstStyle/>
                    <a:p>
                      <a:pPr algn="ctr" fontAlgn="t"/>
                      <a:r>
                        <a:rPr lang="en-GB" sz="1400" b="0" i="0" u="none" strike="noStrike" dirty="0">
                          <a:solidFill>
                            <a:srgbClr val="000000"/>
                          </a:solidFill>
                          <a:effectLst/>
                          <a:latin typeface="+mn-lt"/>
                          <a:hlinkClick r:id="rId2"/>
                        </a:rPr>
                        <a:t>SP-231194</a:t>
                      </a:r>
                      <a:endParaRPr lang="en-GB" sz="1400" b="0" i="0" u="none" strike="noStrike" dirty="0">
                        <a:solidFill>
                          <a:srgbClr val="000000"/>
                        </a:solidFill>
                        <a:effectLst/>
                        <a:latin typeface="+mn-lt"/>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l" fontAlgn="t"/>
                      <a:r>
                        <a:rPr lang="en-US" sz="1400" b="0" i="0" u="none" strike="noStrike" dirty="0">
                          <a:solidFill>
                            <a:srgbClr val="000000"/>
                          </a:solidFill>
                          <a:effectLst/>
                          <a:latin typeface="+mn-lt"/>
                        </a:rPr>
                        <a:t>New SID on Study on Integration of satellite components in the 5G architecture Phase III</a:t>
                      </a:r>
                      <a:endParaRPr lang="en-GB" sz="1400" b="0" i="0" u="none" strike="noStrike" dirty="0">
                        <a:solidFill>
                          <a:srgbClr val="000000"/>
                        </a:solidFill>
                        <a:effectLst/>
                        <a:latin typeface="+mn-lt"/>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dirty="0">
                          <a:effectLst/>
                          <a:latin typeface="+mn-lt"/>
                          <a:ea typeface="Times New Roman" panose="02020603050405020304" pitchFamily="18" charset="0"/>
                        </a:rPr>
                        <a:t>Prime: Thales</a:t>
                      </a:r>
                      <a:br>
                        <a:rPr lang="en-US" sz="1400" dirty="0">
                          <a:effectLst/>
                          <a:latin typeface="+mn-lt"/>
                          <a:ea typeface="Times New Roman" panose="02020603050405020304" pitchFamily="18" charset="0"/>
                        </a:rPr>
                      </a:br>
                      <a:r>
                        <a:rPr lang="en-US" sz="1400" dirty="0">
                          <a:effectLst/>
                          <a:latin typeface="+mn-lt"/>
                          <a:ea typeface="Times New Roman" panose="02020603050405020304" pitchFamily="18" charset="0"/>
                        </a:rPr>
                        <a:t>Secondary: CATT</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SP-231192</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l" fontAlgn="t"/>
                      <a:r>
                        <a:rPr lang="en-US" sz="1400" kern="1200" dirty="0">
                          <a:solidFill>
                            <a:schemeClr val="tx1"/>
                          </a:solidFill>
                          <a:latin typeface="+mn-lt"/>
                          <a:ea typeface="+mn-ea"/>
                          <a:cs typeface="Arial" panose="020B0604020202020204" pitchFamily="34" charset="0"/>
                        </a:rPr>
                        <a:t>New SID on 5GS Enhancement for Energy Efficiency and Energy Saving as Service Criteria</a:t>
                      </a:r>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effectLst/>
                          <a:latin typeface="+mn-lt"/>
                          <a:ea typeface="Times New Roman" panose="02020603050405020304" pitchFamily="18" charset="0"/>
                        </a:rPr>
                        <a:t>Prime: Samsung</a:t>
                      </a:r>
                      <a:br>
                        <a:rPr lang="en-US" altLang="zh-CN" sz="1400" dirty="0">
                          <a:effectLst/>
                          <a:latin typeface="+mn-lt"/>
                          <a:ea typeface="Times New Roman" panose="02020603050405020304" pitchFamily="18" charset="0"/>
                        </a:rPr>
                      </a:br>
                      <a:r>
                        <a:rPr lang="en-US" altLang="zh-CN" sz="1400" dirty="0">
                          <a:effectLst/>
                          <a:latin typeface="+mn-lt"/>
                          <a:ea typeface="Times New Roman" panose="02020603050405020304" pitchFamily="18" charset="0"/>
                        </a:rPr>
                        <a:t>Secondary: Lenovo</a:t>
                      </a:r>
                    </a:p>
                  </a:txBody>
                  <a:tcPr marL="35560" marR="3556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190957"/>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SP-231196</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l" fontAlgn="t"/>
                      <a:r>
                        <a:rPr lang="en-US" sz="1400" kern="1200" dirty="0">
                          <a:solidFill>
                            <a:schemeClr val="tx1"/>
                          </a:solidFill>
                          <a:latin typeface="+mn-lt"/>
                          <a:ea typeface="+mn-ea"/>
                          <a:cs typeface="Arial" panose="020B0604020202020204" pitchFamily="34" charset="0"/>
                        </a:rPr>
                        <a:t>New SID: Study on system architecture for next generation real time communication services phase 2</a:t>
                      </a:r>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effectLst/>
                          <a:latin typeface="+mn-lt"/>
                          <a:ea typeface="Times New Roman" panose="02020603050405020304" pitchFamily="18" charset="0"/>
                        </a:rPr>
                        <a:t>Prime: China Mobile</a:t>
                      </a:r>
                      <a:br>
                        <a:rPr lang="en-US" altLang="zh-CN" sz="1400" dirty="0">
                          <a:effectLst/>
                          <a:latin typeface="+mn-lt"/>
                          <a:ea typeface="Times New Roman" panose="02020603050405020304" pitchFamily="18" charset="0"/>
                        </a:rPr>
                      </a:br>
                      <a:r>
                        <a:rPr lang="en-US" altLang="zh-CN" sz="1400" dirty="0">
                          <a:effectLst/>
                          <a:latin typeface="+mn-lt"/>
                          <a:ea typeface="Times New Roman" panose="02020603050405020304" pitchFamily="18" charset="0"/>
                        </a:rPr>
                        <a:t>Secondary: TBD in Q4</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16506625"/>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5"/>
                        </a:rPr>
                        <a:t>SP-231197</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l" fontAlgn="t"/>
                      <a:r>
                        <a:rPr lang="en-US" sz="1400" kern="1200" dirty="0">
                          <a:solidFill>
                            <a:schemeClr val="tx1"/>
                          </a:solidFill>
                          <a:latin typeface="+mn-lt"/>
                          <a:ea typeface="+mn-ea"/>
                          <a:cs typeface="Arial" panose="020B0604020202020204" pitchFamily="34" charset="0"/>
                        </a:rPr>
                        <a:t>Rel-19 Study on MPS for IMS Messaging and </a:t>
                      </a:r>
                      <a:r>
                        <a:rPr lang="en-US" sz="1400" kern="1200">
                          <a:solidFill>
                            <a:schemeClr val="tx1"/>
                          </a:solidFill>
                          <a:latin typeface="+mn-lt"/>
                          <a:ea typeface="+mn-ea"/>
                          <a:cs typeface="Arial" panose="020B0604020202020204" pitchFamily="34" charset="0"/>
                        </a:rPr>
                        <a:t>SMS service</a:t>
                      </a:r>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effectLst/>
                          <a:latin typeface="+mn-lt"/>
                          <a:ea typeface="Times New Roman" panose="02020603050405020304" pitchFamily="18" charset="0"/>
                        </a:rPr>
                        <a:t>Prime: </a:t>
                      </a:r>
                      <a:r>
                        <a:rPr lang="en-US" altLang="zh-CN" sz="1400" dirty="0" err="1">
                          <a:effectLst/>
                          <a:latin typeface="+mn-lt"/>
                          <a:ea typeface="Times New Roman" panose="02020603050405020304" pitchFamily="18" charset="0"/>
                        </a:rPr>
                        <a:t>Peraton</a:t>
                      </a:r>
                      <a:r>
                        <a:rPr lang="en-US" altLang="zh-CN" sz="1400" dirty="0">
                          <a:effectLst/>
                          <a:latin typeface="+mn-lt"/>
                          <a:ea typeface="Times New Roman" panose="02020603050405020304" pitchFamily="18" charset="0"/>
                        </a:rPr>
                        <a:t> Labs</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6"/>
                        </a:rPr>
                        <a:t>SP-231198</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l" fontAlgn="t"/>
                      <a:r>
                        <a:rPr lang="en-US" sz="1400" kern="1200" dirty="0">
                          <a:solidFill>
                            <a:schemeClr val="tx1"/>
                          </a:solidFill>
                          <a:latin typeface="+mn-lt"/>
                          <a:ea typeface="+mn-ea"/>
                          <a:cs typeface="Arial" panose="020B0604020202020204" pitchFamily="34" charset="0"/>
                        </a:rPr>
                        <a:t>Study on Architecture enhancement for XRM Ph2</a:t>
                      </a:r>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effectLst/>
                          <a:latin typeface="+mn-lt"/>
                          <a:ea typeface="Times New Roman" panose="02020603050405020304" pitchFamily="18" charset="0"/>
                        </a:rPr>
                        <a:t>Prime: Nokia</a:t>
                      </a:r>
                      <a:br>
                        <a:rPr lang="en-US" altLang="zh-CN" sz="1400" dirty="0">
                          <a:effectLst/>
                          <a:latin typeface="+mn-lt"/>
                          <a:ea typeface="Times New Roman" panose="02020603050405020304" pitchFamily="18" charset="0"/>
                        </a:rPr>
                      </a:br>
                      <a:r>
                        <a:rPr lang="en-US" altLang="zh-CN" sz="1400" dirty="0">
                          <a:effectLst/>
                          <a:latin typeface="+mn-lt"/>
                          <a:ea typeface="Times New Roman" panose="02020603050405020304" pitchFamily="18" charset="0"/>
                        </a:rPr>
                        <a:t>Secondary: Meta</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5598827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C4CC7B9-0CD7-BB3A-29A2-2ED7A9464355}"/>
              </a:ext>
            </a:extLst>
          </p:cNvPr>
          <p:cNvSpPr>
            <a:spLocks noGrp="1"/>
          </p:cNvSpPr>
          <p:nvPr>
            <p:ph type="title"/>
          </p:nvPr>
        </p:nvSpPr>
        <p:spPr>
          <a:xfrm>
            <a:off x="321630" y="244664"/>
            <a:ext cx="10515600" cy="1325563"/>
          </a:xfrm>
        </p:spPr>
        <p:txBody>
          <a:bodyPr/>
          <a:lstStyle/>
          <a:p>
            <a:r>
              <a:rPr lang="en-US" sz="3600" b="1" dirty="0"/>
              <a:t>Highlights from SA#101</a:t>
            </a:r>
            <a:endParaRPr lang="en-US" altLang="fr-FR" sz="3600" dirty="0"/>
          </a:p>
        </p:txBody>
      </p:sp>
      <p:sp>
        <p:nvSpPr>
          <p:cNvPr id="5" name="Espace réservé du contenu 3">
            <a:extLst>
              <a:ext uri="{FF2B5EF4-FFF2-40B4-BE49-F238E27FC236}">
                <a16:creationId xmlns:a16="http://schemas.microsoft.com/office/drawing/2014/main" id="{C6054C84-EE98-D3B8-5F1B-5FC0AD68D343}"/>
              </a:ext>
            </a:extLst>
          </p:cNvPr>
          <p:cNvSpPr>
            <a:spLocks noGrp="1"/>
          </p:cNvSpPr>
          <p:nvPr>
            <p:ph idx="1"/>
          </p:nvPr>
        </p:nvSpPr>
        <p:spPr>
          <a:xfrm>
            <a:off x="557909" y="2042441"/>
            <a:ext cx="11357569" cy="4351338"/>
          </a:xfrm>
        </p:spPr>
        <p:txBody>
          <a:bodyPr/>
          <a:lstStyle/>
          <a:p>
            <a:pPr lvl="0"/>
            <a:r>
              <a:rPr lang="en-US" altLang="en-US" sz="2000" dirty="0">
                <a:latin typeface="Arial" panose="020B0604020202020204" pitchFamily="34" charset="0"/>
                <a:cs typeface="Arial" panose="020B0604020202020204" pitchFamily="34" charset="0"/>
              </a:rPr>
              <a:t>Several companies submitted contributions (</a:t>
            </a:r>
            <a:r>
              <a:rPr lang="en-US" altLang="en-US" sz="2000" dirty="0">
                <a:latin typeface="Arial" panose="020B0604020202020204" pitchFamily="34" charset="0"/>
                <a:cs typeface="Arial" panose="020B0604020202020204" pitchFamily="34" charset="0"/>
                <a:hlinkClick r:id="rId2"/>
              </a:rPr>
              <a:t>SP-230862</a:t>
            </a:r>
            <a:r>
              <a:rPr lang="en-U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hlinkClick r:id="rId3"/>
              </a:rPr>
              <a:t>SP-231044</a:t>
            </a:r>
            <a:r>
              <a:rPr lang="en-U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hlinkClick r:id="rId4"/>
              </a:rPr>
              <a:t>SP-231054</a:t>
            </a:r>
            <a:r>
              <a:rPr lang="en-U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hlinkClick r:id="rId5"/>
              </a:rPr>
              <a:t>SP-231061</a:t>
            </a:r>
            <a:r>
              <a:rPr lang="en-U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hlinkClick r:id="rId6"/>
              </a:rPr>
              <a:t>SP-231086</a:t>
            </a:r>
            <a:r>
              <a:rPr lang="en-U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hlinkClick r:id="rId7"/>
              </a:rPr>
              <a:t>SP-231091</a:t>
            </a:r>
            <a:r>
              <a:rPr lang="en-US" altLang="en-US" sz="2000" dirty="0">
                <a:latin typeface="Arial" panose="020B0604020202020204" pitchFamily="34" charset="0"/>
                <a:cs typeface="Arial" panose="020B0604020202020204" pitchFamily="34" charset="0"/>
              </a:rPr>
              <a:t>) to trigger the discussion on planning of 6G timeline. The discussion will take place on TSG#102 (December), targeting to provide guidance on 6G work. Before the guidance becomes available, WGs should not start discussion on 6G.</a:t>
            </a:r>
          </a:p>
          <a:p>
            <a:pPr lvl="0"/>
            <a:r>
              <a:rPr lang="en-US" altLang="en-US" sz="2000" dirty="0">
                <a:latin typeface="Arial" panose="020B0604020202020204" pitchFamily="34" charset="0"/>
                <a:ea typeface="SimSun" panose="02010600030101010101" pitchFamily="2" charset="-122"/>
                <a:cs typeface="Arial" panose="020B0604020202020204" pitchFamily="34" charset="0"/>
              </a:rPr>
              <a:t>MCC triggered a discussion on use of “WID” and “SID” (</a:t>
            </a:r>
            <a:r>
              <a:rPr lang="en-US" altLang="en-US" sz="2000" dirty="0">
                <a:latin typeface="Arial" panose="020B0604020202020204" pitchFamily="34" charset="0"/>
                <a:ea typeface="SimSun" panose="02010600030101010101" pitchFamily="2" charset="-122"/>
                <a:cs typeface="Arial" panose="020B0604020202020204" pitchFamily="34" charset="0"/>
                <a:hlinkClick r:id="rId8"/>
              </a:rPr>
              <a:t>CP-232273</a:t>
            </a:r>
            <a:r>
              <a:rPr lang="en-US" altLang="en-US" sz="2000" dirty="0">
                <a:latin typeface="Arial" panose="020B0604020202020204" pitchFamily="34" charset="0"/>
                <a:ea typeface="SimSun" panose="02010600030101010101" pitchFamily="2" charset="-122"/>
                <a:cs typeface="Arial" panose="020B0604020202020204" pitchFamily="34" charset="0"/>
              </a:rPr>
              <a:t>, </a:t>
            </a:r>
            <a:r>
              <a:rPr lang="en-US" altLang="en-US" sz="2000" dirty="0">
                <a:latin typeface="Arial" panose="020B0604020202020204" pitchFamily="34" charset="0"/>
                <a:ea typeface="SimSun" panose="02010600030101010101" pitchFamily="2" charset="-122"/>
                <a:cs typeface="Arial" panose="020B0604020202020204" pitchFamily="34" charset="0"/>
                <a:hlinkClick r:id="rId9"/>
              </a:rPr>
              <a:t>CP-232274</a:t>
            </a:r>
            <a:r>
              <a:rPr lang="en-US" altLang="en-US" sz="2000" dirty="0">
                <a:latin typeface="Arial" panose="020B0604020202020204" pitchFamily="34" charset="0"/>
                <a:ea typeface="SimSun" panose="02010600030101010101" pitchFamily="2" charset="-122"/>
                <a:cs typeface="Arial" panose="020B0604020202020204" pitchFamily="34" charset="0"/>
              </a:rPr>
              <a:t>, </a:t>
            </a:r>
            <a:r>
              <a:rPr lang="en-US" altLang="en-US" sz="2000" dirty="0">
                <a:latin typeface="Arial" panose="020B0604020202020204" pitchFamily="34" charset="0"/>
                <a:ea typeface="SimSun" panose="02010600030101010101" pitchFamily="2" charset="-122"/>
                <a:cs typeface="Arial" panose="020B0604020202020204" pitchFamily="34" charset="0"/>
                <a:hlinkClick r:id="rId10"/>
              </a:rPr>
              <a:t>CP-232275</a:t>
            </a:r>
            <a:r>
              <a:rPr lang="en-US" altLang="en-US" sz="2000" dirty="0">
                <a:latin typeface="Arial" panose="020B0604020202020204" pitchFamily="34" charset="0"/>
                <a:ea typeface="SimSun" panose="02010600030101010101" pitchFamily="2" charset="-122"/>
                <a:cs typeface="Arial" panose="020B0604020202020204" pitchFamily="34" charset="0"/>
              </a:rPr>
              <a:t>, </a:t>
            </a:r>
            <a:r>
              <a:rPr lang="en-US" altLang="en-US" sz="2000" dirty="0">
                <a:latin typeface="Arial" panose="020B0604020202020204" pitchFamily="34" charset="0"/>
                <a:ea typeface="SimSun" panose="02010600030101010101" pitchFamily="2" charset="-122"/>
                <a:cs typeface="Arial" panose="020B0604020202020204" pitchFamily="34" charset="0"/>
                <a:hlinkClick r:id="rId11"/>
              </a:rPr>
              <a:t>CP-232276</a:t>
            </a:r>
            <a:r>
              <a:rPr lang="en-US" altLang="en-US" sz="2000" dirty="0">
                <a:latin typeface="Arial" panose="020B0604020202020204" pitchFamily="34" charset="0"/>
                <a:ea typeface="SimSun" panose="02010600030101010101" pitchFamily="2" charset="-122"/>
                <a:cs typeface="Arial" panose="020B0604020202020204" pitchFamily="34" charset="0"/>
              </a:rPr>
              <a:t>). Basic idea is to clearly distinguish study work and normative work. TSG CT was not in favor of this approach due to lack of flexibilities on work organization.  TSG RAN was also not keen on this. The corresponding </a:t>
            </a:r>
            <a:r>
              <a:rPr lang="en-US" altLang="en-US" sz="2000" dirty="0" err="1">
                <a:latin typeface="Arial" panose="020B0604020202020204" pitchFamily="34" charset="0"/>
                <a:ea typeface="SimSun" panose="02010600030101010101" pitchFamily="2" charset="-122"/>
                <a:cs typeface="Arial" panose="020B0604020202020204" pitchFamily="34" charset="0"/>
              </a:rPr>
              <a:t>tdocs</a:t>
            </a:r>
            <a:r>
              <a:rPr lang="en-US" altLang="en-US" sz="2000" dirty="0">
                <a:latin typeface="Arial" panose="020B0604020202020204" pitchFamily="34" charset="0"/>
                <a:ea typeface="SimSun" panose="02010600030101010101" pitchFamily="2" charset="-122"/>
                <a:cs typeface="Arial" panose="020B0604020202020204" pitchFamily="34" charset="0"/>
              </a:rPr>
              <a:t> are postponed.</a:t>
            </a:r>
            <a:endParaRPr lang="en-US" altLang="en-US" sz="2000" dirty="0">
              <a:solidFill>
                <a:srgbClr val="FF0000"/>
              </a:solidFill>
              <a:latin typeface="Arial" panose="020B0604020202020204" pitchFamily="34" charset="0"/>
              <a:ea typeface="SimSun" panose="02010600030101010101" pitchFamily="2" charset="-122"/>
              <a:cs typeface="Arial" panose="020B0604020202020204" pitchFamily="34" charset="0"/>
            </a:endParaRPr>
          </a:p>
          <a:p>
            <a:pPr lvl="0"/>
            <a:r>
              <a:rPr lang="en-US" altLang="en-US" sz="2000" dirty="0">
                <a:latin typeface="Arial" panose="020B0604020202020204" pitchFamily="34" charset="0"/>
                <a:ea typeface="SimSun" panose="02010600030101010101" pitchFamily="2" charset="-122"/>
                <a:cs typeface="Arial" panose="020B0604020202020204" pitchFamily="34" charset="0"/>
              </a:rPr>
              <a:t>The discussion on maintaining </a:t>
            </a:r>
            <a:r>
              <a:rPr lang="en-US" altLang="en-US" sz="2000" dirty="0" err="1">
                <a:latin typeface="Arial" panose="020B0604020202020204" pitchFamily="34" charset="0"/>
                <a:ea typeface="SimSun" panose="02010600030101010101" pitchFamily="2" charset="-122"/>
                <a:cs typeface="Arial" panose="020B0604020202020204" pitchFamily="34" charset="0"/>
              </a:rPr>
              <a:t>OpenAPI</a:t>
            </a:r>
            <a:r>
              <a:rPr lang="en-US" altLang="en-US" sz="2000" dirty="0">
                <a:latin typeface="Arial" panose="020B0604020202020204" pitchFamily="34" charset="0"/>
                <a:ea typeface="SimSun" panose="02010600030101010101" pitchFamily="2" charset="-122"/>
                <a:cs typeface="Arial" panose="020B0604020202020204" pitchFamily="34" charset="0"/>
              </a:rPr>
              <a:t> only on the forge as an alternative is concluded. 21.900 CR is approved (</a:t>
            </a:r>
            <a:r>
              <a:rPr lang="en-US" altLang="en-US" sz="2000" dirty="0">
                <a:latin typeface="Arial" panose="020B0604020202020204" pitchFamily="34" charset="0"/>
                <a:ea typeface="SimSun" panose="02010600030101010101" pitchFamily="2" charset="-122"/>
                <a:cs typeface="Arial" panose="020B0604020202020204" pitchFamily="34" charset="0"/>
                <a:hlinkClick r:id="rId12"/>
              </a:rPr>
              <a:t>SP-231201</a:t>
            </a:r>
            <a:r>
              <a:rPr lang="en-US" altLang="en-US" sz="2000" dirty="0">
                <a:latin typeface="Arial" panose="020B0604020202020204" pitchFamily="34" charset="0"/>
                <a:ea typeface="SimSun" panose="02010600030101010101" pitchFamily="2" charset="-122"/>
                <a:cs typeface="Arial" panose="020B0604020202020204" pitchFamily="34" charset="0"/>
              </a:rPr>
              <a:t>)</a:t>
            </a:r>
          </a:p>
          <a:p>
            <a:pPr lvl="0"/>
            <a:r>
              <a:rPr lang="en-US" altLang="en-US" sz="2000" dirty="0">
                <a:latin typeface="Arial" panose="020B0604020202020204" pitchFamily="34" charset="0"/>
                <a:ea typeface="SimSun" panose="02010600030101010101" pitchFamily="2" charset="-122"/>
                <a:cs typeface="Arial" panose="020B0604020202020204" pitchFamily="34" charset="0"/>
              </a:rPr>
              <a:t>GSMA LS on roaming hub (</a:t>
            </a:r>
            <a:r>
              <a:rPr lang="en-US" altLang="en-US" sz="2000" dirty="0">
                <a:latin typeface="Arial" panose="020B0604020202020204" pitchFamily="34" charset="0"/>
                <a:ea typeface="SimSun" panose="02010600030101010101" pitchFamily="2" charset="-122"/>
                <a:cs typeface="Arial" panose="020B0604020202020204" pitchFamily="34" charset="0"/>
                <a:hlinkClick r:id="rId13"/>
              </a:rPr>
              <a:t>SP-230807</a:t>
            </a:r>
            <a:r>
              <a:rPr lang="en-US" altLang="en-US" sz="2000" dirty="0">
                <a:latin typeface="Arial" panose="020B0604020202020204" pitchFamily="34" charset="0"/>
                <a:ea typeface="SimSun" panose="02010600030101010101" pitchFamily="2" charset="-122"/>
                <a:cs typeface="Arial" panose="020B0604020202020204" pitchFamily="34" charset="0"/>
              </a:rPr>
              <a:t>) was discussed, the SA meeting approved the solution in </a:t>
            </a:r>
            <a:r>
              <a:rPr lang="en-US" altLang="en-US" sz="2000" dirty="0">
                <a:latin typeface="Arial" panose="020B0604020202020204" pitchFamily="34" charset="0"/>
                <a:ea typeface="SimSun" panose="02010600030101010101" pitchFamily="2" charset="-122"/>
                <a:cs typeface="Arial" panose="020B0604020202020204" pitchFamily="34" charset="0"/>
                <a:hlinkClick r:id="rId14"/>
              </a:rPr>
              <a:t>SP-231202</a:t>
            </a:r>
            <a:r>
              <a:rPr lang="en-US" altLang="en-US" sz="2000" dirty="0">
                <a:latin typeface="Arial" panose="020B0604020202020204" pitchFamily="34" charset="0"/>
                <a:ea typeface="SimSun" panose="02010600030101010101" pitchFamily="2" charset="-122"/>
                <a:cs typeface="Arial" panose="020B0604020202020204" pitchFamily="34" charset="0"/>
              </a:rPr>
              <a:t>.  Corresponding CT4 work needed.</a:t>
            </a:r>
          </a:p>
          <a:p>
            <a:pPr marL="0" lvl="0" indent="0">
              <a:buNone/>
            </a:pPr>
            <a:endParaRPr lang="en-US" altLang="en-US" sz="2000" dirty="0">
              <a:latin typeface="Arial" panose="020B0604020202020204" pitchFamily="34" charset="0"/>
              <a:ea typeface="SimSun" panose="02010600030101010101" pitchFamily="2" charset="-122"/>
              <a:cs typeface="Arial" panose="020B0604020202020204" pitchFamily="34" charset="0"/>
            </a:endParaRP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666813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Yue Song</a:t>
            </a:r>
            <a:endParaRPr lang="fi-FI" altLang="en-US" b="1" dirty="0">
              <a:latin typeface="Arial" pitchFamily="34" charset="0"/>
              <a:cs typeface="Arial" pitchFamily="34" charset="0"/>
            </a:endParaRP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songyue@chinamobile.com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a:xfrm>
            <a:off x="838200" y="1825625"/>
            <a:ext cx="11353800" cy="4351338"/>
          </a:xfrm>
        </p:spPr>
        <p:txBody>
          <a:bodyPr/>
          <a:lstStyle/>
          <a:p>
            <a:r>
              <a:rPr lang="de-DE" dirty="0"/>
              <a:t>CT#101 F2F plenary meeting  (2 day meeting) (11-12 September).</a:t>
            </a:r>
          </a:p>
          <a:p>
            <a:r>
              <a:rPr lang="de-DE" dirty="0"/>
              <a:t>SA started on Monday 11th and closed on Friday 15th (5 day Meeting)</a:t>
            </a:r>
          </a:p>
          <a:p>
            <a:r>
              <a:rPr lang="en-US" dirty="0"/>
              <a:t>Meeting guidance</a:t>
            </a:r>
            <a:r>
              <a:rPr lang="en-US" altLang="en-US" dirty="0"/>
              <a:t> of CT#101 </a:t>
            </a:r>
            <a:r>
              <a:rPr lang="de-DE" dirty="0"/>
              <a:t>in </a:t>
            </a:r>
            <a:r>
              <a:rPr lang="de-DE" dirty="0">
                <a:hlinkClick r:id="rId2"/>
              </a:rPr>
              <a:t>CP-232002</a:t>
            </a:r>
            <a:endParaRPr lang="en-US" dirty="0">
              <a:highlight>
                <a:srgbClr val="FFFF00"/>
              </a:highlight>
            </a:endParaRPr>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WIDs handled on CT#101 (1/2)</a:t>
            </a:r>
            <a:endParaRPr lang="en-US" altLang="fr-FR" dirty="0"/>
          </a:p>
        </p:txBody>
      </p:sp>
      <p:sp>
        <p:nvSpPr>
          <p:cNvPr id="5123" name="Espace réservé du contenu 3"/>
          <p:cNvSpPr>
            <a:spLocks noGrp="1"/>
          </p:cNvSpPr>
          <p:nvPr>
            <p:ph idx="1"/>
          </p:nvPr>
        </p:nvSpPr>
        <p:spPr>
          <a:xfrm>
            <a:off x="459937" y="1757363"/>
            <a:ext cx="10354733" cy="4351338"/>
          </a:xfrm>
        </p:spPr>
        <p:txBody>
          <a:bodyPr/>
          <a:lstStyle/>
          <a:p>
            <a:pPr marL="0" indent="0">
              <a:buNone/>
            </a:pPr>
            <a:r>
              <a:rPr lang="en-US" sz="2000" dirty="0"/>
              <a:t>The new/ Revised  WIDs (which were agreed by CT4) are all approved:</a:t>
            </a:r>
          </a:p>
          <a:p>
            <a:pPr>
              <a:tabLst>
                <a:tab pos="1435100" algn="l"/>
              </a:tabLst>
            </a:pPr>
            <a:r>
              <a:rPr lang="en-US" sz="1400" b="1" dirty="0"/>
              <a:t> </a:t>
            </a:r>
            <a:r>
              <a:rPr lang="en-US" sz="1400" b="1" dirty="0" err="1"/>
              <a:t>TDoc</a:t>
            </a:r>
            <a:r>
              <a:rPr lang="en-US" sz="1400" b="1" dirty="0"/>
              <a:t>	Title</a:t>
            </a:r>
          </a:p>
          <a:p>
            <a:pPr>
              <a:tabLst>
                <a:tab pos="1435100" algn="l"/>
              </a:tabLst>
            </a:pPr>
            <a:r>
              <a:rPr lang="en-GB" sz="1400" b="1" u="sng" dirty="0">
                <a:solidFill>
                  <a:srgbClr val="0000FF"/>
                </a:solidFill>
                <a:hlinkClick r:id="rId2"/>
              </a:rPr>
              <a:t>CP-232025</a:t>
            </a:r>
            <a:r>
              <a:rPr lang="en-GB" sz="1400" dirty="0"/>
              <a:t>	</a:t>
            </a:r>
            <a:r>
              <a:rPr lang="en-US" altLang="zh-CN" sz="1400" b="0" i="0" u="none" strike="noStrike" dirty="0">
                <a:solidFill>
                  <a:srgbClr val="000000"/>
                </a:solidFill>
                <a:effectLst/>
                <a:latin typeface="+mn-lt"/>
              </a:rPr>
              <a:t>Enhancement of NSAC for maximum number of UEs with at least one PDU session/PDN connection</a:t>
            </a:r>
          </a:p>
          <a:p>
            <a:pPr>
              <a:tabLst>
                <a:tab pos="1435100" algn="l"/>
              </a:tabLst>
            </a:pPr>
            <a:r>
              <a:rPr lang="en-GB" altLang="zh-CN" sz="1400" b="1" u="sng" dirty="0">
                <a:solidFill>
                  <a:srgbClr val="0000FF"/>
                </a:solidFill>
                <a:hlinkClick r:id="rId3"/>
              </a:rPr>
              <a:t>CP-232027</a:t>
            </a:r>
            <a:r>
              <a:rPr lang="en-GB" altLang="zh-CN" sz="1400" dirty="0"/>
              <a:t>	</a:t>
            </a:r>
            <a:r>
              <a:rPr lang="en-US" altLang="zh-CN" sz="1400" b="0" i="0" u="none" strike="noStrike" dirty="0">
                <a:solidFill>
                  <a:srgbClr val="000000"/>
                </a:solidFill>
                <a:effectLst/>
                <a:latin typeface="+mn-lt"/>
              </a:rPr>
              <a:t>CT aspects of UPF enhancement for exposure and SBA</a:t>
            </a:r>
          </a:p>
          <a:p>
            <a:pPr>
              <a:tabLst>
                <a:tab pos="1435100" algn="l"/>
              </a:tabLst>
            </a:pPr>
            <a:r>
              <a:rPr lang="en-GB" altLang="zh-CN" sz="1400" b="1" u="sng" dirty="0">
                <a:solidFill>
                  <a:srgbClr val="0000FF"/>
                </a:solidFill>
                <a:hlinkClick r:id="rId4"/>
              </a:rPr>
              <a:t>CP-232028</a:t>
            </a:r>
            <a:r>
              <a:rPr lang="en-GB" altLang="zh-CN" sz="1400" dirty="0"/>
              <a:t>	</a:t>
            </a:r>
            <a:r>
              <a:rPr lang="en-US" altLang="zh-CN" sz="1400" b="0" i="0" u="none" strike="noStrike" dirty="0">
                <a:solidFill>
                  <a:srgbClr val="000000"/>
                </a:solidFill>
                <a:effectLst/>
                <a:latin typeface="+mn-lt"/>
              </a:rPr>
              <a:t>CT aspects of home network triggered primary authentication</a:t>
            </a:r>
          </a:p>
          <a:p>
            <a:pPr>
              <a:tabLst>
                <a:tab pos="1435100" algn="l"/>
              </a:tabLst>
            </a:pPr>
            <a:r>
              <a:rPr lang="en-GB" altLang="zh-CN" sz="1400" b="1" u="sng" dirty="0">
                <a:solidFill>
                  <a:srgbClr val="0000FF"/>
                </a:solidFill>
                <a:hlinkClick r:id="rId5"/>
              </a:rPr>
              <a:t>CP-232029</a:t>
            </a:r>
            <a:r>
              <a:rPr lang="en-GB" altLang="zh-CN" sz="1400" dirty="0"/>
              <a:t>	</a:t>
            </a:r>
            <a:r>
              <a:rPr lang="en-US" altLang="zh-CN" sz="1400" b="0" i="0" u="none" strike="noStrike" dirty="0">
                <a:solidFill>
                  <a:srgbClr val="000000"/>
                </a:solidFill>
                <a:effectLst/>
                <a:latin typeface="+mn-lt"/>
              </a:rPr>
              <a:t>Revised WID on CT aspects of enhancement to the 5GC location services - phase 3</a:t>
            </a:r>
          </a:p>
          <a:p>
            <a:pPr>
              <a:tabLst>
                <a:tab pos="1435100" algn="l"/>
              </a:tabLst>
            </a:pPr>
            <a:r>
              <a:rPr lang="en-GB" altLang="zh-CN" sz="1400" b="1" u="sng" dirty="0">
                <a:solidFill>
                  <a:srgbClr val="0000FF"/>
                </a:solidFill>
                <a:hlinkClick r:id="rId6"/>
              </a:rPr>
              <a:t>CP-232030</a:t>
            </a:r>
            <a:r>
              <a:rPr lang="en-GB" altLang="zh-CN" sz="1400" dirty="0"/>
              <a:t>	</a:t>
            </a:r>
            <a:r>
              <a:rPr lang="en-US" altLang="zh-CN" sz="1400" b="0" i="0" u="none" strike="noStrike" dirty="0">
                <a:solidFill>
                  <a:srgbClr val="000000"/>
                </a:solidFill>
                <a:effectLst/>
                <a:latin typeface="+mn-lt"/>
              </a:rPr>
              <a:t>Enhancement on Shared Data ID and Handling</a:t>
            </a:r>
          </a:p>
          <a:p>
            <a:pPr>
              <a:tabLst>
                <a:tab pos="1435100" algn="l"/>
              </a:tabLst>
            </a:pPr>
            <a:r>
              <a:rPr lang="en-GB" altLang="zh-CN" sz="1400" b="1" u="sng" dirty="0">
                <a:solidFill>
                  <a:srgbClr val="0000FF"/>
                </a:solidFill>
                <a:hlinkClick r:id="rId7"/>
              </a:rPr>
              <a:t>CP-232031</a:t>
            </a:r>
            <a:r>
              <a:rPr lang="en-GB" altLang="zh-CN" sz="1400" dirty="0"/>
              <a:t>	</a:t>
            </a:r>
            <a:r>
              <a:rPr lang="en-US" altLang="zh-CN" sz="1400" b="0" i="0" u="none" strike="noStrike" dirty="0">
                <a:solidFill>
                  <a:srgbClr val="000000"/>
                </a:solidFill>
                <a:effectLst/>
                <a:latin typeface="+mn-lt"/>
              </a:rPr>
              <a:t>CT aspects for the architectural enhancements for 5G Multicast-Broadcast services Phase 2</a:t>
            </a:r>
          </a:p>
          <a:p>
            <a:pPr>
              <a:tabLst>
                <a:tab pos="1435100" algn="l"/>
              </a:tabLst>
            </a:pPr>
            <a:r>
              <a:rPr lang="en-GB" altLang="zh-CN" sz="1400" b="1" u="sng" dirty="0">
                <a:solidFill>
                  <a:srgbClr val="0000FF"/>
                </a:solidFill>
                <a:hlinkClick r:id="rId8"/>
              </a:rPr>
              <a:t>CP-232281</a:t>
            </a:r>
            <a:r>
              <a:rPr lang="en-GB" altLang="zh-CN" sz="1400" dirty="0"/>
              <a:t>	</a:t>
            </a:r>
            <a:r>
              <a:rPr lang="en-US" altLang="zh-CN" sz="1400" b="0" i="0" u="none" strike="noStrike" dirty="0">
                <a:solidFill>
                  <a:srgbClr val="000000"/>
                </a:solidFill>
                <a:effectLst/>
                <a:latin typeface="+mn-lt"/>
              </a:rPr>
              <a:t> Study on IMS Disaster Prevention and Restoration Enhancement</a:t>
            </a:r>
            <a:br>
              <a:rPr lang="en-US" altLang="zh-CN" sz="1400" b="0" i="0" u="none" strike="noStrike" dirty="0">
                <a:solidFill>
                  <a:srgbClr val="000000"/>
                </a:solidFill>
                <a:effectLst/>
                <a:latin typeface="+mn-lt"/>
              </a:rPr>
            </a:br>
            <a:r>
              <a:rPr lang="en-US" altLang="zh-CN" sz="1400" dirty="0">
                <a:solidFill>
                  <a:srgbClr val="FF0000"/>
                </a:solidFill>
              </a:rPr>
              <a:t>The only change is to add the TR number (29.866) comparing with the CT4 agreed version</a:t>
            </a:r>
            <a:endParaRPr lang="en-US" sz="1400" dirty="0"/>
          </a:p>
          <a:p>
            <a:pPr marL="0" indent="0" fontAlgn="auto" hangingPunct="1">
              <a:buNone/>
            </a:pPr>
            <a:endParaRPr lang="en-US" sz="1400" dirty="0">
              <a:latin typeface="Times New Roman" panose="02020603050405020304" pitchFamily="18" charset="0"/>
              <a:ea typeface="Times New Roman" panose="02020603050405020304" pitchFamily="18" charset="0"/>
            </a:endParaRPr>
          </a:p>
          <a:p>
            <a:pPr fontAlgn="auto" hangingPunct="1">
              <a:tabLst>
                <a:tab pos="804863" algn="l"/>
              </a:tabLst>
            </a:pPr>
            <a:endParaRPr lang="en-US" sz="1400" dirty="0"/>
          </a:p>
          <a:p>
            <a:endParaRPr lang="en-US" sz="1600" dirty="0"/>
          </a:p>
          <a:p>
            <a:pPr marL="0" indent="0">
              <a:buNone/>
            </a:pPr>
            <a:endParaRPr lang="en-US" sz="1600" dirty="0"/>
          </a:p>
        </p:txBody>
      </p:sp>
    </p:spTree>
    <p:extLst>
      <p:ext uri="{BB962C8B-B14F-4D97-AF65-F5344CB8AC3E}">
        <p14:creationId xmlns:p14="http://schemas.microsoft.com/office/powerpoint/2010/main" val="19279111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altLang="zh-CN" b="1" dirty="0"/>
              <a:t>WIDs handled on CT#101 (2/2)</a:t>
            </a:r>
            <a:endParaRPr lang="en-US" altLang="fr-FR" dirty="0"/>
          </a:p>
        </p:txBody>
      </p:sp>
      <p:sp>
        <p:nvSpPr>
          <p:cNvPr id="5123" name="Espace réservé du contenu 3"/>
          <p:cNvSpPr>
            <a:spLocks noGrp="1"/>
          </p:cNvSpPr>
          <p:nvPr>
            <p:ph idx="1"/>
          </p:nvPr>
        </p:nvSpPr>
        <p:spPr>
          <a:xfrm>
            <a:off x="459937" y="1757363"/>
            <a:ext cx="10354733" cy="4351338"/>
          </a:xfrm>
        </p:spPr>
        <p:txBody>
          <a:bodyPr/>
          <a:lstStyle/>
          <a:p>
            <a:pPr marL="0" indent="0">
              <a:buNone/>
            </a:pPr>
            <a:r>
              <a:rPr lang="en-US" sz="2000" dirty="0"/>
              <a:t>The new/ Revised  WIDs (which were endorsed by CT4) are all approved:</a:t>
            </a:r>
          </a:p>
          <a:p>
            <a:pPr>
              <a:tabLst>
                <a:tab pos="893763" algn="l"/>
                <a:tab pos="2157413" algn="l"/>
              </a:tabLst>
            </a:pPr>
            <a:r>
              <a:rPr lang="en-US" sz="1400" dirty="0"/>
              <a:t>Lead by 	</a:t>
            </a:r>
            <a:r>
              <a:rPr lang="en-US" sz="1400" dirty="0" err="1"/>
              <a:t>Tdoc</a:t>
            </a:r>
            <a:r>
              <a:rPr lang="en-US" sz="1400" dirty="0"/>
              <a:t>	Title</a:t>
            </a:r>
          </a:p>
          <a:p>
            <a:r>
              <a:rPr lang="en-GB" sz="1400" dirty="0"/>
              <a:t>CT1	</a:t>
            </a:r>
            <a:r>
              <a:rPr lang="en-GB" altLang="zh-CN" sz="1400" b="1" u="sng" dirty="0">
                <a:solidFill>
                  <a:srgbClr val="0000FF"/>
                </a:solidFill>
                <a:effectLst/>
                <a:ea typeface="Times New Roman" panose="02020603050405020304" pitchFamily="18" charset="0"/>
                <a:hlinkClick r:id="rId2"/>
              </a:rPr>
              <a:t>CP-232165</a:t>
            </a:r>
            <a:r>
              <a:rPr lang="en-GB" altLang="zh-CN" sz="1400" b="1" u="sng" dirty="0">
                <a:solidFill>
                  <a:srgbClr val="0000FF"/>
                </a:solidFill>
                <a:effectLst/>
                <a:ea typeface="Times New Roman" panose="02020603050405020304" pitchFamily="18" charset="0"/>
              </a:rPr>
              <a:t> </a:t>
            </a:r>
            <a:r>
              <a:rPr lang="en-GB" sz="1400" dirty="0"/>
              <a:t>	</a:t>
            </a:r>
            <a:r>
              <a:rPr lang="en-US" sz="1400" dirty="0"/>
              <a:t> Revised WID on PLMN Selection based on Network Slice </a:t>
            </a:r>
          </a:p>
          <a:p>
            <a:r>
              <a:rPr lang="en-US" sz="1400" dirty="0"/>
              <a:t>CT1	</a:t>
            </a:r>
            <a:r>
              <a:rPr lang="en-GB" altLang="zh-CN" sz="1400" b="1" u="sng" dirty="0">
                <a:solidFill>
                  <a:srgbClr val="0000FF"/>
                </a:solidFill>
                <a:effectLst/>
                <a:ea typeface="Times New Roman" panose="02020603050405020304" pitchFamily="18" charset="0"/>
                <a:hlinkClick r:id="rId3"/>
              </a:rPr>
              <a:t>CP-232166</a:t>
            </a:r>
            <a:r>
              <a:rPr lang="en-US" sz="1400" dirty="0"/>
              <a:t>	 Revised WID on CT aspects of MPS_WLAN </a:t>
            </a:r>
          </a:p>
          <a:p>
            <a:r>
              <a:rPr lang="en-US" altLang="zh-CN" sz="1400" dirty="0"/>
              <a:t>CT1	</a:t>
            </a:r>
            <a:r>
              <a:rPr lang="en-GB" altLang="zh-CN" sz="1400" b="1" u="sng" dirty="0">
                <a:solidFill>
                  <a:srgbClr val="0000FF"/>
                </a:solidFill>
                <a:effectLst/>
                <a:ea typeface="Times New Roman" panose="02020603050405020304" pitchFamily="18" charset="0"/>
                <a:hlinkClick r:id="rId4"/>
              </a:rPr>
              <a:t>CP-232167</a:t>
            </a:r>
            <a:r>
              <a:rPr lang="en-US" altLang="zh-CN" sz="1400" dirty="0"/>
              <a:t>	 Revised WID on 5GC/EPC enhancement for satellite access Phase 2</a:t>
            </a:r>
          </a:p>
          <a:p>
            <a:r>
              <a:rPr lang="en-US" altLang="zh-CN" sz="1400" dirty="0"/>
              <a:t>CT1	</a:t>
            </a:r>
            <a:r>
              <a:rPr lang="en-GB" altLang="zh-CN" sz="1400" b="1" u="sng" dirty="0">
                <a:solidFill>
                  <a:srgbClr val="0000FF"/>
                </a:solidFill>
                <a:effectLst/>
                <a:ea typeface="Times New Roman" panose="02020603050405020304" pitchFamily="18" charset="0"/>
                <a:hlinkClick r:id="rId5"/>
              </a:rPr>
              <a:t>CP-232168</a:t>
            </a:r>
            <a:r>
              <a:rPr lang="en-US" altLang="zh-CN" sz="1400" dirty="0"/>
              <a:t>	 Revised WID on CT aspects of Architecture Enhancements for Vehicle Mounted Relays</a:t>
            </a:r>
          </a:p>
          <a:p>
            <a:r>
              <a:rPr lang="en-US" altLang="zh-CN" sz="1400" dirty="0"/>
              <a:t>CT1	</a:t>
            </a:r>
            <a:r>
              <a:rPr lang="en-GB" altLang="zh-CN" sz="1400" b="1" u="sng" dirty="0">
                <a:solidFill>
                  <a:srgbClr val="0000FF"/>
                </a:solidFill>
                <a:effectLst/>
                <a:ea typeface="Times New Roman" panose="02020603050405020304" pitchFamily="18" charset="0"/>
                <a:hlinkClick r:id="rId6"/>
              </a:rPr>
              <a:t>CP-232169</a:t>
            </a:r>
            <a:r>
              <a:rPr lang="en-US" altLang="zh-CN" sz="1400" dirty="0"/>
              <a:t>	 Revised WID on Next Generation Real time Communication services</a:t>
            </a:r>
          </a:p>
          <a:p>
            <a:r>
              <a:rPr lang="en-US" altLang="zh-CN" sz="1400" dirty="0"/>
              <a:t>CT1	</a:t>
            </a:r>
            <a:r>
              <a:rPr lang="en-GB" altLang="zh-CN" sz="1400" b="1" u="sng" dirty="0">
                <a:solidFill>
                  <a:srgbClr val="0000FF"/>
                </a:solidFill>
                <a:effectLst/>
                <a:ea typeface="Times New Roman" panose="02020603050405020304" pitchFamily="18" charset="0"/>
                <a:hlinkClick r:id="rId7"/>
              </a:rPr>
              <a:t>CP-232171</a:t>
            </a:r>
            <a:r>
              <a:rPr lang="en-US" altLang="zh-CN" sz="1400" dirty="0"/>
              <a:t>	 Revised WID on support for 5WWC, Phase 2 </a:t>
            </a:r>
          </a:p>
          <a:p>
            <a:r>
              <a:rPr lang="en-US" altLang="zh-CN" sz="1400" dirty="0"/>
              <a:t>CT3	</a:t>
            </a:r>
            <a:r>
              <a:rPr lang="en-GB" altLang="zh-CN" sz="1400" b="1" u="sng" dirty="0">
                <a:solidFill>
                  <a:srgbClr val="0000FF"/>
                </a:solidFill>
                <a:effectLst/>
                <a:ea typeface="Times New Roman" panose="02020603050405020304" pitchFamily="18" charset="0"/>
                <a:hlinkClick r:id="rId8"/>
              </a:rPr>
              <a:t>CP-232130</a:t>
            </a:r>
            <a:r>
              <a:rPr lang="en-US" altLang="zh-CN" sz="1400" dirty="0"/>
              <a:t>	 Revised WID on CT aspects on 5G AM Policy</a:t>
            </a:r>
          </a:p>
          <a:p>
            <a:r>
              <a:rPr lang="en-US" altLang="zh-CN" sz="1400" dirty="0"/>
              <a:t>CT3	</a:t>
            </a:r>
            <a:r>
              <a:rPr lang="en-GB" altLang="zh-CN" sz="1400" b="1" u="sng" dirty="0">
                <a:solidFill>
                  <a:srgbClr val="0000FF"/>
                </a:solidFill>
                <a:effectLst/>
                <a:ea typeface="Times New Roman" panose="02020603050405020304" pitchFamily="18" charset="0"/>
                <a:hlinkClick r:id="rId9"/>
              </a:rPr>
              <a:t>CP-232131</a:t>
            </a:r>
            <a:r>
              <a:rPr lang="en-US" altLang="zh-CN" sz="1400" dirty="0"/>
              <a:t>	 Revised WID on 5GSATB</a:t>
            </a:r>
          </a:p>
          <a:p>
            <a:r>
              <a:rPr lang="en-US" altLang="zh-CN" sz="1400" dirty="0"/>
              <a:t>CT3	</a:t>
            </a:r>
            <a:r>
              <a:rPr lang="en-GB" altLang="zh-CN" sz="1400" b="1" u="sng" dirty="0">
                <a:solidFill>
                  <a:srgbClr val="0000FF"/>
                </a:solidFill>
                <a:effectLst/>
                <a:ea typeface="Times New Roman" panose="02020603050405020304" pitchFamily="18" charset="0"/>
                <a:hlinkClick r:id="rId10"/>
              </a:rPr>
              <a:t>CP-232132</a:t>
            </a:r>
            <a:r>
              <a:rPr lang="en-US" altLang="zh-CN" sz="1400" dirty="0"/>
              <a:t>	 Revised WID on CT aspects of enhancement of 5G UE Policy </a:t>
            </a:r>
          </a:p>
          <a:p>
            <a:r>
              <a:rPr lang="en-US" altLang="zh-CN" sz="1400" dirty="0"/>
              <a:t>CT3	</a:t>
            </a:r>
            <a:r>
              <a:rPr lang="en-GB" altLang="zh-CN" sz="1400" b="1" u="sng" dirty="0">
                <a:solidFill>
                  <a:srgbClr val="0000FF"/>
                </a:solidFill>
                <a:effectLst/>
                <a:ea typeface="Times New Roman" panose="02020603050405020304" pitchFamily="18" charset="0"/>
                <a:hlinkClick r:id="rId11"/>
              </a:rPr>
              <a:t>CP-232134</a:t>
            </a:r>
            <a:r>
              <a:rPr lang="en-US" altLang="zh-CN" sz="1400" dirty="0"/>
              <a:t>	 Revised WID on Architecture Enhancements for XR and media services </a:t>
            </a:r>
            <a:endParaRPr lang="en-US" sz="1400" dirty="0"/>
          </a:p>
          <a:p>
            <a:pPr marL="228600" marR="0" lvl="0" indent="-228600" algn="l" defTabSz="914400" rtl="0" eaLnBrk="0" fontAlgn="base" latinLnBrk="0" hangingPunct="0">
              <a:lnSpc>
                <a:spcPct val="90000"/>
              </a:lnSpc>
              <a:spcBef>
                <a:spcPts val="1000"/>
              </a:spcBef>
              <a:spcAft>
                <a:spcPct val="0"/>
              </a:spcAft>
              <a:buClrTx/>
              <a:buSzTx/>
              <a:buFontTx/>
              <a:buBlip>
                <a:blip r:embed="rId12"/>
              </a:buBlip>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CT3	</a:t>
            </a: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Times New Roman" panose="02020603050405020304" pitchFamily="18" charset="0"/>
                <a:cs typeface="+mn-cs"/>
                <a:hlinkClick r:id="rId13"/>
              </a:rPr>
              <a:t>CP-232135</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Revised WID on Rel-18 Generic Group Management, Exposure and Communication Enhancements </a:t>
            </a: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indent="0" fontAlgn="auto" hangingPunct="1">
              <a:buNone/>
              <a:tabLst>
                <a:tab pos="1435100" algn="l"/>
              </a:tabLst>
            </a:pPr>
            <a:endParaRPr lang="en-US" sz="1400" dirty="0">
              <a:latin typeface="Times New Roman" panose="02020603050405020304" pitchFamily="18" charset="0"/>
              <a:ea typeface="Times New Roman" panose="02020603050405020304" pitchFamily="18" charset="0"/>
            </a:endParaRPr>
          </a:p>
          <a:p>
            <a:pPr fontAlgn="auto" hangingPunct="1">
              <a:tabLst>
                <a:tab pos="804863" algn="l"/>
              </a:tabLst>
            </a:pPr>
            <a:endParaRPr lang="en-US" sz="1400" dirty="0"/>
          </a:p>
          <a:p>
            <a:endParaRPr lang="en-US" sz="1600" dirty="0"/>
          </a:p>
          <a:p>
            <a:pPr marL="0" indent="0">
              <a:buNone/>
            </a:pPr>
            <a:endParaRPr lang="en-US" sz="1600" dirty="0"/>
          </a:p>
        </p:txBody>
      </p:sp>
    </p:spTree>
    <p:extLst>
      <p:ext uri="{BB962C8B-B14F-4D97-AF65-F5344CB8AC3E}">
        <p14:creationId xmlns:p14="http://schemas.microsoft.com/office/powerpoint/2010/main" val="13635446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CT#101</a:t>
            </a:r>
            <a:endParaRPr lang="en-US" altLang="fr-FR" dirty="0"/>
          </a:p>
        </p:txBody>
      </p:sp>
      <p:sp>
        <p:nvSpPr>
          <p:cNvPr id="5123" name="Espace réservé du contenu 3"/>
          <p:cNvSpPr>
            <a:spLocks noGrp="1"/>
          </p:cNvSpPr>
          <p:nvPr>
            <p:ph idx="1"/>
          </p:nvPr>
        </p:nvSpPr>
        <p:spPr>
          <a:xfrm>
            <a:off x="838200" y="2051869"/>
            <a:ext cx="10354733" cy="4351338"/>
          </a:xfrm>
        </p:spPr>
        <p:txBody>
          <a:bodyPr/>
          <a:lstStyle/>
          <a:p>
            <a:pPr lvl="0"/>
            <a:r>
              <a:rPr lang="en-US" altLang="en-US" sz="2000" dirty="0">
                <a:latin typeface="Arial" panose="020B0604020202020204" pitchFamily="34" charset="0"/>
                <a:cs typeface="Arial" panose="020B0604020202020204" pitchFamily="34" charset="0"/>
              </a:rPr>
              <a:t>All CRs sent by CT4 to CT plenary for approval are approved with the exceptions: </a:t>
            </a:r>
          </a:p>
          <a:p>
            <a:pPr lvl="1"/>
            <a:r>
              <a:rPr lang="en-US" altLang="en-US" sz="2000" dirty="0">
                <a:latin typeface="Arial" panose="020B0604020202020204" pitchFamily="34" charset="0"/>
                <a:cs typeface="Arial" panose="020B0604020202020204" pitchFamily="34" charset="0"/>
              </a:rPr>
              <a:t>where we had company revisions (see slides 6&amp;7)</a:t>
            </a:r>
            <a:r>
              <a:rPr lang="en-US" altLang="en-US" sz="2000" dirty="0">
                <a:latin typeface="Arial" panose="020B0604020202020204" pitchFamily="34" charset="0"/>
                <a:ea typeface="SimSun" panose="02010600030101010101" pitchFamily="2" charset="-122"/>
                <a:cs typeface="Arial" panose="020B0604020202020204" pitchFamily="34" charset="0"/>
              </a:rPr>
              <a:t>; and</a:t>
            </a:r>
          </a:p>
          <a:p>
            <a:pPr lvl="1"/>
            <a:r>
              <a:rPr lang="en-US" altLang="en-US" sz="2000" dirty="0">
                <a:latin typeface="Arial" panose="020B0604020202020204" pitchFamily="34" charset="0"/>
                <a:ea typeface="SimSun" panose="02010600030101010101" pitchFamily="2" charset="-122"/>
                <a:cs typeface="Arial" panose="020B0604020202020204" pitchFamily="34" charset="0"/>
              </a:rPr>
              <a:t>29.503CR1106 (</a:t>
            </a:r>
            <a:r>
              <a:rPr lang="en-US" altLang="en-US" sz="2000" dirty="0">
                <a:latin typeface="Arial" panose="020B0604020202020204" pitchFamily="34" charset="0"/>
                <a:ea typeface="SimSun" panose="02010600030101010101" pitchFamily="2" charset="-122"/>
                <a:cs typeface="Arial" panose="020B0604020202020204" pitchFamily="34" charset="0"/>
                <a:hlinkClick r:id="rId2"/>
              </a:rPr>
              <a:t>C4-233777</a:t>
            </a:r>
            <a:r>
              <a:rPr lang="en-US" altLang="en-US" sz="2000" dirty="0">
                <a:latin typeface="Arial" panose="020B0604020202020204" pitchFamily="34" charset="0"/>
                <a:ea typeface="SimSun" panose="02010600030101010101" pitchFamily="2" charset="-122"/>
                <a:cs typeface="Arial" panose="020B0604020202020204" pitchFamily="34" charset="0"/>
              </a:rPr>
              <a:t>)</a:t>
            </a:r>
            <a:r>
              <a:rPr lang="zh-CN" altLang="en-US" sz="2000" dirty="0">
                <a:latin typeface="Arial" panose="020B0604020202020204" pitchFamily="34" charset="0"/>
                <a:ea typeface="SimSun" panose="02010600030101010101" pitchFamily="2" charset="-122"/>
                <a:cs typeface="Arial" panose="020B0604020202020204" pitchFamily="34" charset="0"/>
              </a:rPr>
              <a:t> </a:t>
            </a:r>
            <a:r>
              <a:rPr lang="en-US" altLang="zh-CN" sz="2000" dirty="0">
                <a:latin typeface="Arial" panose="020B0604020202020204" pitchFamily="34" charset="0"/>
                <a:ea typeface="SimSun" panose="02010600030101010101" pitchFamily="2" charset="-122"/>
                <a:cs typeface="Arial" panose="020B0604020202020204" pitchFamily="34" charset="0"/>
              </a:rPr>
              <a:t>is referred back to CT4 for further discussion</a:t>
            </a:r>
            <a:endParaRPr lang="en-US" altLang="en-US" sz="2000" dirty="0">
              <a:latin typeface="Arial" panose="020B0604020202020204" pitchFamily="34" charset="0"/>
              <a:ea typeface="SimSun" panose="02010600030101010101" pitchFamily="2" charset="-122"/>
              <a:cs typeface="Arial" panose="020B0604020202020204" pitchFamily="34" charset="0"/>
            </a:endParaRPr>
          </a:p>
          <a:p>
            <a:pPr lvl="0"/>
            <a:r>
              <a:rPr lang="en-US" altLang="en-US" sz="2000" dirty="0">
                <a:latin typeface="Arial" panose="020B0604020202020204" pitchFamily="34" charset="0"/>
                <a:ea typeface="SimSun" panose="02010600030101010101" pitchFamily="2" charset="-122"/>
                <a:cs typeface="Arial" panose="020B0604020202020204" pitchFamily="34" charset="0"/>
              </a:rPr>
              <a:t>TR 29.831 and TR 29.893 are approved</a:t>
            </a:r>
          </a:p>
          <a:p>
            <a:pPr lvl="0"/>
            <a:r>
              <a:rPr lang="en-US" altLang="en-US" sz="2000" dirty="0">
                <a:latin typeface="Arial" panose="020B0604020202020204" pitchFamily="34" charset="0"/>
                <a:ea typeface="SimSun" panose="02010600030101010101" pitchFamily="2" charset="-122"/>
                <a:cs typeface="Arial" panose="020B0604020202020204" pitchFamily="34" charset="0"/>
              </a:rPr>
              <a:t>SA4 sent an LS (</a:t>
            </a:r>
            <a:r>
              <a:rPr lang="en-US" altLang="en-US" sz="2000" dirty="0">
                <a:latin typeface="Arial" panose="020B0604020202020204" pitchFamily="34" charset="0"/>
                <a:ea typeface="SimSun" panose="02010600030101010101" pitchFamily="2" charset="-122"/>
                <a:cs typeface="Arial" panose="020B0604020202020204" pitchFamily="34" charset="0"/>
                <a:hlinkClick r:id="rId3"/>
              </a:rPr>
              <a:t>CP-232248</a:t>
            </a:r>
            <a:r>
              <a:rPr lang="en-US" altLang="en-US" sz="2000" dirty="0">
                <a:latin typeface="Arial" panose="020B0604020202020204" pitchFamily="34" charset="0"/>
                <a:ea typeface="SimSun" panose="02010600030101010101" pitchFamily="2" charset="-122"/>
                <a:cs typeface="Arial" panose="020B0604020202020204" pitchFamily="34" charset="0"/>
              </a:rPr>
              <a:t>) on Metaverse Standards Forum (MSF). WGs are recommended to provide a contact person if MSF is of interest. </a:t>
            </a:r>
          </a:p>
          <a:p>
            <a:r>
              <a:rPr lang="en-US" altLang="en-US" sz="2000" dirty="0">
                <a:latin typeface="Arial" panose="020B0604020202020204" pitchFamily="34" charset="0"/>
                <a:ea typeface="SimSun" panose="02010600030101010101" pitchFamily="2" charset="-122"/>
                <a:cs typeface="Arial" panose="020B0604020202020204" pitchFamily="34" charset="0"/>
              </a:rPr>
              <a:t>WA#57 was challenged and a voting was issued (</a:t>
            </a:r>
            <a:r>
              <a:rPr lang="en-US" altLang="en-US" sz="2000" dirty="0">
                <a:latin typeface="Arial" panose="020B0604020202020204" pitchFamily="34" charset="0"/>
                <a:ea typeface="SimSun" panose="02010600030101010101" pitchFamily="2" charset="-122"/>
                <a:cs typeface="Arial" panose="020B0604020202020204" pitchFamily="34" charset="0"/>
                <a:hlinkClick r:id="rId4"/>
              </a:rPr>
              <a:t>https://portal.3gpp.org/VotingTool/Vote/DetailList/1125</a:t>
            </a:r>
            <a:r>
              <a:rPr lang="en-US" altLang="en-US" sz="2000" dirty="0">
                <a:latin typeface="Arial" panose="020B0604020202020204" pitchFamily="34" charset="0"/>
                <a:ea typeface="SimSun" panose="02010600030101010101" pitchFamily="2" charset="-122"/>
                <a:cs typeface="Arial" panose="020B0604020202020204" pitchFamily="34" charset="0"/>
              </a:rPr>
              <a:t>), 71% support was not reached thus the WA was not confirmed and the corresponding CRs are referred back to CT1</a:t>
            </a: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a:p>
            <a:pPr marL="0" lvl="0" indent="0">
              <a:buNone/>
              <a:tabLst>
                <a:tab pos="1795463" algn="l"/>
              </a:tabLst>
            </a:pPr>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773975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Company Contributions on CT#101</a:t>
            </a:r>
            <a:endParaRPr lang="en-US" altLang="fr-FR" dirty="0"/>
          </a:p>
        </p:txBody>
      </p:sp>
      <p:sp>
        <p:nvSpPr>
          <p:cNvPr id="5123" name="Espace réservé du contenu 3"/>
          <p:cNvSpPr>
            <a:spLocks noGrp="1"/>
          </p:cNvSpPr>
          <p:nvPr>
            <p:ph idx="1"/>
          </p:nvPr>
        </p:nvSpPr>
        <p:spPr>
          <a:xfrm>
            <a:off x="772212" y="1995307"/>
            <a:ext cx="10354733" cy="399101"/>
          </a:xfrm>
        </p:spPr>
        <p:txBody>
          <a:bodyPr/>
          <a:lstStyle/>
          <a:p>
            <a:pPr lvl="0">
              <a:tabLst>
                <a:tab pos="1163638" algn="l"/>
                <a:tab pos="1793875" algn="l"/>
                <a:tab pos="2332038" algn="l"/>
                <a:tab pos="7442200" algn="l"/>
              </a:tabLst>
            </a:pPr>
            <a:r>
              <a:rPr lang="de-DE" altLang="en-US" sz="1600" dirty="0">
                <a:latin typeface="Arial" panose="020B0604020202020204" pitchFamily="34" charset="0"/>
                <a:ea typeface="SimSun" panose="02010600030101010101" pitchFamily="2" charset="-122"/>
                <a:cs typeface="Arial" panose="020B0604020202020204" pitchFamily="34" charset="0"/>
              </a:rPr>
              <a:t>The following company CRs discussed on CT4 reflector were approved:</a:t>
            </a:r>
            <a:endParaRPr lang="en-US" sz="1200" dirty="0"/>
          </a:p>
          <a:p>
            <a:pPr marL="0" lvl="0" indent="0">
              <a:buNone/>
              <a:tabLst>
                <a:tab pos="1795463" algn="l"/>
              </a:tabLst>
            </a:pPr>
            <a:endParaRPr lang="en-US" altLang="en-US" sz="1200" dirty="0"/>
          </a:p>
        </p:txBody>
      </p:sp>
      <p:graphicFrame>
        <p:nvGraphicFramePr>
          <p:cNvPr id="2" name="Tableau 3">
            <a:extLst>
              <a:ext uri="{FF2B5EF4-FFF2-40B4-BE49-F238E27FC236}">
                <a16:creationId xmlns:a16="http://schemas.microsoft.com/office/drawing/2014/main" id="{70F22C0E-22C2-EF87-756E-759338366086}"/>
              </a:ext>
            </a:extLst>
          </p:cNvPr>
          <p:cNvGraphicFramePr>
            <a:graphicFrameLocks noGrp="1"/>
          </p:cNvGraphicFramePr>
          <p:nvPr>
            <p:extLst>
              <p:ext uri="{D42A27DB-BD31-4B8C-83A1-F6EECF244321}">
                <p14:modId xmlns:p14="http://schemas.microsoft.com/office/powerpoint/2010/main" val="2447718585"/>
              </p:ext>
            </p:extLst>
          </p:nvPr>
        </p:nvGraphicFramePr>
        <p:xfrm>
          <a:off x="650448" y="2414693"/>
          <a:ext cx="10746558" cy="3868153"/>
        </p:xfrm>
        <a:graphic>
          <a:graphicData uri="http://schemas.openxmlformats.org/drawingml/2006/table">
            <a:tbl>
              <a:tblPr firstRow="1" firstCol="1" bandRow="1"/>
              <a:tblGrid>
                <a:gridCol w="952109">
                  <a:extLst>
                    <a:ext uri="{9D8B030D-6E8A-4147-A177-3AD203B41FA5}">
                      <a16:colId xmlns:a16="http://schemas.microsoft.com/office/drawing/2014/main" val="20000"/>
                    </a:ext>
                  </a:extLst>
                </a:gridCol>
                <a:gridCol w="1225484">
                  <a:extLst>
                    <a:ext uri="{9D8B030D-6E8A-4147-A177-3AD203B41FA5}">
                      <a16:colId xmlns:a16="http://schemas.microsoft.com/office/drawing/2014/main" val="20001"/>
                    </a:ext>
                  </a:extLst>
                </a:gridCol>
                <a:gridCol w="6400800">
                  <a:extLst>
                    <a:ext uri="{9D8B030D-6E8A-4147-A177-3AD203B41FA5}">
                      <a16:colId xmlns:a16="http://schemas.microsoft.com/office/drawing/2014/main" val="20002"/>
                    </a:ext>
                  </a:extLst>
                </a:gridCol>
                <a:gridCol w="1084083">
                  <a:extLst>
                    <a:ext uri="{9D8B030D-6E8A-4147-A177-3AD203B41FA5}">
                      <a16:colId xmlns:a16="http://schemas.microsoft.com/office/drawing/2014/main" val="4058103979"/>
                    </a:ext>
                  </a:extLst>
                </a:gridCol>
                <a:gridCol w="1084082">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mn-lt"/>
                          <a:ea typeface="Times New Roman"/>
                        </a:rPr>
                        <a:t>TDoc #</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mn-lt"/>
                          <a:ea typeface="Times New Roman"/>
                        </a:rPr>
                        <a:t>Is revision of</a:t>
                      </a:r>
                      <a:endParaRPr lang="en-US" sz="1400" noProof="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fr-FR" sz="1400" b="1" kern="1200" dirty="0">
                          <a:solidFill>
                            <a:srgbClr val="FFFFFF"/>
                          </a:solidFill>
                          <a:effectLst/>
                          <a:latin typeface="+mn-lt"/>
                          <a:ea typeface="Times New Roman"/>
                          <a:cs typeface="+mn-cs"/>
                        </a:rPr>
                        <a:t>Title</a:t>
                      </a: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US" altLang="zh-CN" sz="1400" b="1" kern="1200" dirty="0">
                          <a:solidFill>
                            <a:srgbClr val="FFFFFF"/>
                          </a:solidFill>
                          <a:effectLst/>
                          <a:latin typeface="+mn-lt"/>
                          <a:ea typeface="Times New Roman"/>
                          <a:cs typeface="+mn-cs"/>
                        </a:rPr>
                        <a:t>Release</a:t>
                      </a:r>
                      <a:endParaRPr lang="fr-FR" sz="1400" b="1" kern="1200" dirty="0">
                        <a:solidFill>
                          <a:srgbClr val="FFFFFF"/>
                        </a:solidFill>
                        <a:effectLst/>
                        <a:latin typeface="+mn-lt"/>
                        <a:ea typeface="Times New Roman"/>
                        <a:cs typeface="+mn-cs"/>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altLang="zh-CN" sz="1400" b="1" dirty="0">
                          <a:solidFill>
                            <a:srgbClr val="FFFFFF"/>
                          </a:solidFill>
                          <a:effectLst/>
                          <a:latin typeface="+mn-lt"/>
                          <a:ea typeface="Times New Roman"/>
                        </a:rPr>
                        <a:t>Spec</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153">
                <a:tc>
                  <a:txBody>
                    <a:bodyPr/>
                    <a:lstStyle/>
                    <a:p>
                      <a:pPr algn="ctr" fontAlgn="t"/>
                      <a:r>
                        <a:rPr lang="en-GB" sz="1400" b="0" i="0" u="none" strike="noStrike" dirty="0">
                          <a:solidFill>
                            <a:srgbClr val="000000"/>
                          </a:solidFill>
                          <a:effectLst/>
                          <a:latin typeface="+mn-lt"/>
                          <a:hlinkClick r:id="rId2"/>
                        </a:rPr>
                        <a:t>CP-232021</a:t>
                      </a:r>
                      <a:endParaRPr lang="en-GB" sz="1400" b="0" i="0" u="none" strike="noStrike" dirty="0">
                        <a:solidFill>
                          <a:srgbClr val="000000"/>
                        </a:solidFill>
                        <a:effectLst/>
                        <a:latin typeface="+mn-lt"/>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b="0" i="0" u="none" strike="noStrike" dirty="0">
                          <a:solidFill>
                            <a:srgbClr val="000000"/>
                          </a:solidFill>
                          <a:effectLst/>
                          <a:latin typeface="+mn-lt"/>
                        </a:rPr>
                        <a:t>-</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400" dirty="0">
                          <a:latin typeface="+mn-lt"/>
                          <a:cs typeface="Arial" panose="020B0604020202020204" pitchFamily="34" charset="0"/>
                        </a:rPr>
                        <a:t>29.510 Rel-17 API version and External doc update</a:t>
                      </a:r>
                      <a:endParaRPr lang="en-US" sz="1400" dirty="0">
                        <a:effectLst/>
                        <a:latin typeface="+mn-lt"/>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el-17</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29.510</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CP-232271</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400" kern="1200" dirty="0">
                          <a:solidFill>
                            <a:schemeClr val="tx1"/>
                          </a:solidFill>
                          <a:latin typeface="+mn-lt"/>
                          <a:ea typeface="+mn-ea"/>
                          <a:cs typeface="Arial" panose="020B0604020202020204" pitchFamily="34" charset="0"/>
                        </a:rPr>
                        <a:t> API version and External doc update</a:t>
                      </a:r>
                      <a:endParaRPr lang="zh-CN" altLang="en-US" sz="1400" kern="1200" dirty="0">
                        <a:solidFill>
                          <a:schemeClr val="tx1"/>
                        </a:solidFill>
                        <a:latin typeface="+mn-lt"/>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R</a:t>
                      </a:r>
                      <a:r>
                        <a:rPr lang="en-US" altLang="zh-CN" sz="1400" kern="1200" dirty="0">
                          <a:solidFill>
                            <a:schemeClr val="tx1"/>
                          </a:solidFill>
                          <a:latin typeface="+mn-lt"/>
                          <a:ea typeface="+mn-ea"/>
                          <a:cs typeface="Arial" panose="020B0604020202020204" pitchFamily="34" charset="0"/>
                        </a:rPr>
                        <a:t>el-18</a:t>
                      </a: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29.526</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190957"/>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CP-232151</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C4-233662</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Arial" panose="020B0604020202020204" pitchFamily="34" charset="0"/>
                        </a:rPr>
                        <a:t>Major API version</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29.509</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16506625"/>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5"/>
                        </a:rPr>
                        <a:t>CP-232146</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C4-233600</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chemeClr val="tx1"/>
                          </a:solidFill>
                          <a:latin typeface="+mn-lt"/>
                          <a:ea typeface="+mn-ea"/>
                          <a:cs typeface="Arial" panose="020B0604020202020204" pitchFamily="34" charset="0"/>
                        </a:rPr>
                        <a:t>Custom Header ABNF</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latin typeface="+mn-lt"/>
                          <a:ea typeface="+mn-ea"/>
                          <a:cs typeface="Arial" panose="020B0604020202020204" pitchFamily="34" charset="0"/>
                        </a:rPr>
                        <a:t>29.504</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6"/>
                        </a:rPr>
                        <a:t>CP-232150</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C4-233875</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chemeClr val="tx1"/>
                          </a:solidFill>
                          <a:latin typeface="+mn-lt"/>
                          <a:ea typeface="+mn-ea"/>
                          <a:cs typeface="Arial" panose="020B0604020202020204" pitchFamily="34" charset="0"/>
                        </a:rPr>
                        <a:t>Avoidance of unnecessary interworking on N16 and N16a</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latin typeface="+mn-lt"/>
                          <a:ea typeface="+mn-ea"/>
                          <a:cs typeface="Arial" panose="020B0604020202020204" pitchFamily="34" charset="0"/>
                        </a:rPr>
                        <a:t>29.502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7"/>
                        </a:rPr>
                        <a:t>CP-232153</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C4-233774</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Arial" panose="020B0604020202020204" pitchFamily="34" charset="0"/>
                        </a:rPr>
                        <a:t>UDSF Error Handling</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29.598</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8"/>
                        </a:rPr>
                        <a:t>CP-232156</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C4-233885</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Arial" panose="020B0604020202020204" pitchFamily="34" charset="0"/>
                        </a:rPr>
                        <a:t>Update on Group-Service-Id</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29.571</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470388"/>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9"/>
                        </a:rPr>
                        <a:t>CP-232152</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C4-233555</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Arial" panose="020B0604020202020204" pitchFamily="34" charset="0"/>
                        </a:rPr>
                        <a:t>EAS rediscovery indication</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29.502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2411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10"/>
                        </a:rPr>
                        <a:t>CP-232154</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C4-233620</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Arial" panose="020B0604020202020204" pitchFamily="34" charset="0"/>
                        </a:rPr>
                        <a:t>The service operation of </a:t>
                      </a:r>
                      <a:r>
                        <a:rPr lang="en-US" altLang="zh-CN" sz="1400" kern="1200" dirty="0" err="1">
                          <a:solidFill>
                            <a:schemeClr val="tx1"/>
                          </a:solidFill>
                          <a:latin typeface="+mn-lt"/>
                          <a:ea typeface="+mn-ea"/>
                          <a:cs typeface="Arial" panose="020B0604020202020204" pitchFamily="34" charset="0"/>
                        </a:rPr>
                        <a:t>Nlmf_Location_MeasurementData</a:t>
                      </a:r>
                      <a:endParaRPr lang="en-US" altLang="zh-CN" sz="1400"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29.572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215407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11"/>
                        </a:rPr>
                        <a:t>CP-232155</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C4-233849</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err="1">
                          <a:solidFill>
                            <a:schemeClr val="tx1"/>
                          </a:solidFill>
                          <a:latin typeface="+mn-lt"/>
                          <a:ea typeface="+mn-ea"/>
                          <a:cs typeface="Arial" panose="020B0604020202020204" pitchFamily="34" charset="0"/>
                        </a:rPr>
                        <a:t>Nlmf_Location_UPNotify</a:t>
                      </a:r>
                      <a:r>
                        <a:rPr lang="en-US" altLang="zh-CN" sz="1400" kern="1200" dirty="0">
                          <a:solidFill>
                            <a:schemeClr val="tx1"/>
                          </a:solidFill>
                          <a:latin typeface="+mn-lt"/>
                          <a:ea typeface="+mn-ea"/>
                          <a:cs typeface="Arial" panose="020B0604020202020204" pitchFamily="34" charset="0"/>
                        </a:rPr>
                        <a:t> service operation</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29.572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712164"/>
                  </a:ext>
                </a:extLst>
              </a:tr>
            </a:tbl>
          </a:graphicData>
        </a:graphic>
      </p:graphicFrame>
    </p:spTree>
    <p:extLst>
      <p:ext uri="{BB962C8B-B14F-4D97-AF65-F5344CB8AC3E}">
        <p14:creationId xmlns:p14="http://schemas.microsoft.com/office/powerpoint/2010/main" val="11761003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Company Contributions on CT#101</a:t>
            </a:r>
            <a:endParaRPr lang="en-US" altLang="fr-FR" dirty="0"/>
          </a:p>
        </p:txBody>
      </p:sp>
      <p:sp>
        <p:nvSpPr>
          <p:cNvPr id="5123" name="Espace réservé du contenu 3"/>
          <p:cNvSpPr>
            <a:spLocks noGrp="1"/>
          </p:cNvSpPr>
          <p:nvPr>
            <p:ph idx="1"/>
          </p:nvPr>
        </p:nvSpPr>
        <p:spPr>
          <a:xfrm>
            <a:off x="772212" y="1995307"/>
            <a:ext cx="10354733" cy="399101"/>
          </a:xfrm>
        </p:spPr>
        <p:txBody>
          <a:bodyPr/>
          <a:lstStyle/>
          <a:p>
            <a:pPr lvl="0">
              <a:tabLst>
                <a:tab pos="1163638" algn="l"/>
                <a:tab pos="1793875" algn="l"/>
                <a:tab pos="2332038" algn="l"/>
                <a:tab pos="7442200" algn="l"/>
              </a:tabLst>
            </a:pPr>
            <a:r>
              <a:rPr lang="de-DE" altLang="en-US" sz="1600" dirty="0">
                <a:latin typeface="Arial" panose="020B0604020202020204" pitchFamily="34" charset="0"/>
                <a:ea typeface="SimSun" panose="02010600030101010101" pitchFamily="2" charset="-122"/>
                <a:cs typeface="Arial" panose="020B0604020202020204" pitchFamily="34" charset="0"/>
              </a:rPr>
              <a:t>The following company CRs discussed on CT4 reflector were approved:</a:t>
            </a:r>
            <a:endParaRPr lang="en-US" sz="1200" dirty="0"/>
          </a:p>
          <a:p>
            <a:pPr marL="0" lvl="0" indent="0">
              <a:buNone/>
              <a:tabLst>
                <a:tab pos="1795463" algn="l"/>
              </a:tabLst>
            </a:pPr>
            <a:endParaRPr lang="en-US" altLang="en-US" sz="1200" dirty="0"/>
          </a:p>
        </p:txBody>
      </p:sp>
      <p:graphicFrame>
        <p:nvGraphicFramePr>
          <p:cNvPr id="2" name="Tableau 3">
            <a:extLst>
              <a:ext uri="{FF2B5EF4-FFF2-40B4-BE49-F238E27FC236}">
                <a16:creationId xmlns:a16="http://schemas.microsoft.com/office/drawing/2014/main" id="{70F22C0E-22C2-EF87-756E-759338366086}"/>
              </a:ext>
            </a:extLst>
          </p:cNvPr>
          <p:cNvGraphicFramePr>
            <a:graphicFrameLocks noGrp="1"/>
          </p:cNvGraphicFramePr>
          <p:nvPr>
            <p:extLst>
              <p:ext uri="{D42A27DB-BD31-4B8C-83A1-F6EECF244321}">
                <p14:modId xmlns:p14="http://schemas.microsoft.com/office/powerpoint/2010/main" val="3136298227"/>
              </p:ext>
            </p:extLst>
          </p:nvPr>
        </p:nvGraphicFramePr>
        <p:xfrm>
          <a:off x="650448" y="2414693"/>
          <a:ext cx="10746558" cy="3953720"/>
        </p:xfrm>
        <a:graphic>
          <a:graphicData uri="http://schemas.openxmlformats.org/drawingml/2006/table">
            <a:tbl>
              <a:tblPr firstRow="1" firstCol="1" bandRow="1"/>
              <a:tblGrid>
                <a:gridCol w="952109">
                  <a:extLst>
                    <a:ext uri="{9D8B030D-6E8A-4147-A177-3AD203B41FA5}">
                      <a16:colId xmlns:a16="http://schemas.microsoft.com/office/drawing/2014/main" val="20000"/>
                    </a:ext>
                  </a:extLst>
                </a:gridCol>
                <a:gridCol w="1225484">
                  <a:extLst>
                    <a:ext uri="{9D8B030D-6E8A-4147-A177-3AD203B41FA5}">
                      <a16:colId xmlns:a16="http://schemas.microsoft.com/office/drawing/2014/main" val="20001"/>
                    </a:ext>
                  </a:extLst>
                </a:gridCol>
                <a:gridCol w="6400800">
                  <a:extLst>
                    <a:ext uri="{9D8B030D-6E8A-4147-A177-3AD203B41FA5}">
                      <a16:colId xmlns:a16="http://schemas.microsoft.com/office/drawing/2014/main" val="20002"/>
                    </a:ext>
                  </a:extLst>
                </a:gridCol>
                <a:gridCol w="1084083">
                  <a:extLst>
                    <a:ext uri="{9D8B030D-6E8A-4147-A177-3AD203B41FA5}">
                      <a16:colId xmlns:a16="http://schemas.microsoft.com/office/drawing/2014/main" val="4058103979"/>
                    </a:ext>
                  </a:extLst>
                </a:gridCol>
                <a:gridCol w="1084082">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mn-lt"/>
                          <a:ea typeface="Times New Roman"/>
                        </a:rPr>
                        <a:t>TDoc #</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mn-lt"/>
                          <a:ea typeface="Times New Roman"/>
                        </a:rPr>
                        <a:t>Is revision of</a:t>
                      </a:r>
                      <a:endParaRPr lang="en-US" sz="1400" noProof="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fr-FR" sz="1400" b="1" kern="1200" dirty="0">
                          <a:solidFill>
                            <a:srgbClr val="FFFFFF"/>
                          </a:solidFill>
                          <a:effectLst/>
                          <a:latin typeface="+mn-lt"/>
                          <a:ea typeface="Times New Roman"/>
                          <a:cs typeface="+mn-cs"/>
                        </a:rPr>
                        <a:t>Title</a:t>
                      </a: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US" altLang="zh-CN" sz="1400" b="1" kern="1200" dirty="0">
                          <a:solidFill>
                            <a:srgbClr val="FFFFFF"/>
                          </a:solidFill>
                          <a:effectLst/>
                          <a:latin typeface="+mn-lt"/>
                          <a:ea typeface="Times New Roman"/>
                          <a:cs typeface="+mn-cs"/>
                        </a:rPr>
                        <a:t>Release</a:t>
                      </a:r>
                      <a:endParaRPr lang="fr-FR" sz="1400" b="1" kern="1200" dirty="0">
                        <a:solidFill>
                          <a:srgbClr val="FFFFFF"/>
                        </a:solidFill>
                        <a:effectLst/>
                        <a:latin typeface="+mn-lt"/>
                        <a:ea typeface="Times New Roman"/>
                        <a:cs typeface="+mn-cs"/>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altLang="zh-CN" sz="1400" b="1" dirty="0">
                          <a:solidFill>
                            <a:srgbClr val="FFFFFF"/>
                          </a:solidFill>
                          <a:effectLst/>
                          <a:latin typeface="+mn-lt"/>
                          <a:ea typeface="Times New Roman"/>
                        </a:rPr>
                        <a:t>Spec</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153">
                <a:tc>
                  <a:txBody>
                    <a:bodyPr/>
                    <a:lstStyle/>
                    <a:p>
                      <a:pPr algn="ctr" fontAlgn="t"/>
                      <a:r>
                        <a:rPr lang="en-GB" sz="1400" b="0" i="0" u="none" strike="noStrike" dirty="0">
                          <a:solidFill>
                            <a:srgbClr val="000000"/>
                          </a:solidFill>
                          <a:effectLst/>
                          <a:latin typeface="+mn-lt"/>
                          <a:hlinkClick r:id="rId2"/>
                        </a:rPr>
                        <a:t>CP-232147</a:t>
                      </a:r>
                      <a:endParaRPr lang="en-GB" sz="1400" b="0" i="0" u="none" strike="noStrike" dirty="0">
                        <a:solidFill>
                          <a:srgbClr val="000000"/>
                        </a:solidFill>
                        <a:effectLst/>
                        <a:latin typeface="+mn-lt"/>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b="0" i="0" u="none" strike="noStrike" dirty="0">
                          <a:solidFill>
                            <a:srgbClr val="000000"/>
                          </a:solidFill>
                          <a:effectLst/>
                          <a:latin typeface="+mn-lt"/>
                        </a:rPr>
                        <a:t>C4-233539</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dirty="0">
                          <a:effectLst/>
                          <a:latin typeface="+mn-lt"/>
                          <a:ea typeface="Times New Roman" panose="02020603050405020304" pitchFamily="18" charset="0"/>
                        </a:rPr>
                        <a:t>Subscription data for A2X</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el-18</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a:solidFill>
                            <a:schemeClr val="tx1"/>
                          </a:solidFill>
                          <a:effectLst/>
                          <a:latin typeface="+mn-lt"/>
                          <a:ea typeface="Calibri" panose="020F0502020204030204" pitchFamily="34" charset="0"/>
                          <a:cs typeface="Times New Roman" panose="02020603050405020304" pitchFamily="18" charset="0"/>
                        </a:rPr>
                        <a:t>29.503</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CP-232148</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a:solidFill>
                            <a:schemeClr val="tx1"/>
                          </a:solidFill>
                          <a:effectLst/>
                          <a:latin typeface="+mn-lt"/>
                          <a:ea typeface="+mn-ea"/>
                          <a:cs typeface="+mn-cs"/>
                        </a:rPr>
                        <a:t> A2X subscription data resource</a:t>
                      </a:r>
                      <a:endParaRPr lang="zh-CN" altLang="en-US" sz="1400" kern="1200" dirty="0">
                        <a:solidFill>
                          <a:schemeClr val="tx1"/>
                        </a:solidFill>
                        <a:effectLst/>
                        <a:latin typeface="+mn-lt"/>
                        <a:ea typeface="+mn-ea"/>
                        <a:cs typeface="+mn-cs"/>
                      </a:endParaRPr>
                    </a:p>
                  </a:txBody>
                  <a:tcPr marL="35560" marR="3556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R</a:t>
                      </a:r>
                      <a:r>
                        <a:rPr lang="en-US" altLang="zh-CN" sz="1400" kern="1200" dirty="0">
                          <a:solidFill>
                            <a:schemeClr val="tx1"/>
                          </a:solidFill>
                          <a:latin typeface="+mn-lt"/>
                          <a:ea typeface="+mn-ea"/>
                          <a:cs typeface="Arial" panose="020B0604020202020204" pitchFamily="34" charset="0"/>
                        </a:rPr>
                        <a:t>el-18</a:t>
                      </a: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29.504</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190957"/>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CP-232178</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C4-233862</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mn-cs"/>
                        </a:rPr>
                        <a:t>Update on LMF service for MT procedures for </a:t>
                      </a:r>
                      <a:r>
                        <a:rPr lang="en-US" altLang="zh-CN" sz="1400" kern="1200" dirty="0" err="1">
                          <a:solidFill>
                            <a:schemeClr val="tx1"/>
                          </a:solidFill>
                          <a:effectLst/>
                          <a:latin typeface="+mn-lt"/>
                          <a:ea typeface="+mn-ea"/>
                          <a:cs typeface="+mn-cs"/>
                        </a:rPr>
                        <a:t>ranging_SL</a:t>
                      </a: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GB" sz="1400" kern="1200" dirty="0">
                          <a:solidFill>
                            <a:schemeClr val="tx1"/>
                          </a:solidFill>
                          <a:latin typeface="+mn-lt"/>
                          <a:ea typeface="+mn-ea"/>
                          <a:cs typeface="Arial" panose="020B0604020202020204" pitchFamily="34" charset="0"/>
                        </a:rPr>
                        <a:t>29.572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16506625"/>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5"/>
                        </a:rPr>
                        <a:t>CP-232069</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C4-233855</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chemeClr val="tx1"/>
                          </a:solidFill>
                          <a:effectLst/>
                          <a:latin typeface="+mn-lt"/>
                          <a:ea typeface="+mn-ea"/>
                          <a:cs typeface="+mn-cs"/>
                        </a:rPr>
                        <a:t>Updates on Subscription, </a:t>
                      </a:r>
                      <a:r>
                        <a:rPr lang="en-US" sz="1400" kern="1200" dirty="0" err="1">
                          <a:solidFill>
                            <a:schemeClr val="tx1"/>
                          </a:solidFill>
                          <a:effectLst/>
                          <a:latin typeface="+mn-lt"/>
                          <a:ea typeface="+mn-ea"/>
                          <a:cs typeface="+mn-cs"/>
                        </a:rPr>
                        <a:t>Unsubscription</a:t>
                      </a:r>
                      <a:r>
                        <a:rPr lang="en-US" sz="1400" kern="1200" dirty="0">
                          <a:solidFill>
                            <a:schemeClr val="tx1"/>
                          </a:solidFill>
                          <a:effectLst/>
                          <a:latin typeface="+mn-lt"/>
                          <a:ea typeface="+mn-ea"/>
                          <a:cs typeface="+mn-cs"/>
                        </a:rPr>
                        <a:t> and Notification of NSSF for Network Slice and Network Slice Instance replacement</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latin typeface="+mn-lt"/>
                          <a:ea typeface="+mn-ea"/>
                          <a:cs typeface="Arial" panose="020B0604020202020204" pitchFamily="34" charset="0"/>
                        </a:rPr>
                        <a:t>29.531</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6"/>
                        </a:rPr>
                        <a:t>CP-232070</a:t>
                      </a: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r>
                        <a:rPr lang="en-GB" sz="1400" kern="1200" dirty="0">
                          <a:solidFill>
                            <a:schemeClr val="tx1"/>
                          </a:solidFill>
                          <a:latin typeface="+mn-lt"/>
                          <a:ea typeface="+mn-ea"/>
                          <a:cs typeface="Arial" panose="020B0604020202020204" pitchFamily="34" charset="0"/>
                        </a:rPr>
                        <a:t>C4-233854</a:t>
                      </a: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chemeClr val="tx1"/>
                          </a:solidFill>
                          <a:effectLst/>
                          <a:latin typeface="+mn-lt"/>
                          <a:ea typeface="+mn-ea"/>
                          <a:cs typeface="+mn-cs"/>
                        </a:rPr>
                        <a:t>Resource and Data types of NSACF NSAC Quota Update service operation</a:t>
                      </a: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a:t>
                      </a:r>
                      <a:r>
                        <a:rPr kumimoji="0" lang="en-US" altLang="zh-CN" sz="1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el-18</a:t>
                      </a: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latin typeface="+mn-lt"/>
                          <a:ea typeface="+mn-ea"/>
                          <a:cs typeface="Arial" panose="020B0604020202020204" pitchFamily="34" charset="0"/>
                        </a:rPr>
                        <a:t>29.536</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470388"/>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2411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215407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effectLst/>
                        <a:latin typeface="+mn-lt"/>
                        <a:ea typeface="+mn-ea"/>
                        <a:cs typeface="+mn-cs"/>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712164"/>
                  </a:ext>
                </a:extLst>
              </a:tr>
            </a:tbl>
          </a:graphicData>
        </a:graphic>
      </p:graphicFrame>
    </p:spTree>
    <p:extLst>
      <p:ext uri="{BB962C8B-B14F-4D97-AF65-F5344CB8AC3E}">
        <p14:creationId xmlns:p14="http://schemas.microsoft.com/office/powerpoint/2010/main" val="11330434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a:t>Meeting Plan</a:t>
            </a:r>
            <a:endParaRPr lang="en-US" altLang="fr-FR" dirty="0"/>
          </a:p>
        </p:txBody>
      </p:sp>
      <p:sp>
        <p:nvSpPr>
          <p:cNvPr id="5123" name="Espace réservé du contenu 3"/>
          <p:cNvSpPr>
            <a:spLocks noGrp="1"/>
          </p:cNvSpPr>
          <p:nvPr>
            <p:ph idx="1"/>
          </p:nvPr>
        </p:nvSpPr>
        <p:spPr/>
        <p:txBody>
          <a:bodyPr/>
          <a:lstStyle/>
          <a:p>
            <a:pPr marL="0" indent="0">
              <a:buNone/>
            </a:pPr>
            <a:r>
              <a:rPr lang="en-US" b="1" i="1" dirty="0"/>
              <a:t>Meeting Locations and planning </a:t>
            </a:r>
            <a:endParaRPr lang="de-DE" sz="2000" dirty="0"/>
          </a:p>
          <a:p>
            <a:pPr marL="0" indent="0">
              <a:buNone/>
              <a:tabLst>
                <a:tab pos="1971675" algn="l"/>
                <a:tab pos="4484688" algn="l"/>
              </a:tabLst>
            </a:pPr>
            <a:r>
              <a:rPr lang="de-DE" altLang="zh-CN" sz="2000" dirty="0"/>
              <a:t>Meetings in Q4 2023 </a:t>
            </a:r>
            <a:r>
              <a:rPr lang="en-US" altLang="zh-CN" sz="2000" dirty="0"/>
              <a:t>:</a:t>
            </a:r>
          </a:p>
          <a:p>
            <a:pPr>
              <a:tabLst>
                <a:tab pos="1971675" algn="l"/>
                <a:tab pos="4484688" algn="l"/>
              </a:tabLst>
            </a:pPr>
            <a:r>
              <a:rPr lang="en-US" altLang="zh-CN" sz="2000" dirty="0"/>
              <a:t>CT4#118  2023/10/09 – 2023/10/13 Xiamen, CN</a:t>
            </a:r>
          </a:p>
          <a:p>
            <a:pPr>
              <a:tabLst>
                <a:tab pos="1971675" algn="l"/>
                <a:tab pos="4484688" algn="l"/>
              </a:tabLst>
            </a:pPr>
            <a:r>
              <a:rPr lang="en-US" altLang="zh-CN" sz="2000" dirty="0"/>
              <a:t>CT4#119  2023/11/13 – 2023/11/17 Chicago, US</a:t>
            </a:r>
          </a:p>
          <a:p>
            <a:pPr>
              <a:tabLst>
                <a:tab pos="1971675" algn="l"/>
                <a:tab pos="4484688" algn="l"/>
              </a:tabLst>
            </a:pPr>
            <a:r>
              <a:rPr lang="en-US" altLang="zh-CN" sz="2000" dirty="0"/>
              <a:t>Plenary #102 2023/12/11 - 2023/12/12 Edinburgh, GB</a:t>
            </a:r>
          </a:p>
          <a:p>
            <a:pPr marL="0" indent="0">
              <a:buNone/>
              <a:tabLst>
                <a:tab pos="1971675" algn="l"/>
                <a:tab pos="4484688" algn="l"/>
              </a:tabLst>
            </a:pPr>
            <a:endParaRPr lang="de-DE" sz="2000" dirty="0"/>
          </a:p>
          <a:p>
            <a:pPr marL="0" indent="0">
              <a:buNone/>
              <a:tabLst>
                <a:tab pos="1971675" algn="l"/>
                <a:tab pos="4484688" algn="l"/>
              </a:tabLst>
            </a:pPr>
            <a:r>
              <a:rPr lang="de-DE" altLang="zh-CN" sz="2000" dirty="0"/>
              <a:t>Meetings in Q1 2024 </a:t>
            </a:r>
            <a:r>
              <a:rPr lang="en-US" altLang="zh-CN" sz="2000" dirty="0"/>
              <a:t>:</a:t>
            </a:r>
          </a:p>
          <a:p>
            <a:pPr>
              <a:tabLst>
                <a:tab pos="1971675" algn="l"/>
                <a:tab pos="4484688" algn="l"/>
              </a:tabLst>
            </a:pPr>
            <a:r>
              <a:rPr lang="en-US" altLang="zh-CN" sz="2000" dirty="0"/>
              <a:t>CT4#120  2024/01/22 – 2024/01/26 E-meeting </a:t>
            </a:r>
            <a:r>
              <a:rPr lang="en-US" altLang="zh-CN" sz="2000" dirty="0">
                <a:solidFill>
                  <a:srgbClr val="FF0000"/>
                </a:solidFill>
              </a:rPr>
              <a:t>(CT4 to decide whether to have this </a:t>
            </a:r>
            <a:r>
              <a:rPr lang="en-US" altLang="zh-CN" sz="2000" dirty="0" err="1">
                <a:solidFill>
                  <a:srgbClr val="FF0000"/>
                </a:solidFill>
              </a:rPr>
              <a:t>emeeting</a:t>
            </a:r>
            <a:r>
              <a:rPr lang="en-US" altLang="zh-CN" sz="2000" dirty="0">
                <a:solidFill>
                  <a:srgbClr val="FF0000"/>
                </a:solidFill>
              </a:rPr>
              <a:t>)</a:t>
            </a:r>
          </a:p>
          <a:p>
            <a:pPr>
              <a:tabLst>
                <a:tab pos="1971675" algn="l"/>
                <a:tab pos="4484688" algn="l"/>
              </a:tabLst>
            </a:pPr>
            <a:r>
              <a:rPr lang="en-US" altLang="zh-CN" sz="2000" dirty="0"/>
              <a:t>CT4#121  2024/02/26 – 2024/03/01 Athens, GR</a:t>
            </a:r>
          </a:p>
          <a:p>
            <a:pPr>
              <a:tabLst>
                <a:tab pos="1971675" algn="l"/>
                <a:tab pos="4484688" algn="l"/>
              </a:tabLst>
            </a:pPr>
            <a:r>
              <a:rPr lang="en-US" altLang="zh-CN" sz="2000" dirty="0"/>
              <a:t>Plenary #103 2024/03/18 - 2024/03/19 EU</a:t>
            </a:r>
          </a:p>
          <a:p>
            <a:pPr marL="0" indent="0">
              <a:buNone/>
              <a:tabLst>
                <a:tab pos="1971675" algn="l"/>
                <a:tab pos="4484688" algn="l"/>
              </a:tabLst>
            </a:pPr>
            <a:endParaRPr lang="de-DE" sz="2000" dirty="0"/>
          </a:p>
          <a:p>
            <a:pPr marL="0" indent="0">
              <a:buNone/>
              <a:tabLst>
                <a:tab pos="1971675" algn="l"/>
                <a:tab pos="4484688" algn="l"/>
              </a:tabLst>
            </a:pPr>
            <a:endParaRPr lang="de-DE" sz="2000" dirty="0"/>
          </a:p>
        </p:txBody>
      </p:sp>
    </p:spTree>
    <p:extLst>
      <p:ext uri="{BB962C8B-B14F-4D97-AF65-F5344CB8AC3E}">
        <p14:creationId xmlns:p14="http://schemas.microsoft.com/office/powerpoint/2010/main" val="291438417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21630" y="244664"/>
            <a:ext cx="10515600" cy="1325563"/>
          </a:xfrm>
        </p:spPr>
        <p:txBody>
          <a:bodyPr/>
          <a:lstStyle/>
          <a:p>
            <a:r>
              <a:rPr lang="en-US" sz="3600" b="1" dirty="0"/>
              <a:t>Report from SA#101_Release planning</a:t>
            </a:r>
            <a:endParaRPr lang="en-US" altLang="fr-FR" sz="3600" dirty="0"/>
          </a:p>
        </p:txBody>
      </p:sp>
      <p:sp>
        <p:nvSpPr>
          <p:cNvPr id="5123" name="Espace réservé du contenu 3"/>
          <p:cNvSpPr>
            <a:spLocks noGrp="1"/>
          </p:cNvSpPr>
          <p:nvPr>
            <p:ph idx="1"/>
          </p:nvPr>
        </p:nvSpPr>
        <p:spPr>
          <a:xfrm>
            <a:off x="509216" y="1850445"/>
            <a:ext cx="10354733" cy="4351338"/>
          </a:xfrm>
        </p:spPr>
        <p:txBody>
          <a:bodyPr/>
          <a:lstStyle/>
          <a:p>
            <a:pPr marL="0" indent="0">
              <a:buNone/>
            </a:pPr>
            <a:r>
              <a:rPr lang="en-US" sz="1600" dirty="0"/>
              <a:t>Release 18 timeline</a:t>
            </a:r>
          </a:p>
          <a:p>
            <a:r>
              <a:rPr lang="en-GB" altLang="en-US" sz="1600" dirty="0"/>
              <a:t> December 2021	Stage 1  completed</a:t>
            </a:r>
          </a:p>
          <a:p>
            <a:r>
              <a:rPr lang="en-GB" sz="1600" dirty="0"/>
              <a:t> June 2023	Stage2 is announced as completed</a:t>
            </a:r>
          </a:p>
          <a:p>
            <a:r>
              <a:rPr lang="en-GB" sz="1600" dirty="0"/>
              <a:t> March 2024	planed  stage 3 completion</a:t>
            </a:r>
          </a:p>
          <a:p>
            <a:r>
              <a:rPr lang="en-GB" sz="1600" dirty="0"/>
              <a:t> June 2024	planed ASN.1 and Open API freeze</a:t>
            </a:r>
          </a:p>
          <a:p>
            <a:endParaRPr lang="en-GB" sz="1600" dirty="0"/>
          </a:p>
          <a:p>
            <a:pPr marL="0" indent="0">
              <a:buNone/>
            </a:pPr>
            <a:r>
              <a:rPr lang="en-GB" sz="1600" dirty="0"/>
              <a:t>Release 19 Planning </a:t>
            </a:r>
          </a:p>
          <a:p>
            <a:r>
              <a:rPr lang="en-GB" altLang="en-US" sz="1600" dirty="0"/>
              <a:t> December 2023	Stage 1  complete</a:t>
            </a:r>
          </a:p>
          <a:p>
            <a:r>
              <a:rPr lang="en-GB" altLang="en-US" sz="1600" dirty="0"/>
              <a:t> December 2024	Stage 2  complete</a:t>
            </a:r>
          </a:p>
          <a:p>
            <a:r>
              <a:rPr lang="en-GB" altLang="zh-CN" sz="1600" dirty="0"/>
              <a:t> September 2025	planed  stage 3 completion</a:t>
            </a:r>
          </a:p>
          <a:p>
            <a:r>
              <a:rPr lang="en-GB" altLang="zh-CN" sz="1600" dirty="0"/>
              <a:t> December 2025	planed ASN.1 and Open API freeze</a:t>
            </a:r>
            <a:endParaRPr lang="en-GB" altLang="en-US" sz="1600" dirty="0"/>
          </a:p>
          <a:p>
            <a:endParaRPr lang="en-GB" altLang="en-US" sz="1600" dirty="0"/>
          </a:p>
          <a:p>
            <a:pPr marL="0" indent="0">
              <a:buNone/>
            </a:pPr>
            <a:endParaRPr lang="en-US" sz="1600" dirty="0"/>
          </a:p>
        </p:txBody>
      </p:sp>
    </p:spTree>
    <p:extLst>
      <p:ext uri="{BB962C8B-B14F-4D97-AF65-F5344CB8AC3E}">
        <p14:creationId xmlns:p14="http://schemas.microsoft.com/office/powerpoint/2010/main" val="237162422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82933</TotalTime>
  <Words>1238</Words>
  <Application>Microsoft Office PowerPoint</Application>
  <PresentationFormat>宽屏</PresentationFormat>
  <Paragraphs>192</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 </vt:lpstr>
      <vt:lpstr>Arial</vt:lpstr>
      <vt:lpstr>Calibri</vt:lpstr>
      <vt:lpstr>Calibri Light</vt:lpstr>
      <vt:lpstr>Times New Roman</vt:lpstr>
      <vt:lpstr>Office Theme</vt:lpstr>
      <vt:lpstr>Plenary #101 report  on CT4 related topics</vt:lpstr>
      <vt:lpstr>Overview</vt:lpstr>
      <vt:lpstr>WIDs handled on CT#101 (1/2)</vt:lpstr>
      <vt:lpstr>WIDs handled on CT#101 (2/2)</vt:lpstr>
      <vt:lpstr>Highlights from CT#101</vt:lpstr>
      <vt:lpstr>Company Contributions on CT#101</vt:lpstr>
      <vt:lpstr>Company Contributions on CT#101</vt:lpstr>
      <vt:lpstr>Meeting Plan</vt:lpstr>
      <vt:lpstr>Report from SA#101_Release planning</vt:lpstr>
      <vt:lpstr>Report from SA#101_Dependent CRs</vt:lpstr>
      <vt:lpstr>Report from SA#101_WIDs</vt:lpstr>
      <vt:lpstr>Highlights from SA#101</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1260</cp:revision>
  <dcterms:created xsi:type="dcterms:W3CDTF">2010-02-05T13:52:04Z</dcterms:created>
  <dcterms:modified xsi:type="dcterms:W3CDTF">2023-09-18T01:55:05Z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(3)pqEH+r9LG7ipOjDSeeyQhzoFz3dLmQ9lG7L6D0XQ9NP/gSTwX2EYnIr9IcbvCUo37CpVZi95
dNJGFP35tELJ98eJ0RNB9BXD35ajOEaEz4MQbj2tglOX5hSLKzs9OFTmYNNFPmHLWaBZ4ssb
Hn7oQi7TzvcvYHWmeQFlzzot8qQXrUaTG8KwucPWhnqvDh2OVmqo7pjMDjFg+/dnVHi6v0JD
9D3AgGIfF5caIod2J0</vt:lpwstr>
  </property>
  <property fmtid="{D5CDD505-2E9C-101B-9397-08002B2CF9AE}" pid="3" name="_2015_ms_pID_7253431">
    <vt:lpwstr>3CjjkE+nFq5+zaDTYvkPG+fGeAHYBEJnMVOBUYrMJfUf+KqLW78vKR
67UENmO9fgkCGX11pCp/5TzYDR/G7jEyXLslk1GNJ8Gp7p5HbN+1ZHB/jdwlcqsKnSiwfDCe
ma2S+53tsYHPZVYUQLadWl3XfdAPPfQRJPmRyGW5SGMDrlvMx0SM8N2y6SA2Q8IelYv3AoS3
ZmooIhzM5kzwAH1C4FVOuyBhRC4A8fgpDNeb</vt:lpwstr>
  </property>
  <property fmtid="{D5CDD505-2E9C-101B-9397-08002B2CF9AE}" pid="4" name="_2015_ms_pID_7253432">
    <vt:lpwstr>Zg==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1680590672</vt:lpwstr>
  </property>
</Properties>
</file>