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6"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p:scale>
          <a:sx n="100" d="100"/>
          <a:sy n="100" d="100"/>
        </p:scale>
        <p:origin x="-436" y="-2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WG4#118</a:t>
            </a:r>
          </a:p>
          <a:p>
            <a:pPr eaLnBrk="1" hangingPunct="1">
              <a:defRPr/>
            </a:pPr>
            <a:r>
              <a:rPr lang="en-US" sz="1000" b="1" kern="1200" dirty="0">
                <a:solidFill>
                  <a:schemeClr val="tx1"/>
                </a:solidFill>
                <a:effectLst/>
                <a:latin typeface="Arial" pitchFamily="34" charset="0"/>
                <a:ea typeface="+mn-ea"/>
                <a:cs typeface="Arial" pitchFamily="34" charset="0"/>
              </a:rPr>
              <a:t>Xiamen</a:t>
            </a:r>
            <a:r>
              <a:rPr lang="en-GB" sz="1000" b="1" kern="1200" dirty="0">
                <a:solidFill>
                  <a:schemeClr val="tx1"/>
                </a:solidFill>
                <a:effectLst/>
                <a:latin typeface="Arial" pitchFamily="34" charset="0"/>
                <a:ea typeface="+mn-ea"/>
                <a:cs typeface="Arial" pitchFamily="34" charset="0"/>
              </a:rPr>
              <a:t>,</a:t>
            </a:r>
            <a:r>
              <a:rPr lang="en-GB" sz="1000" b="1" kern="1200" baseline="0" dirty="0">
                <a:solidFill>
                  <a:schemeClr val="tx1"/>
                </a:solidFill>
                <a:effectLst/>
                <a:latin typeface="Arial" pitchFamily="34" charset="0"/>
                <a:ea typeface="+mn-ea"/>
                <a:cs typeface="Arial" pitchFamily="34" charset="0"/>
              </a:rPr>
              <a:t> China</a:t>
            </a:r>
            <a:r>
              <a:rPr lang="en-GB" sz="1000" b="1" kern="1200" dirty="0">
                <a:solidFill>
                  <a:schemeClr val="tx1"/>
                </a:solidFill>
                <a:effectLst/>
                <a:latin typeface="Arial" pitchFamily="34" charset="0"/>
                <a:ea typeface="+mn-ea"/>
                <a:cs typeface="Arial" pitchFamily="34" charset="0"/>
              </a:rPr>
              <a:t>;  9</a:t>
            </a:r>
            <a:r>
              <a:rPr lang="en-GB" sz="1000" b="1" kern="1200" baseline="30000" dirty="0">
                <a:solidFill>
                  <a:schemeClr val="tx1"/>
                </a:solidFill>
                <a:effectLst/>
                <a:latin typeface="Arial" pitchFamily="34" charset="0"/>
                <a:ea typeface="+mn-ea"/>
                <a:cs typeface="Arial" pitchFamily="34" charset="0"/>
              </a:rPr>
              <a:t>th</a:t>
            </a:r>
            <a:r>
              <a:rPr lang="en-GB" sz="1000" b="1" kern="1200" dirty="0">
                <a:solidFill>
                  <a:schemeClr val="tx1"/>
                </a:solidFill>
                <a:effectLst/>
                <a:latin typeface="Arial" pitchFamily="34" charset="0"/>
                <a:ea typeface="+mn-ea"/>
                <a:cs typeface="Arial" pitchFamily="34" charset="0"/>
              </a:rPr>
              <a:t> – 13</a:t>
            </a:r>
            <a:r>
              <a:rPr lang="en-GB" sz="1000" b="1" kern="1200" baseline="30000" dirty="0">
                <a:solidFill>
                  <a:schemeClr val="tx1"/>
                </a:solidFill>
                <a:effectLst/>
                <a:latin typeface="Arial" pitchFamily="34" charset="0"/>
                <a:ea typeface="+mn-ea"/>
                <a:cs typeface="Arial" pitchFamily="34" charset="0"/>
              </a:rPr>
              <a:t>th</a:t>
            </a:r>
            <a:r>
              <a:rPr lang="en-GB" sz="1000" b="1" kern="1200" dirty="0">
                <a:solidFill>
                  <a:schemeClr val="tx1"/>
                </a:solidFill>
                <a:effectLst/>
                <a:latin typeface="Arial" pitchFamily="34" charset="0"/>
                <a:ea typeface="+mn-ea"/>
                <a:cs typeface="Arial" pitchFamily="34" charset="0"/>
              </a:rPr>
              <a:t> </a:t>
            </a:r>
            <a:r>
              <a:rPr lang="en-US" altLang="zh-CN" sz="1000" b="1" kern="1200" dirty="0">
                <a:solidFill>
                  <a:schemeClr val="tx1"/>
                </a:solidFill>
                <a:effectLst/>
                <a:latin typeface="Arial" pitchFamily="34" charset="0"/>
                <a:ea typeface="+mn-ea"/>
                <a:cs typeface="Arial" pitchFamily="34" charset="0"/>
              </a:rPr>
              <a:t>October</a:t>
            </a:r>
            <a:r>
              <a:rPr lang="en-GB" sz="1000" b="1" kern="1200" dirty="0">
                <a:solidFill>
                  <a:schemeClr val="tx1"/>
                </a:solidFill>
                <a:effectLst/>
                <a:latin typeface="Arial" pitchFamily="34" charset="0"/>
                <a:ea typeface="+mn-ea"/>
                <a:cs typeface="Arial" pitchFamily="34" charset="0"/>
              </a:rPr>
              <a:t> 2023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C4-234001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CT4#118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Friday 29</a:t>
            </a:r>
            <a:r>
              <a:rPr lang="en-US" sz="1600" baseline="30000" dirty="0"/>
              <a:t>th</a:t>
            </a:r>
            <a:r>
              <a:rPr lang="en-US" sz="1600" dirty="0"/>
              <a:t> September 2023 16:00 UTC.</a:t>
            </a:r>
          </a:p>
          <a:p>
            <a:r>
              <a:rPr lang="en-US" sz="1600" dirty="0"/>
              <a:t> Providing first DAD on 2</a:t>
            </a:r>
            <a:r>
              <a:rPr lang="en-US" sz="1600" baseline="30000" dirty="0"/>
              <a:t>nd</a:t>
            </a:r>
            <a:r>
              <a:rPr lang="en-US" sz="1600" dirty="0"/>
              <a:t> October 2023 and time schedule.</a:t>
            </a:r>
          </a:p>
          <a:p>
            <a:r>
              <a:rPr lang="en-US" sz="1600" dirty="0"/>
              <a:t> A list of CRs which might be of interest by CT3 is send on the CT3 exploder by CT4 chair.</a:t>
            </a:r>
          </a:p>
          <a:p>
            <a:r>
              <a:rPr lang="en-US" sz="1600" dirty="0"/>
              <a:t> Revised DAD time schedule on Sunday 8</a:t>
            </a:r>
            <a:r>
              <a:rPr lang="en-US" sz="1600" baseline="30000" dirty="0"/>
              <a:t>th</a:t>
            </a:r>
            <a:r>
              <a:rPr lang="en-US" sz="1600" dirty="0"/>
              <a:t> October 2023 evening.</a:t>
            </a:r>
          </a:p>
          <a:p>
            <a:r>
              <a:rPr lang="en-US" sz="1600" dirty="0"/>
              <a:t> Start of Meeting Monday 9</a:t>
            </a:r>
            <a:r>
              <a:rPr lang="en-US" sz="1600" baseline="30000" dirty="0"/>
              <a:t>th</a:t>
            </a:r>
            <a:r>
              <a:rPr lang="en-US" sz="1600" dirty="0"/>
              <a:t> October 2023 9:00 UTC+8.</a:t>
            </a:r>
          </a:p>
          <a:p>
            <a:r>
              <a:rPr lang="en-US" sz="1600" dirty="0"/>
              <a:t> Final versions of agreed CRs to be provided by Friday  13</a:t>
            </a:r>
            <a:r>
              <a:rPr lang="en-US" sz="1600" baseline="30000" dirty="0"/>
              <a:t>th</a:t>
            </a:r>
            <a:r>
              <a:rPr lang="en-US" sz="1600" dirty="0"/>
              <a:t> October 2023 16:00 UTC+8 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C4-234000</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a:t>	to </a:t>
            </a:r>
            <a:r>
              <a:rPr lang="en-GB" sz="1600" dirty="0"/>
              <a:t>the local server 10.10.10.10. </a:t>
            </a:r>
            <a:r>
              <a:rPr lang="en-GB" sz="1600" dirty="0">
                <a:solidFill>
                  <a:srgbClr val="FF0000"/>
                </a:solidFill>
              </a:rPr>
              <a:t>tbc</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a:t>	the </a:t>
            </a:r>
            <a:r>
              <a:rPr lang="en-GB" sz="1600" dirty="0"/>
              <a:t>local server 10.10.10.10. </a:t>
            </a:r>
            <a:r>
              <a:rPr lang="en-GB" sz="1600" dirty="0">
                <a:solidFill>
                  <a:srgbClr val="FF0000"/>
                </a:solidFill>
              </a:rPr>
              <a:t>tbc</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shall use the Local server when providing new draft tdocs or revisions. To get access to the server use credentials provided by the Host. </a:t>
            </a:r>
            <a:r>
              <a:rPr lang="en-GB" sz="1600" u="sng" dirty="0"/>
              <a:t>During the discussion remote participants will use the hand raising tool provided by MS Teams to indicate there wish to talk. Delegates present in the room do not need to use any electronic tool for hand raising.</a:t>
            </a:r>
            <a:br>
              <a:rPr lang="en-GB" sz="1600" u="sng" dirty="0"/>
            </a:br>
            <a:r>
              <a:rPr lang="en-GB" sz="1600" dirty="0"/>
              <a:t>Remote participants cannot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[C4-234xxx] [v0] [yy]</a:t>
            </a:r>
            <a:br>
              <a:rPr lang="en-US" sz="1400" dirty="0"/>
            </a:br>
            <a:r>
              <a:rPr lang="en-US" sz="1400" dirty="0"/>
              <a:t>after comments received and new version need to be distributed the subject should change to </a:t>
            </a:r>
            <a:br>
              <a:rPr lang="en-US" sz="1400" dirty="0"/>
            </a:br>
            <a:r>
              <a:rPr lang="en-US" sz="1400" dirty="0"/>
              <a:t>[wic] [ai] [C4-234xxx] [v1] [yy]</a:t>
            </a:r>
          </a:p>
          <a:p>
            <a:pPr marL="268288" indent="0">
              <a:buNone/>
            </a:pPr>
            <a:r>
              <a:rPr lang="en-GB" sz="1400" dirty="0"/>
              <a:t>File name for the example: </a:t>
            </a:r>
            <a:r>
              <a:rPr lang="en-US" sz="1400" dirty="0"/>
              <a:t>C4-234xxx_v1_xx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[C4-234xxx]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latin typeface="Arial" panose="020B0604020202020204" pitchFamily="34" charset="0"/>
                <a:cs typeface="Arial" panose="020B0604020202020204" pitchFamily="34" charset="0"/>
              </a:rPr>
              <a:t>Wednesday 18</a:t>
            </a:r>
            <a:r>
              <a:rPr lang="en-GB" altLang="zh-CN"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October,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latin typeface="Arial" panose="020B0604020202020204" pitchFamily="34" charset="0"/>
                <a:cs typeface="Arial" panose="020B0604020202020204" pitchFamily="34" charset="0"/>
              </a:rPr>
              <a:t>Thursday 19</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October</a:t>
            </a:r>
            <a:r>
              <a:rPr lang="en-GB" sz="1000" b="1" dirty="0">
                <a:latin typeface="Arial" panose="020B0604020202020204" pitchFamily="34" charset="0"/>
                <a:cs typeface="Arial" panose="020B0604020202020204" pitchFamily="34" charset="0"/>
              </a:rPr>
              <a:t> 16:00 UTC.</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Friday 20</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October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for Rel-18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12500"/>
            <a:ext cx="10354733" cy="4902483"/>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altLang="zh-CN" sz="1000" dirty="0">
                <a:latin typeface="Arial" panose="020B0604020202020204" pitchFamily="34" charset="0"/>
                <a:cs typeface="Arial" panose="020B0604020202020204" pitchFamily="34" charset="0"/>
              </a:rPr>
              <a:t>Rapporteurs will store the actual </a:t>
            </a:r>
            <a:r>
              <a:rPr lang="en-GB" altLang="zh-CN" sz="1000" dirty="0" err="1">
                <a:latin typeface="Arial" panose="020B0604020202020204" pitchFamily="34" charset="0"/>
                <a:cs typeface="Arial" panose="020B0604020202020204" pitchFamily="34" charset="0"/>
              </a:rPr>
              <a:t>yaml</a:t>
            </a:r>
            <a:r>
              <a:rPr lang="en-GB" altLang="zh-CN" sz="1000" dirty="0">
                <a:latin typeface="Arial" panose="020B0604020202020204" pitchFamily="34" charset="0"/>
                <a:cs typeface="Arial" panose="020B0604020202020204" pitchFamily="34" charset="0"/>
              </a:rPr>
              <a:t> files at the end of each step listed above in the branches provided at: </a:t>
            </a:r>
            <a:r>
              <a:rPr lang="en-GB" altLang="zh-CN" sz="1000" u="sng" dirty="0">
                <a:latin typeface="Arial" panose="020B0604020202020204" pitchFamily="34" charset="0"/>
                <a:cs typeface="Arial" panose="020B0604020202020204" pitchFamily="34" charset="0"/>
                <a:hlinkClick r:id="rId2"/>
              </a:rPr>
              <a:t>https://forge.3gpp.org/rep/all/5G_APIs</a:t>
            </a:r>
            <a:endParaRPr lang="en-US" altLang="zh-CN"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verify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part contained in the agreed CRs. </a:t>
            </a:r>
            <a:r>
              <a:rPr lang="en-GB" altLang="zh-CN" sz="1000" dirty="0">
                <a:latin typeface="Arial" panose="020B0604020202020204" pitchFamily="34" charset="0"/>
                <a:cs typeface="Arial" panose="020B0604020202020204" pitchFamily="34" charset="0"/>
              </a:rPr>
              <a:t>If the </a:t>
            </a:r>
            <a:r>
              <a:rPr lang="en-GB" altLang="zh-CN" sz="1000" b="1" dirty="0">
                <a:latin typeface="Arial" panose="020B0604020202020204" pitchFamily="34" charset="0"/>
                <a:cs typeface="Arial" panose="020B0604020202020204" pitchFamily="34" charset="0"/>
              </a:rPr>
              <a:t>rapporteur identifies errors in the </a:t>
            </a:r>
            <a:r>
              <a:rPr lang="en-GB" altLang="zh-CN" sz="1000" b="1" dirty="0" err="1">
                <a:latin typeface="Arial" panose="020B0604020202020204" pitchFamily="34" charset="0"/>
                <a:cs typeface="Arial" panose="020B0604020202020204" pitchFamily="34" charset="0"/>
              </a:rPr>
              <a:t>OpenAPI</a:t>
            </a:r>
            <a:r>
              <a:rPr lang="en-GB" altLang="zh-CN" sz="1000" b="1" dirty="0">
                <a:latin typeface="Arial" panose="020B0604020202020204" pitchFamily="34" charset="0"/>
                <a:cs typeface="Arial" panose="020B0604020202020204" pitchFamily="34" charset="0"/>
              </a:rPr>
              <a:t> </a:t>
            </a:r>
            <a:r>
              <a:rPr lang="en-GB" altLang="zh-CN" sz="1000" dirty="0">
                <a:latin typeface="Arial" panose="020B0604020202020204" pitchFamily="34" charset="0"/>
                <a:cs typeface="Arial" panose="020B0604020202020204" pitchFamily="34" charset="0"/>
              </a:rPr>
              <a:t>part, the Rapporteur is responsible to inform the author of the corresponding CRs to revise them in the next meeting.</a:t>
            </a: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75073</TotalTime>
  <Words>1853</Words>
  <Application>Microsoft Office PowerPoint</Application>
  <PresentationFormat>宽屏</PresentationFormat>
  <Paragraphs>94</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CT4#118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1113</cp:revision>
  <dcterms:created xsi:type="dcterms:W3CDTF">2010-02-05T13:52:04Z</dcterms:created>
  <dcterms:modified xsi:type="dcterms:W3CDTF">2023-09-14T09:55:31Z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