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4"/>
  </p:notesMasterIdLst>
  <p:handoutMasterIdLst>
    <p:handoutMasterId r:id="rId25"/>
  </p:handoutMasterIdLst>
  <p:sldIdLst>
    <p:sldId id="341" r:id="rId2"/>
    <p:sldId id="396" r:id="rId3"/>
    <p:sldId id="416" r:id="rId4"/>
    <p:sldId id="474" r:id="rId5"/>
    <p:sldId id="488" r:id="rId6"/>
    <p:sldId id="475" r:id="rId7"/>
    <p:sldId id="472" r:id="rId8"/>
    <p:sldId id="489" r:id="rId9"/>
    <p:sldId id="490" r:id="rId10"/>
    <p:sldId id="388" r:id="rId11"/>
    <p:sldId id="473" r:id="rId12"/>
    <p:sldId id="448" r:id="rId13"/>
    <p:sldId id="491" r:id="rId14"/>
    <p:sldId id="493" r:id="rId15"/>
    <p:sldId id="495" r:id="rId16"/>
    <p:sldId id="494" r:id="rId17"/>
    <p:sldId id="496" r:id="rId18"/>
    <p:sldId id="497" r:id="rId19"/>
    <p:sldId id="498" r:id="rId20"/>
    <p:sldId id="499" r:id="rId21"/>
    <p:sldId id="492" r:id="rId22"/>
    <p:sldId id="379" r:id="rId2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99112" autoAdjust="0"/>
  </p:normalViewPr>
  <p:slideViewPr>
    <p:cSldViewPr snapToGrid="0">
      <p:cViewPr varScale="1">
        <p:scale>
          <a:sx n="95" d="100"/>
          <a:sy n="95" d="100"/>
        </p:scale>
        <p:origin x="121" y="7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57348"/>
            <a:ext cx="34226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WG4#117</a:t>
            </a:r>
          </a:p>
          <a:p>
            <a:pPr eaLnBrk="1" hangingPunct="1"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Goteborg, SE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;  21</a:t>
            </a:r>
            <a:r>
              <a:rPr lang="en-GB" sz="1200" b="1" kern="1200" baseline="300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st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– 25</a:t>
            </a:r>
            <a:r>
              <a:rPr lang="en-GB" sz="1200" b="1" kern="1200" baseline="300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 August 2023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C4-23300</a:t>
            </a:r>
            <a:r>
              <a:rPr lang="en-DE" altLang="en-US" sz="1200" b="1" dirty="0">
                <a:latin typeface="Arial "/>
              </a:rPr>
              <a:t>6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0_Taipei_2023-06/Docs/SP-230778.zip" TargetMode="External"/><Relationship Id="rId2" Type="http://schemas.openxmlformats.org/officeDocument/2006/relationships/hyperlink" Target="https://www.3gpp.org/ftp/TSG_SA/TSG_SA/TSGS_100_Taipei_2023-06/Docs/SP-23076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0_Taipei_2023-06/Docs/SP-230781.zip" TargetMode="External"/><Relationship Id="rId5" Type="http://schemas.openxmlformats.org/officeDocument/2006/relationships/hyperlink" Target="https://www.3gpp.org/ftp/TSG_SA/TSG_SA/TSGS_100_Taipei_2023-06/Docs/SP-230780.zip" TargetMode="External"/><Relationship Id="rId4" Type="http://schemas.openxmlformats.org/officeDocument/2006/relationships/hyperlink" Target="https://www.3gpp.org/ftp/TSG_SA/TSG_SA/TSGS_100_Taipei_2023-06/Docs/SP-230779.zip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0_Taipei_2023-06/Docs/SP-230776.zip" TargetMode="External"/><Relationship Id="rId3" Type="http://schemas.openxmlformats.org/officeDocument/2006/relationships/hyperlink" Target="https://www.3gpp.org/ftp/TSG_SA/TSG_SA/TSGS_100_Taipei_2023-06/Docs/SP-230769.zip" TargetMode="External"/><Relationship Id="rId7" Type="http://schemas.openxmlformats.org/officeDocument/2006/relationships/hyperlink" Target="https://www.3gpp.org/ftp/TSG_SA/TSG_SA/TSGS_100_Taipei_2023-06/Docs/SP-230775.zip" TargetMode="External"/><Relationship Id="rId2" Type="http://schemas.openxmlformats.org/officeDocument/2006/relationships/hyperlink" Target="https://www.3gpp.org/ftp/TSG_SA/TSG_SA/TSGS_100_Taipei_2023-06/Docs/SP-23076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0_Taipei_2023-06/Docs/SP-230774.zip" TargetMode="External"/><Relationship Id="rId5" Type="http://schemas.openxmlformats.org/officeDocument/2006/relationships/hyperlink" Target="https://www.3gpp.org/ftp/TSG_SA/TSG_SA/TSGS_100_Taipei_2023-06/Docs/SP-230773.zip" TargetMode="External"/><Relationship Id="rId4" Type="http://schemas.openxmlformats.org/officeDocument/2006/relationships/hyperlink" Target="https://www.3gpp.org/ftp/TSG_SA/TSG_SA/TSGS_100_Taipei_2023-06/Docs/SP-230772.zip" TargetMode="External"/><Relationship Id="rId9" Type="http://schemas.openxmlformats.org/officeDocument/2006/relationships/hyperlink" Target="https://www.3gpp.org/ftp/TSG_SA/TSG_SA/TSGS_100_Taipei_2023-06/Docs/SP-230777.zip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0_Taipei_2023-06/Docs/SP-230686.zip" TargetMode="External"/><Relationship Id="rId3" Type="http://schemas.openxmlformats.org/officeDocument/2006/relationships/hyperlink" Target="https://www.3gpp.org/ftp/TSG_SA/TSG_SA/TSGS_100_Taipei_2023-06/Docs/SP-230573.zip" TargetMode="External"/><Relationship Id="rId7" Type="http://schemas.openxmlformats.org/officeDocument/2006/relationships/hyperlink" Target="https://www.3gpp.org/ftp/TSG_SA/TSG_SA/TSGS_100_Taipei_2023-06/Docs/SP-230536.zip" TargetMode="External"/><Relationship Id="rId12" Type="http://schemas.openxmlformats.org/officeDocument/2006/relationships/hyperlink" Target="https://www.3gpp.org/ftp/TSG_SA/TSG_SA/TSGS_100_Taipei_2023-06/Docs/SP-230685.zip" TargetMode="External"/><Relationship Id="rId2" Type="http://schemas.openxmlformats.org/officeDocument/2006/relationships/hyperlink" Target="https://www.3gpp.org/ftp/TSG_SA/TSG_SA/TSGS_100_Taipei_2023-06/Docs/SP-23050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0_Taipei_2023-06/Docs/SP-230537.zip" TargetMode="External"/><Relationship Id="rId11" Type="http://schemas.openxmlformats.org/officeDocument/2006/relationships/hyperlink" Target="https://www.3gpp.org/ftp/TSG_SA/TSG_SA/TSGS_100_Taipei_2023-06/Docs/SP-230684.zip" TargetMode="External"/><Relationship Id="rId5" Type="http://schemas.openxmlformats.org/officeDocument/2006/relationships/hyperlink" Target="https://www.3gpp.org/ftp/TSG_SA/TSG_SA/TSGS_100_Taipei_2023-06/Docs/SP-230575.zip" TargetMode="External"/><Relationship Id="rId10" Type="http://schemas.openxmlformats.org/officeDocument/2006/relationships/hyperlink" Target="https://www.3gpp.org/ftp/TSG_SA/TSG_SA/TSGS_100_Taipei_2023-06/Docs/SP-230687.zip" TargetMode="External"/><Relationship Id="rId4" Type="http://schemas.openxmlformats.org/officeDocument/2006/relationships/hyperlink" Target="https://www.3gpp.org/ftp/TSG_SA/TSG_SA/TSGS_100_Taipei_2023-06/Docs/SP-230571.zip" TargetMode="External"/><Relationship Id="rId9" Type="http://schemas.openxmlformats.org/officeDocument/2006/relationships/hyperlink" Target="https://www.3gpp.org/ftp/TSG_SA/TSG_SA/TSGS_100_Taipei_2023-06/Docs/SP-230688.zip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0_Taipei_2023-06/Docs/SP-230641.zip" TargetMode="External"/><Relationship Id="rId2" Type="http://schemas.openxmlformats.org/officeDocument/2006/relationships/hyperlink" Target="https://www.3gpp.org/ftp/TSG_SA/TSG_SA/TSGS_100_Taipei_2023-06/Docs/SP-230640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0_Taipei_2023-06/Docs/SP-230639.zip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0_Taipei_2023-06/Docs/SP-230519.zip" TargetMode="External"/><Relationship Id="rId3" Type="http://schemas.openxmlformats.org/officeDocument/2006/relationships/hyperlink" Target="https://www.3gpp.org/ftp/TSG_SA/TSG_SA/TSGS_100_Taipei_2023-06/Docs/SP-230510.zip" TargetMode="External"/><Relationship Id="rId7" Type="http://schemas.openxmlformats.org/officeDocument/2006/relationships/hyperlink" Target="https://www.3gpp.org/ftp/TSG_SA/TSG_SA/TSGS_100_Taipei_2023-06/Docs/SP-230506.zip" TargetMode="External"/><Relationship Id="rId2" Type="http://schemas.openxmlformats.org/officeDocument/2006/relationships/hyperlink" Target="https://www.3gpp.org/ftp/TSG_SA/TSG_SA/TSGS_100_Taipei_2023-06/Docs/SP-23051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0_Taipei_2023-06/Docs/SP-230513.zip" TargetMode="External"/><Relationship Id="rId11" Type="http://schemas.openxmlformats.org/officeDocument/2006/relationships/hyperlink" Target="https://www.3gpp.org/ftp/TSG_SA/TSG_SA/TSGS_100_Taipei_2023-06/Docs/SP-230581.zip" TargetMode="External"/><Relationship Id="rId5" Type="http://schemas.openxmlformats.org/officeDocument/2006/relationships/hyperlink" Target="https://www.3gpp.org/ftp/TSG_SA/TSG_SA/TSGS_100_Taipei_2023-06/Docs/SP-230517.zip" TargetMode="External"/><Relationship Id="rId10" Type="http://schemas.openxmlformats.org/officeDocument/2006/relationships/hyperlink" Target="https://www.3gpp.org/ftp/TSG_SA/TSG_SA/TSGS_100_Taipei_2023-06/Docs/SP-230582.zip" TargetMode="External"/><Relationship Id="rId4" Type="http://schemas.openxmlformats.org/officeDocument/2006/relationships/hyperlink" Target="https://www.3gpp.org/ftp/TSG_SA/TSG_SA/TSGS_100_Taipei_2023-06/Docs/SP-230508.zip" TargetMode="External"/><Relationship Id="rId9" Type="http://schemas.openxmlformats.org/officeDocument/2006/relationships/hyperlink" Target="https://www.3gpp.org/ftp/TSG_SA/TSG_SA/TSGS_100_Taipei_2023-06/Docs/SP-230580.zip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0_Taipei_2023-06/Docs/SP-230567.zip" TargetMode="External"/><Relationship Id="rId3" Type="http://schemas.openxmlformats.org/officeDocument/2006/relationships/hyperlink" Target="https://www.3gpp.org/ftp/TSG_SA/TSG_SA/TSGS_100_Taipei_2023-06/Docs/SP-230579.zip" TargetMode="External"/><Relationship Id="rId7" Type="http://schemas.openxmlformats.org/officeDocument/2006/relationships/hyperlink" Target="https://www.3gpp.org/ftp/TSG_SA/TSG_SA/TSGS_100_Taipei_2023-06/Docs/SP-230566.zip" TargetMode="External"/><Relationship Id="rId12" Type="http://schemas.openxmlformats.org/officeDocument/2006/relationships/hyperlink" Target="https://www.3gpp.org/ftp/TSG_SA/TSG_SA/TSGS_100_Taipei_2023-06/Docs/SP-230574.zip" TargetMode="External"/><Relationship Id="rId2" Type="http://schemas.openxmlformats.org/officeDocument/2006/relationships/hyperlink" Target="https://www.3gpp.org/ftp/TSG_SA/TSG_SA/TSGS_100_Taipei_2023-06/Docs/SP-23057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0_Taipei_2023-06/Docs/SP-230571.zip" TargetMode="External"/><Relationship Id="rId11" Type="http://schemas.openxmlformats.org/officeDocument/2006/relationships/hyperlink" Target="https://www.3gpp.org/ftp/TSG_SA/TSG_SA/TSGS_100_Taipei_2023-06/Docs/SP-230577.zip" TargetMode="External"/><Relationship Id="rId5" Type="http://schemas.openxmlformats.org/officeDocument/2006/relationships/hyperlink" Target="https://www.3gpp.org/ftp/TSG_SA/TSG_SA/TSGS_100_Taipei_2023-06/Docs/SP-230576.zip" TargetMode="External"/><Relationship Id="rId10" Type="http://schemas.openxmlformats.org/officeDocument/2006/relationships/hyperlink" Target="https://www.3gpp.org/ftp/TSG_SA/TSG_SA/TSGS_100_Taipei_2023-06/Docs/SP-230565.zip" TargetMode="External"/><Relationship Id="rId4" Type="http://schemas.openxmlformats.org/officeDocument/2006/relationships/hyperlink" Target="https://www.3gpp.org/ftp/TSG_SA/TSG_SA/TSGS_100_Taipei_2023-06/Docs/SP-230646.zip" TargetMode="External"/><Relationship Id="rId9" Type="http://schemas.openxmlformats.org/officeDocument/2006/relationships/hyperlink" Target="https://www.3gpp.org/ftp/TSG_SA/TSG_SA/TSGS_100_Taipei_2023-06/Docs/SP-230569.zip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0_Taipei_2023-06/Docs/SP-230439.zip" TargetMode="External"/><Relationship Id="rId3" Type="http://schemas.openxmlformats.org/officeDocument/2006/relationships/hyperlink" Target="https://www.3gpp.org/ftp/TSG_SA/TSG_SA/TSGS_100_Taipei_2023-06/Docs/SP-230564.zip" TargetMode="External"/><Relationship Id="rId7" Type="http://schemas.openxmlformats.org/officeDocument/2006/relationships/hyperlink" Target="https://www.3gpp.org/ftp/TSG_SA/TSG_SA/TSGS_100_Taipei_2023-06/Docs/SP-230568.zip" TargetMode="External"/><Relationship Id="rId12" Type="http://schemas.openxmlformats.org/officeDocument/2006/relationships/hyperlink" Target="https://www.3gpp.org/ftp/TSG_SA/TSG_SA/TSGS_100_Taipei_2023-06/Docs/SP-230637.zip" TargetMode="External"/><Relationship Id="rId2" Type="http://schemas.openxmlformats.org/officeDocument/2006/relationships/hyperlink" Target="https://www.3gpp.org/ftp/TSG_SA/TSG_SA/TSGS_100_Taipei_2023-06/Docs/SP-23057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0_Taipei_2023-06/Docs/SP-230578.zip" TargetMode="External"/><Relationship Id="rId11" Type="http://schemas.openxmlformats.org/officeDocument/2006/relationships/hyperlink" Target="https://www.3gpp.org/ftp/TSG_SA/TSG_SA/TSGS_100_Taipei_2023-06/Docs/SP-230644.zip" TargetMode="External"/><Relationship Id="rId5" Type="http://schemas.openxmlformats.org/officeDocument/2006/relationships/hyperlink" Target="https://www.3gpp.org/ftp/TSG_SA/TSG_SA/TSGS_100_Taipei_2023-06/Docs/SP-230570.zip" TargetMode="External"/><Relationship Id="rId10" Type="http://schemas.openxmlformats.org/officeDocument/2006/relationships/hyperlink" Target="https://www.3gpp.org/ftp/TSG_SA/TSG_SA/TSGS_100_Taipei_2023-06/Docs/SP-230643.zip" TargetMode="External"/><Relationship Id="rId4" Type="http://schemas.openxmlformats.org/officeDocument/2006/relationships/hyperlink" Target="https://www.3gpp.org/ftp/TSG_SA/TSG_SA/TSGS_100_Taipei_2023-06/Docs/SP-230563.zip" TargetMode="External"/><Relationship Id="rId9" Type="http://schemas.openxmlformats.org/officeDocument/2006/relationships/hyperlink" Target="https://www.3gpp.org/ftp/TSG_SA/TSG_SA/TSGS_100_Taipei_2023-06/Docs/SP-230735.zip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TSGC_100_Taipei/Docs/CP-231002.zip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0_Taipei_2023-06/Docs/SP-230636.zip" TargetMode="External"/><Relationship Id="rId3" Type="http://schemas.openxmlformats.org/officeDocument/2006/relationships/hyperlink" Target="https://www.3gpp.org/ftp/TSG_SA/TSG_SA/TSGS_100_Taipei_2023-06/Docs/SP-230642.zip" TargetMode="External"/><Relationship Id="rId7" Type="http://schemas.openxmlformats.org/officeDocument/2006/relationships/hyperlink" Target="https://www.3gpp.org/ftp/TSG_SA/TSG_SA/TSGS_100_Taipei_2023-06/Docs/SP-230635.zip" TargetMode="External"/><Relationship Id="rId2" Type="http://schemas.openxmlformats.org/officeDocument/2006/relationships/hyperlink" Target="https://www.3gpp.org/ftp/TSG_SA/TSG_SA/TSGS_100_Taipei_2023-06/Docs/SP-23064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0_Taipei_2023-06/Docs/SP-230634.zip" TargetMode="External"/><Relationship Id="rId5" Type="http://schemas.openxmlformats.org/officeDocument/2006/relationships/hyperlink" Target="https://www.3gpp.org/ftp/TSG_SA/TSG_SA/TSGS_100_Taipei_2023-06/Docs/SP-230633.zip" TargetMode="External"/><Relationship Id="rId4" Type="http://schemas.openxmlformats.org/officeDocument/2006/relationships/hyperlink" Target="https://www.3gpp.org/ftp/TSG_SA/TSG_SA/TSGS_100_Taipei_2023-06/Docs/SP-230638.zip" TargetMode="External"/><Relationship Id="rId9" Type="http://schemas.openxmlformats.org/officeDocument/2006/relationships/hyperlink" Target="https://www.3gpp.org/ftp/TSG_SA/TSG_SA/TSGS_100_Taipei_2023-06/Docs/SP-230689.zip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0_Taipei_2023-06/Docs/SP-230758.zip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0_Taipei/Docs/CP-231022.zip" TargetMode="External"/><Relationship Id="rId2" Type="http://schemas.openxmlformats.org/officeDocument/2006/relationships/hyperlink" Target="https://www.3gpp.org/ftp/tsg_ct/tsg_ct/TSGC_100_Taipei/Docs/CP-231350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100_Taipei/Docs/CP-231024.zi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100_Taipei/Docs/CP-231193.zip" TargetMode="External"/><Relationship Id="rId3" Type="http://schemas.openxmlformats.org/officeDocument/2006/relationships/hyperlink" Target="https://www.3gpp.org/ftp/tsg_ct/tsg_ct/TSGC_100_Taipei/Docs/CP-231356.zip" TargetMode="External"/><Relationship Id="rId7" Type="http://schemas.openxmlformats.org/officeDocument/2006/relationships/hyperlink" Target="https://www.3gpp.org/ftp/tsg_ct/tsg_ct/TSGC_100_Taipei/Docs/CP-231192.zip" TargetMode="External"/><Relationship Id="rId2" Type="http://schemas.openxmlformats.org/officeDocument/2006/relationships/hyperlink" Target="https://www.3gpp.org/ftp/tsg_ct/tsg_ct/TSGC_100_Taipei/Docs/CP-23135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0_Taipei/Docs/CP-231194.zip" TargetMode="External"/><Relationship Id="rId11" Type="http://schemas.openxmlformats.org/officeDocument/2006/relationships/hyperlink" Target="https://www.3gpp.org/ftp/tsg_ct/tsg_ct/TSGC_100_Taipei/Docs/CP-231360.zip" TargetMode="External"/><Relationship Id="rId5" Type="http://schemas.openxmlformats.org/officeDocument/2006/relationships/hyperlink" Target="https://www.3gpp.org/ftp/tsg_ct/tsg_ct/TSGC_100_Taipei/Docs/CP-231286.zip" TargetMode="External"/><Relationship Id="rId10" Type="http://schemas.openxmlformats.org/officeDocument/2006/relationships/hyperlink" Target="https://www.3gpp.org/ftp/tsg_ct/tsg_ct/TSGC_100_Taipei/Docs/CP-231196.zip" TargetMode="External"/><Relationship Id="rId4" Type="http://schemas.openxmlformats.org/officeDocument/2006/relationships/hyperlink" Target="https://www.3gpp.org/ftp/tsg_ct/tsg_ct/TSGC_100_Taipei/Docs/CP-231287.zip" TargetMode="External"/><Relationship Id="rId9" Type="http://schemas.openxmlformats.org/officeDocument/2006/relationships/hyperlink" Target="https://www.3gpp.org/ftp/tsg_ct/tsg_ct/TSGC_100_Taipei/Docs/CP-231195.zi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TSGC_100_Taipei/Docs/CP-231302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0_Taipei/Docs/CP-231353.zip" TargetMode="External"/><Relationship Id="rId2" Type="http://schemas.openxmlformats.org/officeDocument/2006/relationships/hyperlink" Target="https://www.3gpp.org/ftp/tsg_ct/tsg_ct/TSGC_100_Taipei/Docs/CP-23135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0_Taipei/Docs/CP-231357p" TargetMode="External"/><Relationship Id="rId5" Type="http://schemas.openxmlformats.org/officeDocument/2006/relationships/hyperlink" Target="https://www.3gpp.org/ftp/tsg_ct/tsg_ct/TSGC_100_Taipei/Docs/CP-231355.zip" TargetMode="External"/><Relationship Id="rId4" Type="http://schemas.openxmlformats.org/officeDocument/2006/relationships/hyperlink" Target="https://www.3gpp.org/ftp/tsg_ct/tsg_ct/TSGC_100_Taipei/Docs/CP-231354.zip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100_Taipei/Docs/CP-231346.zip" TargetMode="External"/><Relationship Id="rId3" Type="http://schemas.openxmlformats.org/officeDocument/2006/relationships/hyperlink" Target="https://www.3gpp.org/ftp/tsg_ct/tsg_ct/TSGC_100_Taipei/Docs/CP-2313445" TargetMode="External"/><Relationship Id="rId7" Type="http://schemas.openxmlformats.org/officeDocument/2006/relationships/hyperlink" Target="https://www.3gpp.org/ftp/tsg_ct/tsg_ct/TSGC_100_Taipei/Docs/CP-231200.zip" TargetMode="External"/><Relationship Id="rId2" Type="http://schemas.openxmlformats.org/officeDocument/2006/relationships/hyperlink" Target="https://www.3gpp.org/ftp/tsg_ct/tsg_ct/TSGC_100_Taipei/Docs/CP-23134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0_Taipei/Docs/CP-231199.zip" TargetMode="External"/><Relationship Id="rId11" Type="http://schemas.openxmlformats.org/officeDocument/2006/relationships/hyperlink" Target="https://www.3gpp.org/ftp/tsg_ct/tsg_ct/TSGC_100_Taipei/Docs/CP-231205.zip" TargetMode="External"/><Relationship Id="rId5" Type="http://schemas.openxmlformats.org/officeDocument/2006/relationships/hyperlink" Target="https://www.3gpp.org/ftp/tsg_ct/tsg_ct/TSGC_100_Taipei/Docs/CP-231202.zip" TargetMode="External"/><Relationship Id="rId10" Type="http://schemas.openxmlformats.org/officeDocument/2006/relationships/hyperlink" Target="https://www.3gpp.org/ftp/tsg_ct/tsg_ct/TSGC_100_Taipei/Docs/CP-231123.zip" TargetMode="External"/><Relationship Id="rId4" Type="http://schemas.openxmlformats.org/officeDocument/2006/relationships/hyperlink" Target="https://www.3gpp.org/ftp/tsg_ct/tsg_ct/TSGC_100_Taipei/Docs/CP-231359.zip" TargetMode="External"/><Relationship Id="rId9" Type="http://schemas.openxmlformats.org/officeDocument/2006/relationships/hyperlink" Target="https://www.3gpp.org/ftp/tsg_ct/tsg_ct/TSGC_100_Taipei/Docs/CP-231122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0_Taipei/Docs/CP-231260.zip" TargetMode="External"/><Relationship Id="rId2" Type="http://schemas.openxmlformats.org/officeDocument/2006/relationships/hyperlink" Target="https://www.3gpp.org/ftp/tsg_ct/tsg_ct/TSGC_100_Taipei/Docs/CP-231259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1706826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Plenary #100 report </a:t>
            </a:r>
            <a:br>
              <a:rPr lang="en-US" altLang="en-US" dirty="0"/>
            </a:br>
            <a:r>
              <a:rPr lang="en-US" altLang="en-US" dirty="0"/>
              <a:t>on CT4 related topics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261917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Yue Song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Chair</a:t>
            </a:r>
            <a:r>
              <a:rPr lang="en-GB" altLang="en-US" sz="2000" dirty="0"/>
              <a:t>, China Mobile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Meeting Plan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i="1" dirty="0"/>
              <a:t>Meeting Locations and planning (no change so far)</a:t>
            </a:r>
            <a:endParaRPr lang="de-DE" sz="2000" dirty="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de-DE" sz="2000" dirty="0"/>
              <a:t>Meetings in Q3 2023 </a:t>
            </a:r>
            <a:r>
              <a:rPr lang="en-US" sz="2000" dirty="0"/>
              <a:t>:</a:t>
            </a:r>
          </a:p>
          <a:p>
            <a:pPr>
              <a:tabLst>
                <a:tab pos="1971675" algn="l"/>
                <a:tab pos="4484688" algn="l"/>
              </a:tabLst>
            </a:pPr>
            <a:r>
              <a:rPr lang="en-US" sz="2000" dirty="0"/>
              <a:t>CT4#117  2023/08/21 – 2023/08/25 Goteborg, SE</a:t>
            </a:r>
          </a:p>
          <a:p>
            <a:pPr>
              <a:tabLst>
                <a:tab pos="1971675" algn="l"/>
                <a:tab pos="4484688" algn="l"/>
              </a:tabLst>
            </a:pPr>
            <a:r>
              <a:rPr lang="en-US" sz="2000" dirty="0"/>
              <a:t>Plenary #101 2023/09/11 - </a:t>
            </a:r>
            <a:r>
              <a:rPr lang="en-US" altLang="zh-CN" sz="2000" dirty="0"/>
              <a:t>2023/09/12 Bengaluru, IN</a:t>
            </a:r>
          </a:p>
          <a:p>
            <a:pPr>
              <a:tabLst>
                <a:tab pos="1971675" algn="l"/>
                <a:tab pos="4484688" algn="l"/>
              </a:tabLst>
            </a:pPr>
            <a:endParaRPr lang="de-DE" sz="2000" dirty="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de-DE" altLang="zh-CN" sz="2000" dirty="0"/>
              <a:t>Meetings in Q4 2023 </a:t>
            </a:r>
            <a:r>
              <a:rPr lang="en-US" altLang="zh-CN" sz="2000" dirty="0"/>
              <a:t>:</a:t>
            </a: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CT4#118  2023/10/09 – 2023/10/13 Xiamen, CN</a:t>
            </a: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CT4#119  2023/11/13 – 2023/11/17 Chicago, US</a:t>
            </a: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Plenary #102 2023/12/11 - 2023/12/12 Edinburgh, GB</a:t>
            </a:r>
          </a:p>
          <a:p>
            <a:pPr>
              <a:tabLst>
                <a:tab pos="1971675" algn="l"/>
                <a:tab pos="4484688" algn="l"/>
              </a:tabLst>
            </a:pP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91438417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SA#100_Release planning</a:t>
            </a:r>
            <a:endParaRPr lang="en-US" altLang="fr-FR" sz="3600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509216" y="185044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Release 18 timeline (no change comparing with last plenary)</a:t>
            </a:r>
          </a:p>
          <a:p>
            <a:r>
              <a:rPr lang="en-GB" altLang="en-US" sz="1600" dirty="0"/>
              <a:t> December 2021	Stage 1  completed</a:t>
            </a:r>
          </a:p>
          <a:p>
            <a:r>
              <a:rPr lang="en-GB" sz="1600" dirty="0"/>
              <a:t> </a:t>
            </a:r>
            <a:r>
              <a:rPr lang="en-GB" sz="1600" dirty="0">
                <a:solidFill>
                  <a:srgbClr val="FF0000"/>
                </a:solidFill>
              </a:rPr>
              <a:t>June 2023	Stage2 is announced as completed</a:t>
            </a:r>
          </a:p>
          <a:p>
            <a:r>
              <a:rPr lang="en-GB" sz="1600" dirty="0"/>
              <a:t> March 2024	planed  stage 3 completion</a:t>
            </a:r>
          </a:p>
          <a:p>
            <a:r>
              <a:rPr lang="en-GB" sz="1600" dirty="0"/>
              <a:t> June 2024	planed ASN.1 and Open API freeze</a:t>
            </a:r>
          </a:p>
          <a:p>
            <a:endParaRPr lang="en-GB" sz="1600" dirty="0"/>
          </a:p>
          <a:p>
            <a:pPr marL="0" indent="0">
              <a:buNone/>
            </a:pPr>
            <a:r>
              <a:rPr lang="en-GB" sz="1600" dirty="0"/>
              <a:t>Release 19 Planning </a:t>
            </a:r>
          </a:p>
          <a:p>
            <a:r>
              <a:rPr lang="en-GB" altLang="en-US" sz="1600" dirty="0"/>
              <a:t> December 2023	Stage 1  complete</a:t>
            </a:r>
          </a:p>
          <a:p>
            <a:r>
              <a:rPr lang="en-GB" altLang="en-US" sz="1600" dirty="0"/>
              <a:t> December 2024	Stage 2  complete</a:t>
            </a:r>
          </a:p>
          <a:p>
            <a:endParaRPr lang="en-GB" altLang="en-US" sz="16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7162422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r>
              <a:rPr lang="en-US" dirty="0"/>
              <a:t>All of the stage 2 CRs which had dependency with CT4 CRs are approved.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4C4CC7B9-0CD7-BB3A-29A2-2ED7A946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SA#100_Dependent CRs</a:t>
            </a:r>
            <a:endParaRPr lang="en-US" altLang="fr-FR" sz="3600" dirty="0"/>
          </a:p>
        </p:txBody>
      </p:sp>
    </p:spTree>
    <p:extLst>
      <p:ext uri="{BB962C8B-B14F-4D97-AF65-F5344CB8AC3E}">
        <p14:creationId xmlns:p14="http://schemas.microsoft.com/office/powerpoint/2010/main" val="191333776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3">
            <a:extLst>
              <a:ext uri="{FF2B5EF4-FFF2-40B4-BE49-F238E27FC236}">
                <a16:creationId xmlns:a16="http://schemas.microsoft.com/office/drawing/2014/main" id="{BAE3369B-F28E-E613-7385-9906ED70E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r>
              <a:rPr lang="en-US" dirty="0"/>
              <a:t>New approved WI/SI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4C4CC7B9-0CD7-BB3A-29A2-2ED7A946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SA#100_WIDs</a:t>
            </a:r>
            <a:endParaRPr lang="en-US" altLang="fr-FR" sz="3600" dirty="0"/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F5E19FBA-EF9F-CC66-ED4A-FF3B3112EC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253080"/>
              </p:ext>
            </p:extLst>
          </p:nvPr>
        </p:nvGraphicFramePr>
        <p:xfrm>
          <a:off x="837893" y="2320426"/>
          <a:ext cx="9662476" cy="3868153"/>
        </p:xfrm>
        <a:graphic>
          <a:graphicData uri="http://schemas.openxmlformats.org/drawingml/2006/table">
            <a:tbl>
              <a:tblPr firstRow="1" firstCol="1" bandRow="1"/>
              <a:tblGrid>
                <a:gridCol w="952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5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4083">
                  <a:extLst>
                    <a:ext uri="{9D8B030D-6E8A-4147-A177-3AD203B41FA5}">
                      <a16:colId xmlns:a16="http://schemas.microsoft.com/office/drawing/2014/main" val="4058103979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TDoc #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zh-CN" sz="1400" b="1" noProof="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Source</a:t>
                      </a:r>
                      <a:endParaRPr lang="en-US" sz="14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Title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Release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SP-230764</a:t>
                      </a:r>
                      <a:endParaRPr lang="en-GB" sz="14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New WID on Management of cloud-native Virtualized Network Functions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SP-230778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New SID for Study on enhanced application layer support for location services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190957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4"/>
                        </a:rPr>
                        <a:t>SP-230779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New SID for Study on Service aspects for supporting the </a:t>
                      </a:r>
                      <a:r>
                        <a:rPr lang="en-US" altLang="zh-CN" sz="14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eMMTel</a:t>
                      </a: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Service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506625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5"/>
                        </a:rPr>
                        <a:t>SP-230780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New WID on Railways specific Enhancements to Mission Critical Services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6"/>
                        </a:rPr>
                        <a:t>SP-230781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New WID on support of the 5GMSG Service phase 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70388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2411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5407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712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5988279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3">
            <a:extLst>
              <a:ext uri="{FF2B5EF4-FFF2-40B4-BE49-F238E27FC236}">
                <a16:creationId xmlns:a16="http://schemas.microsoft.com/office/drawing/2014/main" id="{BAE3369B-F28E-E613-7385-9906ED70E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r>
              <a:rPr lang="en-US" altLang="zh-CN" dirty="0"/>
              <a:t>Revised</a:t>
            </a:r>
            <a:r>
              <a:rPr lang="en-US" dirty="0"/>
              <a:t> WI/SI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4C4CC7B9-0CD7-BB3A-29A2-2ED7A946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SA#100_WIDs</a:t>
            </a:r>
            <a:endParaRPr lang="en-US" altLang="fr-FR" sz="3600" dirty="0"/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F5E19FBA-EF9F-CC66-ED4A-FF3B3112EC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7640"/>
              </p:ext>
            </p:extLst>
          </p:nvPr>
        </p:nvGraphicFramePr>
        <p:xfrm>
          <a:off x="837893" y="2320426"/>
          <a:ext cx="9662476" cy="3868153"/>
        </p:xfrm>
        <a:graphic>
          <a:graphicData uri="http://schemas.openxmlformats.org/drawingml/2006/table">
            <a:tbl>
              <a:tblPr firstRow="1" firstCol="1" bandRow="1"/>
              <a:tblGrid>
                <a:gridCol w="952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5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4083">
                  <a:extLst>
                    <a:ext uri="{9D8B030D-6E8A-4147-A177-3AD203B41FA5}">
                      <a16:colId xmlns:a16="http://schemas.microsoft.com/office/drawing/2014/main" val="4058103979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TDoc #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zh-CN" sz="1400" b="1" noProof="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Source</a:t>
                      </a:r>
                      <a:endParaRPr lang="en-US" sz="14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Title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Release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SP-230768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Revised WID on Automated certificate management in SBA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SP-230769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Revised WID on Security Aspects of Ranging Based Services and </a:t>
                      </a:r>
                      <a:r>
                        <a:rPr lang="en-US" altLang="zh-CN" sz="14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Sidelink</a:t>
                      </a: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Positioning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190957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SP-230772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Revised SID on Management Aspects of URLLC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506625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SP-230773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Revised SID on Management of </a:t>
                      </a:r>
                      <a:r>
                        <a:rPr lang="en-US" sz="14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TraceMDT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Phase 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SP-230774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Revised SID: Study on Basic SBMA enabler enhancements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SP-230775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Revised WID on enhanced Edge Computing Management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GB" alt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SP-230776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Revised WID on Service Based Management Architecture (SBMA)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GB" alt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70388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SP-230777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Revised WID on Management of Trace/MDT phase 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GB" alt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2411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5407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712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73207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4C4CC7B9-0CD7-BB3A-29A2-2ED7A946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SA#100_Approved </a:t>
            </a:r>
            <a:r>
              <a:rPr lang="en-US" sz="3600" b="1" dirty="0" err="1"/>
              <a:t>TS</a:t>
            </a:r>
            <a:r>
              <a:rPr lang="en-US" altLang="zh-CN" sz="3600" b="1" dirty="0" err="1"/>
              <a:t>es</a:t>
            </a:r>
            <a:endParaRPr lang="en-US" altLang="fr-FR" sz="3600" dirty="0"/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F5E19FBA-EF9F-CC66-ED4A-FF3B3112EC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004656"/>
              </p:ext>
            </p:extLst>
          </p:nvPr>
        </p:nvGraphicFramePr>
        <p:xfrm>
          <a:off x="427383" y="1843352"/>
          <a:ext cx="10833651" cy="4480887"/>
        </p:xfrm>
        <a:graphic>
          <a:graphicData uri="http://schemas.openxmlformats.org/drawingml/2006/table">
            <a:tbl>
              <a:tblPr firstRow="1" firstCol="1" bandRow="1"/>
              <a:tblGrid>
                <a:gridCol w="924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4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81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2756">
                  <a:extLst>
                    <a:ext uri="{9D8B030D-6E8A-4147-A177-3AD203B41FA5}">
                      <a16:colId xmlns:a16="http://schemas.microsoft.com/office/drawing/2014/main" val="225095251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TDoc #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zh-CN" sz="1400" b="1" noProof="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Source</a:t>
                      </a:r>
                      <a:endParaRPr lang="en-US" sz="14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Title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SP-230501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TS 23.586: 'Architectural Enhancements to support Ranging based services and </a:t>
                      </a:r>
                      <a:r>
                        <a:rPr lang="en-US" sz="14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Sidelink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Positioning', Version 1.0.0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SP-230573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TS 33.523 '5G Security Assurance Specification (SCAS); Split </a:t>
                      </a:r>
                      <a:r>
                        <a:rPr lang="en-US" altLang="zh-CN" sz="14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gNB</a:t>
                      </a: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product classes'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190957"/>
                  </a:ext>
                </a:extLst>
              </a:tr>
              <a:tr h="4108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SP-230571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TS 33.526 'Security Assurance Specification for Management Function (</a:t>
                      </a:r>
                      <a:r>
                        <a:rPr lang="en-US" altLang="zh-CN" sz="14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MnF</a:t>
                      </a: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)'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506625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SP-230575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TS 33.527 'Security Assurance Specification (SCAS) for 3GPP virtualized network products'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SP-230537</a:t>
                      </a:r>
                      <a:endParaRPr kumimoji="0" lang="en-US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TS 26.806 v 2.0.0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SP-230536</a:t>
                      </a:r>
                      <a:endParaRPr kumimoji="0" lang="en-US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TS 26.506 v 2.0.0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47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SP-230686</a:t>
                      </a:r>
                      <a:endParaRPr kumimoji="0" lang="en-US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TS 23.435 v2.0.0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70388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SP-230688</a:t>
                      </a:r>
                      <a:endParaRPr kumimoji="0" lang="en-US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SA6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TS 23.542 v1.0.0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2411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/>
                        </a:rPr>
                        <a:t>SP-230687</a:t>
                      </a:r>
                      <a:endParaRPr kumimoji="0" lang="en-GB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SA6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TS 23.436 v2.0.0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5407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/>
                        </a:rPr>
                        <a:t>SP-230684</a:t>
                      </a:r>
                      <a:endParaRPr kumimoji="0" lang="en-GB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SA6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TS 23.545 v1.0.0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71216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2"/>
                        </a:rPr>
                        <a:t>SP-230685</a:t>
                      </a:r>
                      <a:endParaRPr kumimoji="0" lang="en-GB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TS 23.433 v2.0.0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23072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935335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4C4CC7B9-0CD7-BB3A-29A2-2ED7A946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SA#100_TRs for information</a:t>
            </a:r>
            <a:endParaRPr lang="en-US" altLang="fr-FR" sz="3600" dirty="0"/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F5E19FBA-EF9F-CC66-ED4A-FF3B3112EC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797843"/>
              </p:ext>
            </p:extLst>
          </p:nvPr>
        </p:nvGraphicFramePr>
        <p:xfrm>
          <a:off x="427383" y="2002376"/>
          <a:ext cx="10833651" cy="3868153"/>
        </p:xfrm>
        <a:graphic>
          <a:graphicData uri="http://schemas.openxmlformats.org/drawingml/2006/table">
            <a:tbl>
              <a:tblPr firstRow="1" firstCol="1" bandRow="1"/>
              <a:tblGrid>
                <a:gridCol w="924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4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81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2756">
                  <a:extLst>
                    <a:ext uri="{9D8B030D-6E8A-4147-A177-3AD203B41FA5}">
                      <a16:colId xmlns:a16="http://schemas.microsoft.com/office/drawing/2014/main" val="225095251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TDoc #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zh-CN" sz="1400" b="1" noProof="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Source</a:t>
                      </a:r>
                      <a:endParaRPr lang="en-US" sz="14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Title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SP-230640</a:t>
                      </a:r>
                      <a:endParaRPr kumimoji="0" lang="en-US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 TR 28.843 'Study on structure of charging for verticals'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SP-230641</a:t>
                      </a:r>
                      <a:endParaRPr kumimoji="0" lang="en-US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 TR 28.836 'Study on intent-driven management for network slicing'</a:t>
                      </a:r>
                      <a:endParaRPr lang="en-US" altLang="zh-CN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190957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SP-230639</a:t>
                      </a:r>
                      <a:endParaRPr kumimoji="0" lang="en-US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 TR 28.839 'Study on time sensitive networking charging'</a:t>
                      </a:r>
                      <a:endParaRPr lang="en-US" altLang="zh-CN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506625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70388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2411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5407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712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164789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4C4CC7B9-0CD7-BB3A-29A2-2ED7A946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SA#100_Approved TR</a:t>
            </a:r>
            <a:r>
              <a:rPr lang="en-US" altLang="zh-CN" sz="3600" b="1" dirty="0"/>
              <a:t>s</a:t>
            </a:r>
            <a:endParaRPr lang="en-US" altLang="fr-FR" sz="3600" dirty="0"/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F5E19FBA-EF9F-CC66-ED4A-FF3B3112EC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638213"/>
              </p:ext>
            </p:extLst>
          </p:nvPr>
        </p:nvGraphicFramePr>
        <p:xfrm>
          <a:off x="427383" y="1843352"/>
          <a:ext cx="10833651" cy="3960829"/>
        </p:xfrm>
        <a:graphic>
          <a:graphicData uri="http://schemas.openxmlformats.org/drawingml/2006/table">
            <a:tbl>
              <a:tblPr firstRow="1" firstCol="1" bandRow="1"/>
              <a:tblGrid>
                <a:gridCol w="924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4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81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2756">
                  <a:extLst>
                    <a:ext uri="{9D8B030D-6E8A-4147-A177-3AD203B41FA5}">
                      <a16:colId xmlns:a16="http://schemas.microsoft.com/office/drawing/2014/main" val="225095251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TDoc #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zh-CN" sz="1400" b="1" noProof="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Source</a:t>
                      </a:r>
                      <a:endParaRPr lang="en-US" sz="14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Title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30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SP-230515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22.865 v.2.0.0 on 'Study on Satellite Access Phase 3 (FS_5GSAT_Ph3)'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190957"/>
                  </a:ext>
                </a:extLst>
              </a:tr>
              <a:tr h="4108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SP-230510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SA1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22.851 v.2.0.0 on 'Study on Network Sharing Aspects' (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FS_NetShare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)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Rel-19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506625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SP-230508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SA1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22.856 v.2.0.0 on Metaverse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Rel-19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SP-230517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SA1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22.843 v.2.0.0 on 'Study on UAV Phase 3 (FS_UAV_Ph3)'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Rel-19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SP-230513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SA1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22.876 v.2.0.0 on 'Study on AI/ML Model Transfer_Phase2 (FS_AIML_MT_Ph2)'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497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SP-230506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SA1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22.837 v.2.0.0 on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FS_Sensing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Rel-19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70388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SP-230519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22.882 v.2.0.0 on 'Study on Energy Efficiency as service criteria (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FS_EnergyServ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)'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2411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SP-230580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33.898 'Study on security and privacy of AI/ML-based services and applications in 5G'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5407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SP-230582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33.877 'Study on the security aspects of Artificial Intelligence (AI)/Machine Learning (ML) for the NG-RAN'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71216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/>
                        </a:rPr>
                        <a:t>SP-230581</a:t>
                      </a:r>
                      <a:endParaRPr kumimoji="0" lang="en-GB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33.883 'Study on security enhancements for 5G multicast-broadcast services phase 2'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23072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1751968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4C4CC7B9-0CD7-BB3A-29A2-2ED7A946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SA#100_Approved TR</a:t>
            </a:r>
            <a:r>
              <a:rPr lang="en-US" altLang="zh-CN" sz="3600" b="1" dirty="0"/>
              <a:t>s</a:t>
            </a:r>
            <a:endParaRPr lang="en-US" altLang="fr-FR" sz="3600" dirty="0"/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F5E19FBA-EF9F-CC66-ED4A-FF3B3112EC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0652282"/>
              </p:ext>
            </p:extLst>
          </p:nvPr>
        </p:nvGraphicFramePr>
        <p:xfrm>
          <a:off x="427383" y="1843352"/>
          <a:ext cx="10833651" cy="4301982"/>
        </p:xfrm>
        <a:graphic>
          <a:graphicData uri="http://schemas.openxmlformats.org/drawingml/2006/table">
            <a:tbl>
              <a:tblPr firstRow="1" firstCol="1" bandRow="1"/>
              <a:tblGrid>
                <a:gridCol w="924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4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81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2756">
                  <a:extLst>
                    <a:ext uri="{9D8B030D-6E8A-4147-A177-3AD203B41FA5}">
                      <a16:colId xmlns:a16="http://schemas.microsoft.com/office/drawing/2014/main" val="225095251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TDoc #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zh-CN" sz="1400" b="1" noProof="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Source</a:t>
                      </a:r>
                      <a:endParaRPr lang="en-US" sz="14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Title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SP-230573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TS 33.523 '5G Security Assurance Specification (SCAS); Split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gNB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 product classes'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030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SP-230579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SA3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33.896 'Study of security aspects on user consent for 3GPP services phase 2'</a:t>
                      </a:r>
                      <a:endParaRPr lang="zh-CN" altLang="en-US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190957"/>
                  </a:ext>
                </a:extLst>
              </a:tr>
              <a:tr h="4108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SP-230646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SA3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Draft TR 28.834'Study on management of cloud-native Virtualized Network Functions (VNF)'</a:t>
                      </a:r>
                      <a:endParaRPr lang="zh-CN" altLang="en-US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506625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SP-230576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SA3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33.737 'Study on Authentication and Key Management for Applications (AKMA) phase 2'</a:t>
                      </a:r>
                      <a:endParaRPr lang="zh-CN" altLang="en-US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SP-230571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SA3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TS 33.526 'Security Assurance Specification for Management Function (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MnF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)'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SP-230566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SA3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33.700-28 'Study on security aspects of satellite access'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497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SP-230567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SA3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33.740 'Study on security aspects of Proximity Based Services (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ProSe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) in 5G System (5GS) phase 2'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70388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SP-230569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SA3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33.738 'Study on security aspects of enablers for network automation for the 5G system Phase 3'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2411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SP-230565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SA3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33.893 ' Study on security aspects of ranging based services and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sidelink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 positioning'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5407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SP-230577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SA3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33.882 'Study on personal IoT networks security aspects'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71216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SP-230574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33.858 'Study on security aspects of enhanced support of Non-Public Networks (NPN) phase 2'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23072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9121732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4C4CC7B9-0CD7-BB3A-29A2-2ED7A946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SA#100_Approved TR</a:t>
            </a:r>
            <a:r>
              <a:rPr lang="en-US" altLang="zh-CN" sz="3600" b="1" dirty="0"/>
              <a:t>s</a:t>
            </a:r>
            <a:endParaRPr lang="en-US" altLang="fr-FR" sz="3600" dirty="0"/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F5E19FBA-EF9F-CC66-ED4A-FF3B3112EC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380429"/>
              </p:ext>
            </p:extLst>
          </p:nvPr>
        </p:nvGraphicFramePr>
        <p:xfrm>
          <a:off x="427383" y="1843352"/>
          <a:ext cx="10833651" cy="4406599"/>
        </p:xfrm>
        <a:graphic>
          <a:graphicData uri="http://schemas.openxmlformats.org/drawingml/2006/table">
            <a:tbl>
              <a:tblPr firstRow="1" firstCol="1" bandRow="1"/>
              <a:tblGrid>
                <a:gridCol w="924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4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81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2756">
                  <a:extLst>
                    <a:ext uri="{9D8B030D-6E8A-4147-A177-3AD203B41FA5}">
                      <a16:colId xmlns:a16="http://schemas.microsoft.com/office/drawing/2014/main" val="225095251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TDoc #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zh-CN" sz="1400" b="1" noProof="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Source</a:t>
                      </a:r>
                      <a:endParaRPr lang="en-US" sz="14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Title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SP-230572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33.876 'Study on automated certificate management in Service-Based Architecture (SBA)'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030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SP-230564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SA3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33.886 'Study on enhanced security for phase 3 network slicing'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190957"/>
                  </a:ext>
                </a:extLst>
              </a:tr>
              <a:tr h="4108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SP-230563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SA3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33.887 'Study on security aspects for 5WWC phase 2'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506625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SP-230570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SA3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33.809 'Study on 5G security enhancements against False Base Stations (FBS)'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SP-230578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SA3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33.890 'Study on security support for next generation real time communication services'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SP-230568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SA3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TR 33.884 'Study on application enablement aspects for subscriber-aware northbound API access'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497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SP-230439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Draft TR 33.928 ADMF logic for provisioning Lawful Interception (LI)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70388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SP-230735</a:t>
                      </a:r>
                      <a:endParaRPr kumimoji="0" lang="en-US" sz="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TR 28.824 'Study on </a:t>
                      </a:r>
                      <a:r>
                        <a:rPr lang="en-US" sz="14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on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network slice management capability exposure'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2411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SP-230643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Draft TR 28.832 'Study on management aspects of Ultra-Reliable and Low Latency Communication (URLLC)'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5407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SP-230644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Draft TR 28.829 'Study on network and service operations for energy utilities'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71216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SP-230637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Draft TR 28.864 'Study on Enhancement of the management aspects related to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NetWork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 Data Analytics Functions (NWDAF)'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23072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800815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CT#100 F2F plenary meeting  (2 day meeting) (12-13 June).</a:t>
            </a:r>
          </a:p>
          <a:p>
            <a:r>
              <a:rPr lang="de-DE" dirty="0"/>
              <a:t>SA started on Tuesday 12</a:t>
            </a:r>
            <a:r>
              <a:rPr lang="en-US" altLang="zh-CN" dirty="0" err="1"/>
              <a:t>th</a:t>
            </a:r>
            <a:r>
              <a:rPr lang="de-DE" dirty="0"/>
              <a:t> and closed on 16th (5 day Meeting)</a:t>
            </a:r>
          </a:p>
          <a:p>
            <a:r>
              <a:rPr lang="de-DE" dirty="0"/>
              <a:t>Summary/ </a:t>
            </a:r>
            <a:r>
              <a:rPr lang="en-US" altLang="en-US" dirty="0"/>
              <a:t>Administrivia CT#100 from</a:t>
            </a:r>
            <a:r>
              <a:rPr lang="de-DE" dirty="0"/>
              <a:t> CT chair in </a:t>
            </a:r>
            <a:r>
              <a:rPr lang="de-DE" dirty="0">
                <a:hlinkClick r:id="rId2"/>
              </a:rPr>
              <a:t>CP-231002</a:t>
            </a:r>
            <a:endParaRPr lang="en-US" dirty="0">
              <a:highlight>
                <a:srgbClr val="FFFF00"/>
              </a:highlight>
            </a:endParaRP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3094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4C4CC7B9-0CD7-BB3A-29A2-2ED7A946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SA#100_Approved TR</a:t>
            </a:r>
            <a:r>
              <a:rPr lang="en-US" altLang="zh-CN" sz="3600" b="1" dirty="0"/>
              <a:t>s</a:t>
            </a:r>
            <a:endParaRPr lang="en-US" altLang="fr-FR" sz="3600" dirty="0"/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F5E19FBA-EF9F-CC66-ED4A-FF3B3112EC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249618"/>
              </p:ext>
            </p:extLst>
          </p:nvPr>
        </p:nvGraphicFramePr>
        <p:xfrm>
          <a:off x="427383" y="1843352"/>
          <a:ext cx="10833651" cy="4462062"/>
        </p:xfrm>
        <a:graphic>
          <a:graphicData uri="http://schemas.openxmlformats.org/drawingml/2006/table">
            <a:tbl>
              <a:tblPr firstRow="1" firstCol="1" bandRow="1"/>
              <a:tblGrid>
                <a:gridCol w="924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4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81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2756">
                  <a:extLst>
                    <a:ext uri="{9D8B030D-6E8A-4147-A177-3AD203B41FA5}">
                      <a16:colId xmlns:a16="http://schemas.microsoft.com/office/drawing/2014/main" val="225095251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TDoc #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zh-CN" sz="1400" b="1" noProof="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Source</a:t>
                      </a:r>
                      <a:endParaRPr lang="en-US" sz="14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Title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SP-230645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Draft TR 28.912 'Study on enhanced intent driven management services for mobile networks'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030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SP-230642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Draft TR 28.835 'Study on management aspects of 5G Multiple Operator Core Network (MOCN) network sharing phase2'</a:t>
                      </a:r>
                      <a:endParaRPr lang="zh-CN" altLang="en-US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190957"/>
                  </a:ext>
                </a:extLst>
              </a:tr>
              <a:tr h="4108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SP-230638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Draft TR 28.913 'Study on new aspects of EE for 5G networks phase 2'</a:t>
                      </a:r>
                      <a:endParaRPr lang="zh-CN" altLang="en-US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506625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SP-230633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Draft TR 28.837 'Study on management of trace/ Minimization of Drive Tests (MDT) phase 2'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SP-230634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Draft TR TR 28.841 'Study on management aspects of IoT NTN enhancements'</a:t>
                      </a:r>
                      <a:endParaRPr lang="zh-CN" altLang="en-US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SP-230635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Draft TR 28.903 'Study on alignment with ETSI Mobile Edge Computing (MEC) for Edge computing management'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497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SP-230636</a:t>
                      </a: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Draft TR 28.831 'Study on basic Service-Based Management Architecture (SBMA) enabler enhancements'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70388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SP-230689</a:t>
                      </a:r>
                      <a:endParaRPr lang="en-US" sz="11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TR 23.700-38 v2.0.0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Rel-18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2411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5407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71216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b="1" u="sng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23072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8870219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4C4CC7B9-0CD7-BB3A-29A2-2ED7A946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SA#100_Other information</a:t>
            </a:r>
            <a:endParaRPr lang="en-US" altLang="fr-FR" sz="3600" dirty="0"/>
          </a:p>
        </p:txBody>
      </p:sp>
      <p:sp>
        <p:nvSpPr>
          <p:cNvPr id="2" name="Espace réservé du contenu 3">
            <a:extLst>
              <a:ext uri="{FF2B5EF4-FFF2-40B4-BE49-F238E27FC236}">
                <a16:creationId xmlns:a16="http://schemas.microsoft.com/office/drawing/2014/main" id="{6E33A52F-ED0E-D1D0-7102-0770A1EBBE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r>
              <a:rPr lang="en-US" dirty="0" err="1"/>
              <a:t>OpenAPI</a:t>
            </a:r>
            <a:r>
              <a:rPr lang="en-US" dirty="0"/>
              <a:t> maintenance only on Gitlab</a:t>
            </a:r>
          </a:p>
          <a:p>
            <a:pPr lvl="1"/>
            <a:r>
              <a:rPr lang="en-US" dirty="0"/>
              <a:t>There was a discussion about this topic and no decision was taken. </a:t>
            </a:r>
          </a:p>
          <a:p>
            <a:pPr lvl="1"/>
            <a:r>
              <a:rPr lang="en-US" dirty="0"/>
              <a:t>SA5 was tasked to come with a CR next plenary if they want to change the rules. And this change should be an option, allowing CT WGs to continue the current process </a:t>
            </a:r>
          </a:p>
          <a:p>
            <a:r>
              <a:rPr lang="en-US" dirty="0"/>
              <a:t>Rel-19 SA WGs capacity (see </a:t>
            </a:r>
            <a:r>
              <a:rPr lang="en-US" dirty="0">
                <a:hlinkClick r:id="rId2"/>
              </a:rPr>
              <a:t>SP-230758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For information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668139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</a:rPr>
              <a:t>Yue Song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songyue@chinamobile.com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WIDs handled on CT#100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757363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The new/ Revised  WIDs (which were agreed by CT4) are all approved:</a:t>
            </a:r>
          </a:p>
          <a:p>
            <a:pPr>
              <a:tabLst>
                <a:tab pos="1435100" algn="l"/>
              </a:tabLst>
            </a:pPr>
            <a:r>
              <a:rPr lang="en-US" sz="1400" b="1" dirty="0"/>
              <a:t> </a:t>
            </a:r>
            <a:r>
              <a:rPr lang="en-US" sz="1400" b="1" dirty="0" err="1"/>
              <a:t>TDoc</a:t>
            </a:r>
            <a:r>
              <a:rPr lang="en-US" sz="1400" b="1" dirty="0"/>
              <a:t>	Title</a:t>
            </a:r>
          </a:p>
          <a:p>
            <a:pPr>
              <a:tabLst>
                <a:tab pos="1435100" algn="l"/>
              </a:tabLst>
            </a:pPr>
            <a:r>
              <a:rPr lang="en-GB" sz="1400" b="1" u="sng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CP-231350</a:t>
            </a:r>
            <a:r>
              <a:rPr lang="en-GB" sz="1400" dirty="0"/>
              <a:t>	</a:t>
            </a:r>
            <a:r>
              <a:rPr lang="en-US" altLang="zh-CN" sz="1400" b="0" i="0" u="none" strike="noStrike" dirty="0">
                <a:solidFill>
                  <a:srgbClr val="000000"/>
                </a:solidFill>
                <a:effectLst/>
                <a:latin typeface="+mn-lt"/>
              </a:rPr>
              <a:t> Study on Reducing Information Exposure over SBI</a:t>
            </a:r>
            <a:br>
              <a:rPr lang="en-US" altLang="zh-CN" sz="1400" b="0" i="0" u="none" strike="noStrike" dirty="0">
                <a:solidFill>
                  <a:srgbClr val="000000"/>
                </a:solidFill>
                <a:effectLst/>
                <a:latin typeface="+mn-lt"/>
              </a:rPr>
            </a:br>
            <a:r>
              <a:rPr lang="en-US" altLang="zh-CN" sz="1400" b="0" i="0" u="none" strike="noStrike" dirty="0">
                <a:solidFill>
                  <a:srgbClr val="FF0000"/>
                </a:solidFill>
                <a:effectLst/>
                <a:latin typeface="+mn-lt"/>
              </a:rPr>
              <a:t>The approved version has minor update on CT4 agreed version, where the TR number was added, and “security” was added in the NOTE.</a:t>
            </a:r>
            <a:endParaRPr lang="en-GB" altLang="zh-CN" sz="1400" b="0" i="0" u="none" strike="noStrike" dirty="0">
              <a:solidFill>
                <a:srgbClr val="FF0000"/>
              </a:solidFill>
              <a:effectLst/>
              <a:latin typeface="+mn-lt"/>
            </a:endParaRPr>
          </a:p>
          <a:p>
            <a:pPr>
              <a:tabLst>
                <a:tab pos="1435100" algn="l"/>
              </a:tabLst>
            </a:pPr>
            <a:r>
              <a:rPr lang="en-GB" sz="1400" b="1" u="sng" dirty="0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CP-231022</a:t>
            </a:r>
            <a:r>
              <a:rPr lang="en-GB" sz="1400" dirty="0"/>
              <a:t>	</a:t>
            </a:r>
            <a:r>
              <a:rPr lang="en-US" altLang="zh-CN" sz="1400" b="0" i="0" u="none" strike="noStrike" dirty="0">
                <a:solidFill>
                  <a:srgbClr val="000000"/>
                </a:solidFill>
                <a:effectLst/>
                <a:latin typeface="+mn-lt"/>
              </a:rPr>
              <a:t>Revised SID on NRF API enhancements to avoid </a:t>
            </a:r>
            <a:r>
              <a:rPr lang="en-US" altLang="zh-CN" sz="1400" b="0" i="0" u="none" strike="noStrike" dirty="0" err="1">
                <a:solidFill>
                  <a:srgbClr val="000000"/>
                </a:solidFill>
                <a:effectLst/>
                <a:latin typeface="+mn-lt"/>
              </a:rPr>
              <a:t>signalling</a:t>
            </a:r>
            <a:r>
              <a:rPr lang="en-US" altLang="zh-CN" sz="1400" b="0" i="0" u="none" strike="noStrike" dirty="0">
                <a:solidFill>
                  <a:srgbClr val="000000"/>
                </a:solidFill>
                <a:effectLst/>
                <a:latin typeface="+mn-lt"/>
              </a:rPr>
              <a:t> and storing of redundant data</a:t>
            </a:r>
          </a:p>
          <a:p>
            <a:pPr>
              <a:tabLst>
                <a:tab pos="1435100" algn="l"/>
              </a:tabLst>
            </a:pPr>
            <a:r>
              <a:rPr lang="en-GB" altLang="zh-CN" sz="1400" b="1" u="sng" dirty="0">
                <a:solidFill>
                  <a:srgbClr val="0000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CP-231024</a:t>
            </a:r>
            <a:r>
              <a:rPr lang="en-GB" altLang="zh-CN" sz="1400" dirty="0"/>
              <a:t>	</a:t>
            </a:r>
            <a:r>
              <a:rPr lang="en-US" altLang="zh-CN" sz="1400" b="0" i="0" u="none" strike="noStrike" dirty="0">
                <a:solidFill>
                  <a:srgbClr val="000000"/>
                </a:solidFill>
                <a:effectLst/>
                <a:latin typeface="+mn-lt"/>
              </a:rPr>
              <a:t>Revised WID on CT aspects for the architectural enhancements for 5G Multicast-Broadcast services Phase 2</a:t>
            </a:r>
            <a:endParaRPr lang="en-GB" altLang="zh-CN" sz="1400" b="0" i="0" u="none" strike="noStrike" dirty="0">
              <a:solidFill>
                <a:srgbClr val="000000"/>
              </a:solidFill>
              <a:effectLst/>
              <a:latin typeface="+mn-lt"/>
            </a:endParaRPr>
          </a:p>
          <a:p>
            <a:pPr marL="0" indent="0">
              <a:buNone/>
              <a:tabLst>
                <a:tab pos="804863" algn="l"/>
                <a:tab pos="2063750" algn="l"/>
              </a:tabLst>
            </a:pPr>
            <a:endParaRPr lang="en-US" sz="1400" dirty="0"/>
          </a:p>
          <a:p>
            <a:pPr marL="0" indent="0">
              <a:buNone/>
              <a:tabLst>
                <a:tab pos="804863" algn="l"/>
                <a:tab pos="2063750" algn="l"/>
              </a:tabLst>
            </a:pPr>
            <a:endParaRPr lang="en-US" sz="1400" dirty="0"/>
          </a:p>
          <a:p>
            <a:pPr marL="0" indent="0" fontAlgn="auto" hangingPunct="1">
              <a:buNone/>
            </a:pP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auto" hangingPunct="1">
              <a:tabLst>
                <a:tab pos="804863" algn="l"/>
              </a:tabLst>
            </a:pPr>
            <a:endParaRPr lang="en-US" sz="1400" dirty="0"/>
          </a:p>
          <a:p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92791111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altLang="zh-CN" b="1" dirty="0"/>
              <a:t>WIDs handled on CT#100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757363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The new/ Revised  WIDs (which were endorsed by CT4) are all approved:</a:t>
            </a:r>
          </a:p>
          <a:p>
            <a:pPr>
              <a:tabLst>
                <a:tab pos="893763" algn="l"/>
                <a:tab pos="2157413" algn="l"/>
              </a:tabLst>
            </a:pPr>
            <a:r>
              <a:rPr lang="en-US" sz="1400" dirty="0"/>
              <a:t>Lead by 	</a:t>
            </a:r>
            <a:r>
              <a:rPr lang="en-US" sz="1400" dirty="0" err="1"/>
              <a:t>Tdoc</a:t>
            </a:r>
            <a:r>
              <a:rPr lang="en-US" sz="1400" dirty="0"/>
              <a:t>	Title</a:t>
            </a:r>
          </a:p>
          <a:p>
            <a:r>
              <a:rPr lang="en-GB" sz="1400" dirty="0"/>
              <a:t>CT1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2"/>
              </a:rPr>
              <a:t>CP-231358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GB" sz="1400" dirty="0"/>
              <a:t>	</a:t>
            </a:r>
            <a:r>
              <a:rPr lang="en-US" sz="1400" dirty="0"/>
              <a:t>New WID on Slice-based PLMN Selection</a:t>
            </a:r>
            <a:br>
              <a:rPr lang="en-US" sz="1400" dirty="0"/>
            </a:br>
            <a:r>
              <a:rPr lang="en-US" sz="1400" dirty="0">
                <a:solidFill>
                  <a:srgbClr val="FF0000"/>
                </a:solidFill>
              </a:rPr>
              <a:t>The title has been changed to “PLMN Selection based on Network Slice” and acronym changed to “</a:t>
            </a:r>
            <a:r>
              <a:rPr lang="en-US" sz="1400" dirty="0" err="1">
                <a:solidFill>
                  <a:srgbClr val="FF0000"/>
                </a:solidFill>
              </a:rPr>
              <a:t>PLMNsel_NS</a:t>
            </a:r>
            <a:r>
              <a:rPr lang="en-US" sz="1400" dirty="0">
                <a:solidFill>
                  <a:srgbClr val="FF0000"/>
                </a:solidFill>
              </a:rPr>
              <a:t>”</a:t>
            </a:r>
          </a:p>
          <a:p>
            <a:r>
              <a:rPr lang="en-US" sz="1400" dirty="0"/>
              <a:t>CT1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3"/>
              </a:rPr>
              <a:t>CP-231356</a:t>
            </a:r>
            <a:r>
              <a:rPr lang="en-US" sz="1400" dirty="0"/>
              <a:t>	New WID on MPS when access to EPC/5GC is WLAN</a:t>
            </a:r>
          </a:p>
          <a:p>
            <a:r>
              <a:rPr lang="en-US" altLang="zh-CN" sz="1400" dirty="0"/>
              <a:t>CT1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4"/>
              </a:rPr>
              <a:t>CP-231287</a:t>
            </a:r>
            <a:r>
              <a:rPr lang="en-US" altLang="zh-CN" sz="1400" dirty="0"/>
              <a:t>	Revised WID on support for 5WWC, Phase 2</a:t>
            </a:r>
          </a:p>
          <a:p>
            <a:r>
              <a:rPr lang="en-US" sz="1400" dirty="0"/>
              <a:t>CT1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5"/>
              </a:rPr>
              <a:t>CP-231286</a:t>
            </a:r>
            <a:r>
              <a:rPr lang="en-US" sz="1400" dirty="0"/>
              <a:t>	Revised WID on CT aspects of Enhanced support of Non-Public Networks Phase 2</a:t>
            </a:r>
          </a:p>
          <a:p>
            <a:r>
              <a:rPr lang="en-US" altLang="zh-CN" sz="1400" dirty="0"/>
              <a:t>CT3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6"/>
              </a:rPr>
              <a:t>CP-231194</a:t>
            </a:r>
            <a:r>
              <a:rPr lang="en-US" altLang="zh-CN" sz="1400" dirty="0"/>
              <a:t>	Revised WID on Rel-18 Generic Group Management, Exposure and Communication Enhancements</a:t>
            </a:r>
          </a:p>
          <a:p>
            <a:r>
              <a:rPr lang="en-US" sz="1400" dirty="0"/>
              <a:t>CT3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7"/>
              </a:rPr>
              <a:t>CP-231192</a:t>
            </a:r>
            <a:r>
              <a:rPr lang="en-US" sz="1400" dirty="0"/>
              <a:t>	Revised WID on CT aspects of enhancement of 5G UE Policy</a:t>
            </a:r>
          </a:p>
          <a:p>
            <a:r>
              <a:rPr lang="en-US" sz="1400" dirty="0"/>
              <a:t>CT3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8"/>
              </a:rPr>
              <a:t>CP-231193</a:t>
            </a:r>
            <a:r>
              <a:rPr lang="en-US" sz="1400" dirty="0"/>
              <a:t>	Revised WID on CT aspects of 5G System Enabler for Service Function Chaining</a:t>
            </a:r>
          </a:p>
          <a:p>
            <a:r>
              <a:rPr lang="en-US" sz="1400" dirty="0"/>
              <a:t>CT3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9"/>
              </a:rPr>
              <a:t>CP-231195</a:t>
            </a:r>
            <a:r>
              <a:rPr lang="en-US" sz="1400" dirty="0"/>
              <a:t>	Revised WID on Extensions to the TSC Framework to support </a:t>
            </a:r>
            <a:r>
              <a:rPr lang="en-US" sz="1400" dirty="0" err="1"/>
              <a:t>DetNet</a:t>
            </a:r>
            <a:endParaRPr lang="en-US" sz="1400" dirty="0"/>
          </a:p>
          <a:p>
            <a:r>
              <a:rPr lang="en-US" sz="1400" dirty="0"/>
              <a:t>CT3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10"/>
              </a:rPr>
              <a:t>CP-231196</a:t>
            </a:r>
            <a:r>
              <a:rPr lang="en-US" sz="1400" dirty="0"/>
              <a:t>	Revised WID on Architecture Enhancements for XR and media services</a:t>
            </a:r>
          </a:p>
          <a:p>
            <a:r>
              <a:rPr lang="en-US" sz="1400" dirty="0"/>
              <a:t>CT3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11"/>
              </a:rPr>
              <a:t>CP-231360</a:t>
            </a:r>
            <a:r>
              <a:rPr lang="en-US" sz="1400" dirty="0"/>
              <a:t>	Revised WID on 5G Timing Resiliency and TSC &amp; URLLC enhancements</a:t>
            </a:r>
          </a:p>
          <a:p>
            <a:pPr>
              <a:spcBef>
                <a:spcPts val="0"/>
              </a:spcBef>
              <a:tabLst>
                <a:tab pos="1435100" algn="l"/>
              </a:tabLst>
            </a:pPr>
            <a:endParaRPr lang="en-US" sz="1400" dirty="0"/>
          </a:p>
          <a:p>
            <a:pPr fontAlgn="auto" hangingPunct="1">
              <a:tabLst>
                <a:tab pos="1435100" algn="l"/>
              </a:tabLst>
            </a:pP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auto" hangingPunct="1">
              <a:tabLst>
                <a:tab pos="804863" algn="l"/>
              </a:tabLst>
            </a:pPr>
            <a:endParaRPr lang="en-US" sz="1400" dirty="0"/>
          </a:p>
          <a:p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6354461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altLang="zh-CN" b="1" dirty="0"/>
              <a:t>WIDs handled on CT#100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757363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There was one company contribution in:</a:t>
            </a:r>
          </a:p>
          <a:p>
            <a:pPr marL="0" indent="0">
              <a:buNone/>
            </a:pPr>
            <a:r>
              <a:rPr lang="en-GB" altLang="zh-CN" sz="20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2"/>
              </a:rPr>
              <a:t>CP-231302</a:t>
            </a:r>
            <a:r>
              <a:rPr lang="en-US" sz="2000" dirty="0"/>
              <a:t> </a:t>
            </a:r>
            <a:r>
              <a:rPr lang="en-GB" altLang="zh-CN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Revised WID on CT aspects on 5G AM Policy (CT4 supported WI)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aim</a:t>
            </a:r>
            <a:r>
              <a:rPr lang="en-US" altLang="zh-CN" sz="2000" dirty="0"/>
              <a:t>ing</a:t>
            </a:r>
            <a:r>
              <a:rPr lang="en-US" sz="2000" dirty="0"/>
              <a:t> to change the completion date to CT#101. Comment was made to change the completion date to CT#103.  Referred back to CT3. 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2898212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altLang="zh-CN" b="1" dirty="0"/>
              <a:t>WIDs handled on CT#100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757363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The</a:t>
            </a:r>
            <a:r>
              <a:rPr lang="en-DE" sz="2000" dirty="0"/>
              <a:t> </a:t>
            </a:r>
            <a:r>
              <a:rPr lang="en-GB" sz="2000" dirty="0"/>
              <a:t>f</a:t>
            </a:r>
            <a:r>
              <a:rPr lang="en-DE" sz="2000" dirty="0"/>
              <a:t>o</a:t>
            </a:r>
            <a:r>
              <a:rPr lang="en-GB" sz="2000" dirty="0"/>
              <a:t>l</a:t>
            </a:r>
            <a:r>
              <a:rPr lang="en-DE" sz="2000" dirty="0"/>
              <a:t>l</a:t>
            </a:r>
            <a:r>
              <a:rPr lang="en-GB" sz="2000" dirty="0"/>
              <a:t>o</a:t>
            </a:r>
            <a:r>
              <a:rPr lang="en-DE" sz="2000" dirty="0"/>
              <a:t>w</a:t>
            </a:r>
            <a:r>
              <a:rPr lang="en-GB" sz="2000" dirty="0" err="1"/>
              <a:t>i</a:t>
            </a:r>
            <a:r>
              <a:rPr lang="en-DE" sz="2000" dirty="0"/>
              <a:t>n</a:t>
            </a:r>
            <a:r>
              <a:rPr lang="en-GB" sz="2000" dirty="0"/>
              <a:t>g</a:t>
            </a:r>
            <a:r>
              <a:rPr lang="en-US" sz="2000" dirty="0"/>
              <a:t> new </a:t>
            </a:r>
            <a:r>
              <a:rPr lang="en-US" altLang="zh-CN" sz="2000" dirty="0"/>
              <a:t>WIDs </a:t>
            </a:r>
            <a:r>
              <a:rPr lang="en-US" sz="2000" dirty="0"/>
              <a:t>(no dependency with CT4) are approved: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US" sz="1400" dirty="0"/>
              <a:t>Lead by	</a:t>
            </a:r>
            <a:r>
              <a:rPr lang="en-US" sz="1400" dirty="0" err="1"/>
              <a:t>Tdoc</a:t>
            </a:r>
            <a:r>
              <a:rPr lang="en-US" sz="1400" dirty="0"/>
              <a:t>	Title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GB" sz="1400" dirty="0"/>
              <a:t>CT6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2"/>
              </a:rPr>
              <a:t>CP-231351</a:t>
            </a:r>
            <a:r>
              <a:rPr lang="en-GB" sz="1400" dirty="0"/>
              <a:t>	</a:t>
            </a:r>
            <a:r>
              <a:rPr lang="en-US" sz="1400" dirty="0"/>
              <a:t>Application for network slice-specific authentication and authorization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GB" sz="1400" dirty="0"/>
              <a:t>CT6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3"/>
              </a:rPr>
              <a:t>CP-231353</a:t>
            </a:r>
            <a:r>
              <a:rPr lang="en-GB" sz="1400" dirty="0"/>
              <a:t>	GBA_U Based APIs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GB" sz="1400" dirty="0"/>
              <a:t>CT3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4"/>
              </a:rPr>
              <a:t>CP-231354</a:t>
            </a:r>
            <a:r>
              <a:rPr lang="en-GB" sz="1400" dirty="0"/>
              <a:t>	</a:t>
            </a:r>
            <a:r>
              <a:rPr lang="en-US" sz="1400" dirty="0"/>
              <a:t>New WID on CT aspects on TEI18_SLAMUP</a:t>
            </a:r>
          </a:p>
          <a:p>
            <a:pPr>
              <a:tabLst>
                <a:tab pos="985838" algn="l"/>
                <a:tab pos="1971675" algn="l"/>
              </a:tabLst>
            </a:pPr>
            <a:r>
              <a:rPr lang="en-GB" sz="1400" dirty="0"/>
              <a:t>CT1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5"/>
              </a:rPr>
              <a:t>CP-231355</a:t>
            </a:r>
            <a:r>
              <a:rPr lang="en-GB" sz="1400" dirty="0"/>
              <a:t>	</a:t>
            </a:r>
            <a:r>
              <a:rPr lang="en-US" sz="1400" dirty="0"/>
              <a:t>New WID on CT aspects of Enhanced Mission Critical Push-to-talk architecture phase 4</a:t>
            </a:r>
            <a:endParaRPr lang="en-GB" sz="1400" dirty="0"/>
          </a:p>
          <a:p>
            <a:pPr>
              <a:tabLst>
                <a:tab pos="985838" algn="l"/>
                <a:tab pos="1971675" algn="l"/>
              </a:tabLst>
            </a:pPr>
            <a:r>
              <a:rPr lang="en-GB" sz="1400" dirty="0"/>
              <a:t>CT1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6"/>
              </a:rPr>
              <a:t>CP-231357</a:t>
            </a:r>
            <a:r>
              <a:rPr lang="en-GB" sz="1400" dirty="0"/>
              <a:t>	</a:t>
            </a:r>
            <a:r>
              <a:rPr lang="en-US" sz="1400" dirty="0"/>
              <a:t>New WID on CT aspects of MBS support for V2X services</a:t>
            </a:r>
            <a:endParaRPr lang="en-GB" sz="1400" dirty="0"/>
          </a:p>
          <a:p>
            <a:pPr marL="0" indent="0">
              <a:buNone/>
              <a:tabLst>
                <a:tab pos="985838" algn="l"/>
                <a:tab pos="1971675" algn="l"/>
              </a:tabLst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049991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Highlights from CT#100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2051869"/>
            <a:ext cx="10354733" cy="4351338"/>
          </a:xfrm>
        </p:spPr>
        <p:txBody>
          <a:bodyPr/>
          <a:lstStyle/>
          <a:p>
            <a:pPr lvl="0"/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All CRs sent by CT4 to CT plenary for approval are approved with the exception where we had company revisions (see slides 8/9)</a:t>
            </a:r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.</a:t>
            </a:r>
          </a:p>
          <a:p>
            <a:pPr lvl="0"/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CT has discussed the </a:t>
            </a:r>
            <a:r>
              <a:rPr lang="en-US" altLang="en-US" sz="18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LSes</a:t>
            </a:r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on Having </a:t>
            </a:r>
            <a:r>
              <a:rPr lang="en-US" altLang="en-US" sz="18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OpenAPI</a:t>
            </a:r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changes only on Gitlab, and concluded CT WGs will stick to current methodology. This </a:t>
            </a:r>
            <a:r>
              <a:rPr lang="en-US" altLang="en-US" sz="180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will </a:t>
            </a:r>
            <a:r>
              <a:rPr lang="en-US" altLang="zh-CN" sz="180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has been</a:t>
            </a:r>
            <a:r>
              <a:rPr lang="en-US" altLang="en-US" sz="180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reported to SA.</a:t>
            </a:r>
          </a:p>
          <a:p>
            <a:pPr lvl="0">
              <a:tabLst>
                <a:tab pos="985838" algn="l"/>
                <a:tab pos="4572000" algn="l"/>
              </a:tabLst>
            </a:pPr>
            <a:endParaRPr lang="en-US" altLang="en-US" sz="18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lvl="0">
              <a:tabLst>
                <a:tab pos="985838" algn="l"/>
                <a:tab pos="4572000" algn="l"/>
              </a:tabLst>
            </a:pPr>
            <a:endParaRPr lang="en-US" altLang="en-US" sz="18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72564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Company Contributions on CT#100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72212" y="1995307"/>
            <a:ext cx="10354733" cy="399101"/>
          </a:xfrm>
        </p:spPr>
        <p:txBody>
          <a:bodyPr/>
          <a:lstStyle/>
          <a:p>
            <a:pPr lvl="0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de-DE" alt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following company CRs discussed on CT4 reflector were approved:</a:t>
            </a:r>
            <a:endParaRPr lang="en-US" sz="1200" dirty="0"/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70F22C0E-22C2-EF87-756E-7593383660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574986"/>
              </p:ext>
            </p:extLst>
          </p:nvPr>
        </p:nvGraphicFramePr>
        <p:xfrm>
          <a:off x="650448" y="2414693"/>
          <a:ext cx="10746558" cy="3868153"/>
        </p:xfrm>
        <a:graphic>
          <a:graphicData uri="http://schemas.openxmlformats.org/drawingml/2006/table">
            <a:tbl>
              <a:tblPr firstRow="1" firstCol="1" bandRow="1"/>
              <a:tblGrid>
                <a:gridCol w="952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5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4083">
                  <a:extLst>
                    <a:ext uri="{9D8B030D-6E8A-4147-A177-3AD203B41FA5}">
                      <a16:colId xmlns:a16="http://schemas.microsoft.com/office/drawing/2014/main" val="4058103979"/>
                    </a:ext>
                  </a:extLst>
                </a:gridCol>
                <a:gridCol w="108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TDoc #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Is revision of</a:t>
                      </a:r>
                      <a:endParaRPr lang="en-US" sz="14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Title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Release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Spec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400" b="1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2"/>
                        </a:rPr>
                        <a:t>CP-231344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latin typeface="+mn-lt"/>
                          <a:cs typeface="Arial" panose="020B0604020202020204" pitchFamily="34" charset="0"/>
                        </a:rPr>
                        <a:t>29.509 Rel-17 API version and External doc update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el-17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CP-231345</a:t>
                      </a:r>
                      <a:endParaRPr lang="zh-CN" altLang="en-US" sz="1100" b="1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29.509 Rel-18 API version and External doc update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190957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CP-231359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29.550 Rel-18 API version and External doc update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29.550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506625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400" b="1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hlinkClick r:id="rId5"/>
                        </a:rPr>
                        <a:t>CP-231202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altLang="zh-CN" sz="1400" dirty="0">
                          <a:latin typeface="+mn-lt"/>
                          <a:cs typeface="Arial" panose="020B0604020202020204" pitchFamily="34" charset="0"/>
                        </a:rPr>
                        <a:t>C4-232618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400" dirty="0">
                          <a:latin typeface="+mn-lt"/>
                          <a:cs typeface="Arial" panose="020B0604020202020204" pitchFamily="34" charset="0"/>
                        </a:rPr>
                        <a:t>Add service </a:t>
                      </a:r>
                      <a:r>
                        <a:rPr lang="en-GB" altLang="zh-CN" sz="1400" dirty="0" err="1">
                          <a:latin typeface="+mn-lt"/>
                          <a:cs typeface="Arial" panose="020B0604020202020204" pitchFamily="34" charset="0"/>
                        </a:rPr>
                        <a:t>Npkmf_ResolveRemoteUserId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el-17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29.559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hlinkClick r:id="rId6"/>
                        </a:rPr>
                        <a:t>CP-231199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altLang="zh-CN" sz="1400" dirty="0">
                          <a:latin typeface="+mn-lt"/>
                          <a:cs typeface="Arial" panose="020B0604020202020204" pitchFamily="34" charset="0"/>
                        </a:rPr>
                        <a:t>C4-232520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Update on Multicast MBS group membership management parameters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CP-231200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C4-232521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Update on Multicast MBS group membership management parameters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CP-231346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C4-231232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OAuth2 scopes in the </a:t>
                      </a:r>
                      <a:r>
                        <a:rPr lang="en-US" altLang="zh-CN" sz="14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Nausf_UEAuthentication</a:t>
                      </a: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API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70388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CP-231122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C4-232186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GNSS assistance data collection from AF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2411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/>
                        </a:rPr>
                        <a:t>CP-231123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C4-231472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Enhancement of NRF services to support DCSF registration and discovery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5407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/>
                        </a:rPr>
                        <a:t>CP-231205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C4-231200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Support of Network Slice usage control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.502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712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610034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altLang="zh-CN" b="1" dirty="0"/>
              <a:t>Company Contributions on CT#100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72212" y="1995307"/>
            <a:ext cx="10354733" cy="399101"/>
          </a:xfrm>
        </p:spPr>
        <p:txBody>
          <a:bodyPr/>
          <a:lstStyle/>
          <a:p>
            <a:pPr lvl="0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de-DE" alt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following company CRs discussed on CT4 reflector were approved:</a:t>
            </a:r>
            <a:endParaRPr lang="en-US" sz="1200" dirty="0"/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70F22C0E-22C2-EF87-756E-7593383660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003950"/>
              </p:ext>
            </p:extLst>
          </p:nvPr>
        </p:nvGraphicFramePr>
        <p:xfrm>
          <a:off x="650448" y="2414693"/>
          <a:ext cx="10746558" cy="3868153"/>
        </p:xfrm>
        <a:graphic>
          <a:graphicData uri="http://schemas.openxmlformats.org/drawingml/2006/table">
            <a:tbl>
              <a:tblPr firstRow="1" firstCol="1" bandRow="1"/>
              <a:tblGrid>
                <a:gridCol w="952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5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4083">
                  <a:extLst>
                    <a:ext uri="{9D8B030D-6E8A-4147-A177-3AD203B41FA5}">
                      <a16:colId xmlns:a16="http://schemas.microsoft.com/office/drawing/2014/main" val="4058103979"/>
                    </a:ext>
                  </a:extLst>
                </a:gridCol>
                <a:gridCol w="108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TDoc #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Is revision of</a:t>
                      </a:r>
                      <a:endParaRPr lang="en-US" sz="14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Title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Release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Spec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CP-231259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C4-231527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Data types for </a:t>
                      </a:r>
                      <a:r>
                        <a:rPr lang="en-US" sz="14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Nupf_eventexposure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service notify operation and </a:t>
                      </a:r>
                      <a:r>
                        <a:rPr lang="en-US" sz="14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openAPI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29.564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altLang="zh-CN" sz="14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CP-231260</a:t>
                      </a:r>
                      <a:endParaRPr lang="zh-CN" altLang="en-US" sz="1000" b="1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C4-232087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Data types for </a:t>
                      </a:r>
                      <a:r>
                        <a:rPr lang="en-US" altLang="zh-CN" sz="14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Nupf_eventexposure</a:t>
                      </a:r>
                      <a:r>
                        <a:rPr lang="en-US" altLang="zh-CN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service subscribe operation and </a:t>
                      </a:r>
                      <a:r>
                        <a:rPr lang="en-US" altLang="zh-CN" sz="14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openAPI</a:t>
                      </a: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29.564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190957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zh-CN" sz="8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506625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algn="ctr" fontAlgn="t"/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70388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2411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5407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712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594261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78869</TotalTime>
  <Words>2155</Words>
  <Application>Microsoft Office PowerPoint</Application>
  <PresentationFormat>宽屏</PresentationFormat>
  <Paragraphs>474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Arial </vt:lpstr>
      <vt:lpstr>Arial</vt:lpstr>
      <vt:lpstr>Calibri</vt:lpstr>
      <vt:lpstr>Calibri Light</vt:lpstr>
      <vt:lpstr>Times New Roman</vt:lpstr>
      <vt:lpstr>Office Theme</vt:lpstr>
      <vt:lpstr>Plenary #100 report  on CT4 related topics</vt:lpstr>
      <vt:lpstr>Overview</vt:lpstr>
      <vt:lpstr>WIDs handled on CT#100</vt:lpstr>
      <vt:lpstr>WIDs handled on CT#100</vt:lpstr>
      <vt:lpstr>WIDs handled on CT#100</vt:lpstr>
      <vt:lpstr>WIDs handled on CT#100</vt:lpstr>
      <vt:lpstr>Highlights from CT#100</vt:lpstr>
      <vt:lpstr>Company Contributions on CT#100</vt:lpstr>
      <vt:lpstr>Company Contributions on CT#100</vt:lpstr>
      <vt:lpstr>Meeting Plan</vt:lpstr>
      <vt:lpstr>Report from SA#100_Release planning</vt:lpstr>
      <vt:lpstr>Report from SA#100_Dependent CRs</vt:lpstr>
      <vt:lpstr>Report from SA#100_WIDs</vt:lpstr>
      <vt:lpstr>Report from SA#100_WIDs</vt:lpstr>
      <vt:lpstr>Report from SA#100_Approved TSes</vt:lpstr>
      <vt:lpstr>Report from SA#100_TRs for information</vt:lpstr>
      <vt:lpstr>Report from SA#100_Approved TRs</vt:lpstr>
      <vt:lpstr>Report from SA#100_Approved TRs</vt:lpstr>
      <vt:lpstr>Report from SA#100_Approved TRs</vt:lpstr>
      <vt:lpstr>Report from SA#100_Approved TRs</vt:lpstr>
      <vt:lpstr>Report from SA#100_Other information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Song Yue1</cp:lastModifiedBy>
  <cp:revision>1197</cp:revision>
  <dcterms:created xsi:type="dcterms:W3CDTF">2010-02-05T13:52:04Z</dcterms:created>
  <dcterms:modified xsi:type="dcterms:W3CDTF">2023-07-18T02:20:27Z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(3)pqEH+r9LG7ipOjDSeeyQhzoFz3dLmQ9lG7L6D0XQ9NP/gSTwX2EYnIr9IcbvCUo37CpVZi95
dNJGFP35tELJ98eJ0RNB9BXD35ajOEaEz4MQbj2tglOX5hSLKzs9OFTmYNNFPmHLWaBZ4ssb
Hn7oQi7TzvcvYHWmeQFlzzot8qQXrUaTG8KwucPWhnqvDh2OVmqo7pjMDjFg+/dnVHi6v0JD
9D3AgGIfF5caIod2J0</vt:lpwstr>
  </property>
  <property fmtid="{D5CDD505-2E9C-101B-9397-08002B2CF9AE}" pid="3" name="_2015_ms_pID_7253431">
    <vt:lpwstr>3CjjkE+nFq5+zaDTYvkPG+fGeAHYBEJnMVOBUYrMJfUf+KqLW78vKR
67UENmO9fgkCGX11pCp/5TzYDR/G7jEyXLslk1GNJ8Gp7p5HbN+1ZHB/jdwlcqsKnSiwfDCe
ma2S+53tsYHPZVYUQLadWl3XfdAPPfQRJPmRyGW5SGMDrlvMx0SM8N2y6SA2Q8IelYv3AoS3
ZmooIhzM5kzwAH1C4FVOuyBhRC4A8fgpDNeb</vt:lpwstr>
  </property>
  <property fmtid="{D5CDD505-2E9C-101B-9397-08002B2CF9AE}" pid="4" name="_2015_ms_pID_7253432">
    <vt:lpwstr>Zg==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1680590672</vt:lpwstr>
  </property>
</Properties>
</file>