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3"/>
  </p:notesMasterIdLst>
  <p:handoutMasterIdLst>
    <p:handoutMasterId r:id="rId14"/>
  </p:handoutMasterIdLst>
  <p:sldIdLst>
    <p:sldId id="341" r:id="rId2"/>
    <p:sldId id="396" r:id="rId3"/>
    <p:sldId id="403" r:id="rId4"/>
    <p:sldId id="422" r:id="rId5"/>
    <p:sldId id="421" r:id="rId6"/>
    <p:sldId id="423" r:id="rId7"/>
    <p:sldId id="424" r:id="rId8"/>
    <p:sldId id="425" r:id="rId9"/>
    <p:sldId id="426" r:id="rId10"/>
    <p:sldId id="427" r:id="rId11"/>
    <p:sldId id="379"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027" autoAdjust="0"/>
    <p:restoredTop sz="99112" autoAdjust="0"/>
  </p:normalViewPr>
  <p:slideViewPr>
    <p:cSldViewPr snapToGrid="0">
      <p:cViewPr varScale="1">
        <p:scale>
          <a:sx n="82" d="100"/>
          <a:sy n="82" d="100"/>
        </p:scale>
        <p:origin x="547" y="8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34226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WG4#116</a:t>
            </a:r>
          </a:p>
          <a:p>
            <a:pPr eaLnBrk="1" hangingPunct="1">
              <a:defRPr/>
            </a:pPr>
            <a:r>
              <a:rPr lang="en-US" altLang="zh-CN" sz="1000" b="1" kern="1200" dirty="0">
                <a:solidFill>
                  <a:schemeClr val="tx1"/>
                </a:solidFill>
                <a:effectLst/>
                <a:latin typeface="Arial" pitchFamily="34" charset="0"/>
                <a:ea typeface="+mn-ea"/>
                <a:cs typeface="Arial" pitchFamily="34" charset="0"/>
              </a:rPr>
              <a:t>Bratislava</a:t>
            </a:r>
            <a:r>
              <a:rPr lang="en-GB" sz="1000" b="1" kern="1200" dirty="0">
                <a:solidFill>
                  <a:schemeClr val="tx1"/>
                </a:solidFill>
                <a:effectLst/>
                <a:latin typeface="Arial" pitchFamily="34" charset="0"/>
                <a:ea typeface="+mn-ea"/>
                <a:cs typeface="Arial" pitchFamily="34" charset="0"/>
              </a:rPr>
              <a:t>,</a:t>
            </a:r>
            <a:r>
              <a:rPr lang="en-GB" sz="1000" b="1" kern="1200" baseline="0" dirty="0">
                <a:solidFill>
                  <a:schemeClr val="tx1"/>
                </a:solidFill>
                <a:effectLst/>
                <a:latin typeface="Arial" pitchFamily="34" charset="0"/>
                <a:ea typeface="+mn-ea"/>
                <a:cs typeface="Arial" pitchFamily="34" charset="0"/>
              </a:rPr>
              <a:t> Slovakia</a:t>
            </a:r>
            <a:r>
              <a:rPr lang="en-GB" sz="1000" b="1" kern="1200" dirty="0">
                <a:solidFill>
                  <a:schemeClr val="tx1"/>
                </a:solidFill>
                <a:effectLst/>
                <a:latin typeface="Arial" pitchFamily="34" charset="0"/>
                <a:ea typeface="+mn-ea"/>
                <a:cs typeface="Arial" pitchFamily="34" charset="0"/>
              </a:rPr>
              <a:t>;  22</a:t>
            </a:r>
            <a:r>
              <a:rPr lang="en-GB" sz="1000" b="1" kern="1200" baseline="30000" dirty="0">
                <a:solidFill>
                  <a:schemeClr val="tx1"/>
                </a:solidFill>
                <a:effectLst/>
                <a:latin typeface="Arial" pitchFamily="34" charset="0"/>
                <a:ea typeface="+mn-ea"/>
                <a:cs typeface="Arial" pitchFamily="34" charset="0"/>
              </a:rPr>
              <a:t>nd</a:t>
            </a:r>
            <a:r>
              <a:rPr lang="en-GB" sz="1000" b="1" kern="1200" dirty="0">
                <a:solidFill>
                  <a:schemeClr val="tx1"/>
                </a:solidFill>
                <a:effectLst/>
                <a:latin typeface="Arial" pitchFamily="34" charset="0"/>
                <a:ea typeface="+mn-ea"/>
                <a:cs typeface="Arial" pitchFamily="34" charset="0"/>
              </a:rPr>
              <a:t> – 26</a:t>
            </a:r>
            <a:r>
              <a:rPr lang="en-GB" sz="1000" b="1" kern="1200" baseline="30000" dirty="0">
                <a:solidFill>
                  <a:schemeClr val="tx1"/>
                </a:solidFill>
                <a:effectLst/>
                <a:latin typeface="Arial" pitchFamily="34" charset="0"/>
                <a:ea typeface="+mn-ea"/>
                <a:cs typeface="Arial" pitchFamily="34" charset="0"/>
              </a:rPr>
              <a:t>th</a:t>
            </a:r>
            <a:r>
              <a:rPr lang="en-GB" sz="1000" b="1" kern="1200" dirty="0">
                <a:solidFill>
                  <a:schemeClr val="tx1"/>
                </a:solidFill>
                <a:effectLst/>
                <a:latin typeface="Arial" pitchFamily="34" charset="0"/>
                <a:ea typeface="+mn-ea"/>
                <a:cs typeface="Arial" pitchFamily="34" charset="0"/>
              </a:rPr>
              <a:t> May 2023</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C4-232001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3GPP_TSG_CT_WG4_E_MEETING@LIST.ETSI.ORG"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forge.3gpp.org/rep/all/5G_APIs" TargetMode="External"/><Relationship Id="rId2" Type="http://schemas.openxmlformats.org/officeDocument/2006/relationships/hyperlink" Target="https://www.3gpp.org/ftp/Email_Discussions/CT4/CT100/1_draft/" TargetMode="External"/><Relationship Id="rId1" Type="http://schemas.openxmlformats.org/officeDocument/2006/relationships/slideLayout" Target="../slideLayouts/slideLayout2.xml"/><Relationship Id="rId4" Type="http://schemas.openxmlformats.org/officeDocument/2006/relationships/hyperlink" Target="https://www.3gpp.org/ftp/Email_Discussions/CT4/CT100/2_stable"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Email_Discussions/CT4/CT100/2_stable" TargetMode="External"/><Relationship Id="rId2" Type="http://schemas.openxmlformats.org/officeDocument/2006/relationships/hyperlink" Target="https://www.3gpp.org/ftp/Email_Discussions/CT4/CT100/1_draft/" TargetMode="External"/><Relationship Id="rId1" Type="http://schemas.openxmlformats.org/officeDocument/2006/relationships/slideLayout" Target="../slideLayouts/slideLayout2.xml"/><Relationship Id="rId5" Type="http://schemas.openxmlformats.org/officeDocument/2006/relationships/hyperlink" Target="https://forge.3gpp.org/rep/all/5G_APIs" TargetMode="External"/><Relationship Id="rId4" Type="http://schemas.openxmlformats.org/officeDocument/2006/relationships/hyperlink" Target="https://www.3gpp.org/ftp/Email_Discussions/CT4/CT100/3_fina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CT4#116 </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a:t>Timeplan and deadlines</a:t>
            </a:r>
            <a:endParaRPr lang="en-US" altLang="fr-FR" dirty="0"/>
          </a:p>
        </p:txBody>
      </p:sp>
      <p:sp>
        <p:nvSpPr>
          <p:cNvPr id="5123" name="Espace réservé du contenu 3"/>
          <p:cNvSpPr>
            <a:spLocks noGrp="1"/>
          </p:cNvSpPr>
          <p:nvPr>
            <p:ph idx="1"/>
          </p:nvPr>
        </p:nvSpPr>
        <p:spPr>
          <a:xfrm>
            <a:off x="838200" y="1858577"/>
            <a:ext cx="10354733" cy="4351338"/>
          </a:xfrm>
        </p:spPr>
        <p:txBody>
          <a:bodyPr/>
          <a:lstStyle/>
          <a:p>
            <a:r>
              <a:rPr lang="en-US" sz="1600" dirty="0"/>
              <a:t> Submission deadline for Contributions and registrations Friday 12</a:t>
            </a:r>
            <a:r>
              <a:rPr lang="en-US" sz="1600" baseline="30000" dirty="0"/>
              <a:t>th</a:t>
            </a:r>
            <a:r>
              <a:rPr lang="en-US" sz="1600" dirty="0"/>
              <a:t> May 2023 16:00 UTC.</a:t>
            </a:r>
          </a:p>
          <a:p>
            <a:r>
              <a:rPr lang="en-US" sz="1600" dirty="0"/>
              <a:t> Providing first DAD on 15</a:t>
            </a:r>
            <a:r>
              <a:rPr lang="en-US" sz="1600" baseline="30000" dirty="0"/>
              <a:t>th</a:t>
            </a:r>
            <a:r>
              <a:rPr lang="en-US" sz="1600" dirty="0"/>
              <a:t> May 2023 and time schedule.</a:t>
            </a:r>
          </a:p>
          <a:p>
            <a:r>
              <a:rPr lang="en-US" sz="1600" dirty="0"/>
              <a:t> A list of CRs which might be of interest by CT3 is send on the CT3 exploder by CT4 chair.</a:t>
            </a:r>
          </a:p>
          <a:p>
            <a:r>
              <a:rPr lang="en-US" sz="1600" dirty="0"/>
              <a:t> Revised DAD time schedule on Sunday 21</a:t>
            </a:r>
            <a:r>
              <a:rPr lang="en-US" sz="1600" baseline="30000" dirty="0"/>
              <a:t>st</a:t>
            </a:r>
            <a:r>
              <a:rPr lang="en-US" sz="1600" dirty="0"/>
              <a:t> May 2023 evening.</a:t>
            </a:r>
          </a:p>
          <a:p>
            <a:r>
              <a:rPr lang="en-US" sz="1600" dirty="0"/>
              <a:t> Start of Meeting Monday 22</a:t>
            </a:r>
            <a:r>
              <a:rPr lang="en-US" sz="1600" baseline="30000" dirty="0"/>
              <a:t>nd</a:t>
            </a:r>
            <a:r>
              <a:rPr lang="en-US" sz="1600" dirty="0"/>
              <a:t> May 2023 9:00 CET.</a:t>
            </a:r>
          </a:p>
          <a:p>
            <a:r>
              <a:rPr lang="en-US" sz="1600" dirty="0"/>
              <a:t> Final versions of agreed CRs to be provided by Friday  26</a:t>
            </a:r>
            <a:r>
              <a:rPr lang="en-US" sz="1600" baseline="30000" dirty="0"/>
              <a:t>th</a:t>
            </a:r>
            <a:r>
              <a:rPr lang="en-US" sz="1600" dirty="0"/>
              <a:t>  May 2023 16:00 CET 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C4-232000</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a:t>	to </a:t>
            </a:r>
            <a:r>
              <a:rPr lang="en-GB" sz="1600" dirty="0"/>
              <a:t>the local server 10.10.10.10. </a:t>
            </a:r>
            <a:r>
              <a:rPr lang="en-GB" sz="1600" dirty="0">
                <a:solidFill>
                  <a:srgbClr val="FF0000"/>
                </a:solidFill>
              </a:rPr>
              <a:t>tbc</a:t>
            </a:r>
            <a:endParaRPr lang="en-US" sz="1600" dirty="0">
              <a:solidFill>
                <a:srgbClr val="FF0000"/>
              </a:solidFill>
            </a:endParaRPr>
          </a:p>
          <a:p>
            <a:r>
              <a:rPr lang="en-GB" sz="1600" dirty="0"/>
              <a:t> </a:t>
            </a:r>
            <a:r>
              <a:rPr lang="en-US" sz="1600" b="1" dirty="0"/>
              <a:t>Final versions and documents with new tdoc numbers</a:t>
            </a:r>
            <a:r>
              <a:rPr lang="en-US" sz="1600" dirty="0"/>
              <a:t> shall be uploaded to: </a:t>
            </a:r>
          </a:p>
          <a:p>
            <a:pPr marL="0" indent="0">
              <a:buNone/>
            </a:pPr>
            <a:r>
              <a:rPr lang="en-GB" sz="1600"/>
              <a:t>	the </a:t>
            </a:r>
            <a:r>
              <a:rPr lang="en-GB" sz="1600" dirty="0"/>
              <a:t>local server 10.10.10.10. </a:t>
            </a:r>
            <a:r>
              <a:rPr lang="en-GB" sz="1600" dirty="0">
                <a:solidFill>
                  <a:srgbClr val="FF0000"/>
                </a:solidFill>
              </a:rPr>
              <a:t>tbc</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254864680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a:t>Remote </a:t>
            </a:r>
            <a:r>
              <a:rPr lang="en-DE" sz="1600" b="1"/>
              <a:t>a</a:t>
            </a:r>
            <a:r>
              <a:rPr lang="en-GB" sz="1600" b="1"/>
              <a:t>c</a:t>
            </a:r>
            <a:r>
              <a:rPr lang="en-DE" sz="1600" b="1"/>
              <a:t>ce</a:t>
            </a:r>
            <a:r>
              <a:rPr lang="en-GB" sz="1600" b="1"/>
              <a:t>s</a:t>
            </a:r>
            <a:r>
              <a:rPr lang="en-DE" sz="1600" b="1"/>
              <a:t>s</a:t>
            </a:r>
            <a:r>
              <a:rPr lang="en-GB" sz="1600" b="1"/>
              <a:t>.</a:t>
            </a:r>
            <a:endParaRPr lang="en-US" sz="1600" dirty="0"/>
          </a:p>
          <a:p>
            <a:r>
              <a:rPr lang="en-GB" sz="1600" b="1"/>
              <a:t>Remote p</a:t>
            </a:r>
            <a:r>
              <a:rPr lang="en-DE" sz="1600" b="1"/>
              <a:t>a</a:t>
            </a:r>
            <a:r>
              <a:rPr lang="en-GB" sz="1600" b="1"/>
              <a:t>r</a:t>
            </a:r>
            <a:r>
              <a:rPr lang="en-DE" sz="1600" b="1"/>
              <a:t>t</a:t>
            </a:r>
            <a:r>
              <a:rPr lang="en-GB" sz="1600" b="1"/>
              <a:t>i</a:t>
            </a:r>
            <a:r>
              <a:rPr lang="en-DE" sz="1600" b="1"/>
              <a:t>cipants</a:t>
            </a:r>
            <a:r>
              <a:rPr lang="en-GB" sz="1600"/>
              <a:t> </a:t>
            </a:r>
            <a:r>
              <a:rPr lang="en-GB" sz="1600" dirty="0"/>
              <a:t>shall use the Local server when providing new draft tdocs or revisions. To get access to the server use credentials provided by the Host. </a:t>
            </a:r>
            <a:r>
              <a:rPr lang="en-GB" sz="1600" u="sng" dirty="0"/>
              <a:t>During the discussion remote participants will use the hand raising tool provided by MS Teams to indicate there wish to talk. Delegates present in the room do not need to use any electronic tool for hand raising.</a:t>
            </a:r>
            <a:br>
              <a:rPr lang="en-GB" sz="1600" u="sng" dirty="0"/>
            </a:br>
            <a:r>
              <a:rPr lang="en-GB" sz="1600" dirty="0"/>
              <a:t>Remote participants cannot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r>
              <a:rPr lang="en-GB" sz="1600" dirty="0">
                <a:solidFill>
                  <a:srgbClr val="FF0000"/>
                </a:solidFill>
              </a:rPr>
              <a:t>TBC</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endParaRPr lang="en-US" sz="1000" dirty="0"/>
          </a:p>
          <a:p>
            <a:r>
              <a:rPr lang="en-GB" sz="1200" dirty="0"/>
              <a:t>the </a:t>
            </a:r>
            <a:r>
              <a:rPr lang="en-GB" sz="1200" b="1" dirty="0"/>
              <a:t>use of emails </a:t>
            </a:r>
            <a:r>
              <a:rPr lang="en-GB" sz="1200" dirty="0"/>
              <a:t>is only a fall back for remote participants the main discussion shall take place in the meeting room. E-Mail discussions will not be reflected in the chairs notes or meeting report.</a:t>
            </a:r>
            <a:endParaRPr lang="en-US" sz="1200" dirty="0"/>
          </a:p>
          <a:p>
            <a:r>
              <a:rPr lang="en-US" sz="1200" b="1" dirty="0"/>
              <a:t>Emails related to the Meeting </a:t>
            </a:r>
            <a:r>
              <a:rPr lang="en-US" sz="1200" dirty="0"/>
              <a:t>the CT4 email exploder for meeting (</a:t>
            </a:r>
            <a:r>
              <a:rPr lang="en-US" sz="1200" u="sng" dirty="0">
                <a:hlinkClick r:id="rId2"/>
              </a:rPr>
              <a:t>3GPP_TSG_CT_WG4_E_MEETING@LIST.ETSI.ORG</a:t>
            </a:r>
            <a:r>
              <a:rPr lang="en-US" sz="1200" dirty="0"/>
              <a:t>) shall be used the subject of the email shall follow the structure: </a:t>
            </a:r>
            <a:br>
              <a:rPr lang="en-US" sz="1200" dirty="0"/>
            </a:br>
            <a:r>
              <a:rPr lang="en-US" sz="1200" dirty="0"/>
              <a:t> 	[WIC] [Agenda item] [tdocnumber] [version] [Title as listed in the DAD]</a:t>
            </a:r>
          </a:p>
          <a:p>
            <a:pPr marL="268288" indent="0">
              <a:buNone/>
            </a:pPr>
            <a:r>
              <a:rPr lang="en-US" sz="1200" b="1" dirty="0"/>
              <a:t>Example:</a:t>
            </a:r>
            <a:br>
              <a:rPr lang="en-US" sz="1200" dirty="0"/>
            </a:br>
            <a:r>
              <a:rPr lang="en-US" sz="1200" dirty="0"/>
              <a:t>[wic] [ai] [C4-232xxx] [v0] [yy]</a:t>
            </a:r>
            <a:br>
              <a:rPr lang="en-US" sz="1200" dirty="0"/>
            </a:br>
            <a:r>
              <a:rPr lang="en-US" sz="1200" dirty="0"/>
              <a:t>after comments received and new version need to be distributed the subject should change to </a:t>
            </a:r>
            <a:br>
              <a:rPr lang="en-US" sz="1200" dirty="0"/>
            </a:br>
            <a:r>
              <a:rPr lang="en-US" sz="1200" dirty="0"/>
              <a:t>[wic] [ai] [C4-232xxx] [v1] [yy]</a:t>
            </a:r>
          </a:p>
          <a:p>
            <a:pPr marL="268288" indent="0">
              <a:buNone/>
            </a:pPr>
            <a:r>
              <a:rPr lang="en-GB" sz="1200" dirty="0"/>
              <a:t>File name for the example: </a:t>
            </a:r>
            <a:r>
              <a:rPr lang="en-US" sz="1200" dirty="0"/>
              <a:t>C4-230xxx_v1_xx</a:t>
            </a:r>
          </a:p>
          <a:p>
            <a:r>
              <a:rPr lang="en-GB" sz="1200" dirty="0"/>
              <a:t>The folder where delegates should upload these draft tdocs are on </a:t>
            </a:r>
            <a:r>
              <a:rPr lang="en-GB" sz="1200" u="sng" dirty="0"/>
              <a:t>the local server 10.10.10.10. </a:t>
            </a:r>
            <a:r>
              <a:rPr lang="en-GB" sz="1200" u="sng" dirty="0">
                <a:solidFill>
                  <a:srgbClr val="FF0000"/>
                </a:solidFill>
              </a:rPr>
              <a:t>tbc</a:t>
            </a:r>
            <a:endParaRPr lang="en-US" sz="1200" dirty="0">
              <a:solidFill>
                <a:srgbClr val="FF0000"/>
              </a:solidFill>
            </a:endParaRPr>
          </a:p>
          <a:p>
            <a:r>
              <a:rPr lang="en-GB" sz="1200" dirty="0"/>
              <a:t>If a delegate has problems with access to the local server please contact MCC (Kimmo) support e.g. send email with the file attached and ask to upload.</a:t>
            </a:r>
            <a:endParaRPr lang="en-US" sz="1200" dirty="0"/>
          </a:p>
          <a:p>
            <a:pPr marL="536575" indent="-268288">
              <a:buNone/>
            </a:pPr>
            <a:r>
              <a:rPr lang="en-GB" sz="1200" b="1" i="1" dirty="0"/>
              <a:t>Remark:</a:t>
            </a:r>
            <a:endParaRPr lang="en-US" sz="1200" dirty="0"/>
          </a:p>
          <a:p>
            <a:pPr marL="536575" indent="-268288"/>
            <a:r>
              <a:rPr lang="en-GB" sz="1200" dirty="0"/>
              <a:t>For agenda item on AoB we have different topics with work item code TEI with subtitles the WIC shall be enhanced by the first word/abbreviation of the subtitle to allow better filtering by WIC.</a:t>
            </a:r>
            <a:endParaRPr lang="en-US" sz="1200" dirty="0"/>
          </a:p>
          <a:p>
            <a:pPr marL="536575" indent="-268288"/>
            <a:r>
              <a:rPr lang="en-US" sz="1200" dirty="0"/>
              <a:t>Example:</a:t>
            </a:r>
            <a:br>
              <a:rPr lang="en-US" sz="1200" dirty="0"/>
            </a:br>
            <a:r>
              <a:rPr lang="en-US" sz="1200" dirty="0"/>
              <a:t>[WIC-AMF] [ai] [C4-232xxx] [v0] [yy]</a:t>
            </a:r>
          </a:p>
          <a:p>
            <a:pPr marL="0" lvl="0" indent="0">
              <a:buNone/>
              <a:tabLst>
                <a:tab pos="1795463" algn="l"/>
              </a:tabLst>
            </a:pPr>
            <a:endParaRPr lang="en-US" altLang="en-US" sz="12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latin typeface="Arial" panose="020B0604020202020204" pitchFamily="34" charset="0"/>
                <a:cs typeface="Arial" panose="020B0604020202020204" pitchFamily="34" charset="0"/>
              </a:rPr>
              <a:t>Wednesday 31</a:t>
            </a:r>
            <a:r>
              <a:rPr lang="en-GB" altLang="zh-CN"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May, 16:00 UTC </a:t>
            </a:r>
            <a:r>
              <a:rPr lang="en-GB" sz="1000" dirty="0">
                <a:latin typeface="Arial" panose="020B0604020202020204" pitchFamily="34" charset="0"/>
                <a:cs typeface="Arial" panose="020B0604020202020204" pitchFamily="34" charset="0"/>
              </a:rPr>
              <a:t>in the following directory:</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https://www.3gpp.org/ftp/Email_Discussions/CT4/CT100/1_draft/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latin typeface="Arial" panose="020B0604020202020204" pitchFamily="34" charset="0"/>
                <a:cs typeface="Arial" panose="020B0604020202020204" pitchFamily="34" charset="0"/>
              </a:rPr>
              <a:t>Thursday 1</a:t>
            </a:r>
            <a:r>
              <a:rPr lang="en-GB" sz="1000" b="1" baseline="30000" dirty="0">
                <a:latin typeface="Arial" panose="020B0604020202020204" pitchFamily="34" charset="0"/>
                <a:cs typeface="Arial" panose="020B0604020202020204" pitchFamily="34" charset="0"/>
              </a:rPr>
              <a:t>st</a:t>
            </a:r>
            <a:r>
              <a:rPr lang="en-GB"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June</a:t>
            </a:r>
            <a:r>
              <a:rPr lang="en-GB" sz="1000" b="1" dirty="0">
                <a:latin typeface="Arial" panose="020B0604020202020204" pitchFamily="34" charset="0"/>
                <a:cs typeface="Arial" panose="020B0604020202020204" pitchFamily="34" charset="0"/>
              </a:rPr>
              <a:t> 16:00 UTC.</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Friday 2</a:t>
            </a:r>
            <a:r>
              <a:rPr lang="en-GB" sz="1000" b="1" baseline="30000" dirty="0">
                <a:latin typeface="Arial" panose="020B0604020202020204" pitchFamily="34" charset="0"/>
                <a:cs typeface="Arial" panose="020B0604020202020204" pitchFamily="34" charset="0"/>
              </a:rPr>
              <a:t>nd</a:t>
            </a:r>
            <a:r>
              <a:rPr lang="en-GB" sz="1000" b="1" dirty="0">
                <a:latin typeface="Arial" panose="020B0604020202020204" pitchFamily="34" charset="0"/>
                <a:cs typeface="Arial" panose="020B0604020202020204" pitchFamily="34" charset="0"/>
              </a:rPr>
              <a:t> June 16:00 UTC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tdoc</a:t>
            </a:r>
            <a:r>
              <a:rPr lang="en-GB" sz="1000" b="1" dirty="0">
                <a:latin typeface="Arial" panose="020B0604020202020204" pitchFamily="34" charset="0"/>
                <a:cs typeface="Arial" panose="020B0604020202020204" pitchFamily="34" charset="0"/>
              </a:rPr>
              <a:t> number</a:t>
            </a:r>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and </a:t>
            </a:r>
            <a:r>
              <a:rPr lang="en-GB" sz="1000" dirty="0">
                <a:latin typeface="Arial" panose="020B0604020202020204" pitchFamily="34" charset="0"/>
                <a:cs typeface="Arial" panose="020B0604020202020204" pitchFamily="34" charset="0"/>
              </a:rPr>
              <a:t>should store the version in the following directory following the naming conventions described in in slide 10 :</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4"/>
              </a:rPr>
              <a:t>https://www.3gpp.org/ftp/Email_Discussions/CT4/CT100/2_stable</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for Rel-18 provided at: </a:t>
            </a:r>
            <a:r>
              <a:rPr lang="en-GB" sz="1000" u="sng" dirty="0">
                <a:latin typeface="Arial" panose="020B0604020202020204" pitchFamily="34" charset="0"/>
                <a:cs typeface="Arial" panose="020B0604020202020204" pitchFamily="34" charset="0"/>
                <a:hlinkClick r:id="rId3"/>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implement the CRs agreed in the CT4 meetings handled in this Plenary cycle in both main body and OpenAPI specification. Changes will be identified with the CR number.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also generate the yaml file by using a proper text editor (e.g. NotePad++). </a:t>
            </a:r>
            <a:br>
              <a:rPr lang="en-GB" sz="1000" dirty="0">
                <a:latin typeface="Arial" panose="020B0604020202020204" pitchFamily="34" charset="0"/>
                <a:cs typeface="Arial" panose="020B0604020202020204" pitchFamily="34" charset="0"/>
              </a:rPr>
            </a:br>
            <a:r>
              <a:rPr lang="en-GB" sz="1000" u="sng" dirty="0">
                <a:latin typeface="Arial" panose="020B0604020202020204" pitchFamily="34" charset="0"/>
                <a:cs typeface="Arial" panose="020B0604020202020204" pitchFamily="34" charset="0"/>
              </a:rPr>
              <a:t>Rapporteurs have to make sure that the OpenAPI in the annex of the TS, the YAML file in the zip file and the file uploaded into the GITLab have the same content</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Note: When implementing CRs Rapporteurs should use the CR number and revision as username in Word.</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Rapporteurs will store by </a:t>
            </a:r>
            <a:r>
              <a:rPr lang="en-GB" altLang="zh-CN" sz="1000" b="1" dirty="0">
                <a:latin typeface="Arial" panose="020B0604020202020204" pitchFamily="34" charset="0"/>
                <a:cs typeface="Arial" panose="020B0604020202020204" pitchFamily="34" charset="0"/>
              </a:rPr>
              <a:t>Wednesday 31</a:t>
            </a:r>
            <a:r>
              <a:rPr lang="en-GB" altLang="zh-CN" sz="1000" b="1" baseline="30000" dirty="0">
                <a:latin typeface="Arial" panose="020B0604020202020204" pitchFamily="34" charset="0"/>
                <a:cs typeface="Arial" panose="020B0604020202020204" pitchFamily="34" charset="0"/>
              </a:rPr>
              <a:t>st</a:t>
            </a:r>
            <a:r>
              <a:rPr lang="en-GB" altLang="zh-CN" sz="1000" b="1" dirty="0">
                <a:latin typeface="Arial" panose="020B0604020202020204" pitchFamily="34" charset="0"/>
                <a:cs typeface="Arial" panose="020B0604020202020204" pitchFamily="34" charset="0"/>
              </a:rPr>
              <a:t> May</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the updated TSs in a zip file (filename format "</a:t>
            </a:r>
            <a:r>
              <a:rPr lang="en-US" sz="1000" dirty="0">
                <a:latin typeface="Arial" panose="020B0604020202020204" pitchFamily="34" charset="0"/>
                <a:cs typeface="Arial" panose="020B0604020202020204" pitchFamily="34" charset="0"/>
              </a:rPr>
              <a:t> draft-</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that will contain the yaml file in the following directory: </a:t>
            </a:r>
            <a:r>
              <a:rPr lang="en-GB" sz="1000" u="sng" dirty="0">
                <a:latin typeface="Arial" panose="020B0604020202020204" pitchFamily="34" charset="0"/>
                <a:cs typeface="Arial" panose="020B0604020202020204" pitchFamily="34" charset="0"/>
                <a:hlinkClick r:id="rId2"/>
              </a:rPr>
              <a:t>https://www.3gpp.org/ftp/Email_Discussions/CT4/CT100/1_draft/</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Rapporteurs will indicate on the CT4 reflector when the file is available and will also upload the yaml files in 3GPP Forge.</a:t>
            </a:r>
            <a:endParaRPr lang="en-US" sz="1000" dirty="0">
              <a:latin typeface="Arial" panose="020B0604020202020204" pitchFamily="34" charset="0"/>
              <a:cs typeface="Arial" panose="020B0604020202020204" pitchFamily="34" charset="0"/>
            </a:endParaRPr>
          </a:p>
          <a:p>
            <a:pPr marL="268288" indent="0">
              <a:buNone/>
            </a:pPr>
            <a:r>
              <a:rPr lang="en-GB" sz="1000" dirty="0">
                <a:latin typeface="Arial" panose="020B0604020202020204" pitchFamily="34" charset="0"/>
                <a:cs typeface="Arial" panose="020B0604020202020204" pitchFamily="34" charset="0"/>
              </a:rPr>
              <a:t>The stored version will also include corrections on the topics identified by the rapporteur during the implementation process.</a:t>
            </a:r>
            <a:endParaRPr lang="en-US" sz="1000" dirty="0">
              <a:latin typeface="Arial" panose="020B0604020202020204" pitchFamily="34" charset="0"/>
              <a:cs typeface="Arial" panose="020B0604020202020204" pitchFamily="34" charset="0"/>
            </a:endParaRPr>
          </a:p>
          <a:p>
            <a:pPr marL="268288" lvl="0" indent="0">
              <a:buNone/>
            </a:pPr>
            <a:r>
              <a:rPr lang="en-GB" sz="1000" dirty="0">
                <a:latin typeface="Arial" panose="020B0604020202020204" pitchFamily="34" charset="0"/>
                <a:cs typeface="Arial" panose="020B0604020202020204" pitchFamily="34" charset="0"/>
              </a:rPr>
              <a:t>All syntax errors identified by the rapporteur or any other delegate after the 3GPP meeting will be solved by bringing company CRs to the CT Plenary.</a:t>
            </a:r>
            <a:endParaRPr lang="en-US" sz="1000" dirty="0">
              <a:latin typeface="Arial" panose="020B0604020202020204" pitchFamily="34" charset="0"/>
              <a:cs typeface="Arial" panose="020B0604020202020204" pitchFamily="34" charset="0"/>
            </a:endParaRPr>
          </a:p>
          <a:p>
            <a:r>
              <a:rPr lang="en-GB" altLang="zh-CN" sz="1000">
                <a:latin typeface="Arial" panose="020B0604020202020204" pitchFamily="34" charset="0"/>
                <a:cs typeface="Arial" panose="020B0604020202020204" pitchFamily="34" charset="0"/>
              </a:rPr>
              <a:t> </a:t>
            </a:r>
            <a:r>
              <a:rPr lang="en-GB" altLang="zh-CN" sz="1000" b="1" dirty="0">
                <a:latin typeface="Arial" panose="020B0604020202020204" pitchFamily="34" charset="0"/>
                <a:cs typeface="Arial" panose="020B0604020202020204" pitchFamily="34" charset="0"/>
              </a:rPr>
              <a:t>Comments to this draft</a:t>
            </a:r>
            <a:r>
              <a:rPr lang="en-GB" altLang="zh-CN" sz="1000" dirty="0">
                <a:latin typeface="Arial" panose="020B0604020202020204" pitchFamily="34" charset="0"/>
                <a:cs typeface="Arial" panose="020B0604020202020204" pitchFamily="34" charset="0"/>
              </a:rPr>
              <a:t> have to be provided by </a:t>
            </a:r>
            <a:r>
              <a:rPr lang="en-GB" altLang="zh-CN" sz="1000" b="1" dirty="0">
                <a:latin typeface="Arial" panose="020B0604020202020204" pitchFamily="34" charset="0"/>
                <a:cs typeface="Arial" panose="020B0604020202020204" pitchFamily="34" charset="0"/>
              </a:rPr>
              <a:t>Thursday 1</a:t>
            </a:r>
            <a:r>
              <a:rPr lang="en-GB" altLang="zh-CN" sz="1000" b="1" baseline="30000" dirty="0">
                <a:latin typeface="Arial" panose="020B0604020202020204" pitchFamily="34" charset="0"/>
                <a:cs typeface="Arial" panose="020B0604020202020204" pitchFamily="34" charset="0"/>
              </a:rPr>
              <a:t>st</a:t>
            </a:r>
            <a:r>
              <a:rPr lang="en-GB" altLang="zh-CN" sz="1000" b="1" dirty="0">
                <a:latin typeface="Arial" panose="020B0604020202020204" pitchFamily="34" charset="0"/>
                <a:cs typeface="Arial" panose="020B0604020202020204" pitchFamily="34" charset="0"/>
              </a:rPr>
              <a:t> </a:t>
            </a:r>
            <a:r>
              <a:rPr lang="en-US" altLang="zh-CN" sz="1000" b="1" dirty="0">
                <a:latin typeface="Arial" panose="020B0604020202020204" pitchFamily="34" charset="0"/>
                <a:cs typeface="Arial" panose="020B0604020202020204" pitchFamily="34" charset="0"/>
              </a:rPr>
              <a:t>June</a:t>
            </a:r>
            <a:r>
              <a:rPr lang="en-GB" altLang="zh-CN" sz="1000" b="1" dirty="0">
                <a:latin typeface="Arial" panose="020B0604020202020204" pitchFamily="34" charset="0"/>
                <a:cs typeface="Arial" panose="020B0604020202020204" pitchFamily="34" charset="0"/>
              </a:rPr>
              <a:t> 16:00 UTC.</a:t>
            </a:r>
          </a:p>
          <a:p>
            <a:pPr lvl="0"/>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provide the updated TS version and yaml file in a zip file (filename format " </a:t>
            </a:r>
            <a:r>
              <a:rPr lang="en-US" sz="1000" dirty="0">
                <a:latin typeface="Arial" panose="020B0604020202020204" pitchFamily="34" charset="0"/>
                <a:cs typeface="Arial" panose="020B0604020202020204" pitchFamily="34" charset="0"/>
              </a:rPr>
              <a:t>stable-</a:t>
            </a:r>
            <a:r>
              <a:rPr lang="en-US" sz="1000" i="1" dirty="0">
                <a:latin typeface="Arial" panose="020B0604020202020204" pitchFamily="34" charset="0"/>
                <a:cs typeface="Arial" panose="020B0604020202020204" pitchFamily="34" charset="0"/>
              </a:rPr>
              <a:t>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by </a:t>
            </a:r>
            <a:r>
              <a:rPr lang="en-GB" altLang="zh-CN" sz="1000" b="1" dirty="0">
                <a:latin typeface="Arial" panose="020B0604020202020204" pitchFamily="34" charset="0"/>
                <a:cs typeface="Arial" panose="020B0604020202020204" pitchFamily="34" charset="0"/>
              </a:rPr>
              <a:t>Friday 2</a:t>
            </a:r>
            <a:r>
              <a:rPr lang="en-GB" altLang="zh-CN" sz="1000" b="1" baseline="30000" dirty="0">
                <a:latin typeface="Arial" panose="020B0604020202020204" pitchFamily="34" charset="0"/>
                <a:cs typeface="Arial" panose="020B0604020202020204" pitchFamily="34" charset="0"/>
              </a:rPr>
              <a:t>nd</a:t>
            </a:r>
            <a:r>
              <a:rPr lang="en-GB" altLang="zh-CN" sz="1000" b="1" dirty="0">
                <a:latin typeface="Arial" panose="020B0604020202020204" pitchFamily="34" charset="0"/>
                <a:cs typeface="Arial" panose="020B0604020202020204" pitchFamily="34" charset="0"/>
              </a:rPr>
              <a:t> June</a:t>
            </a:r>
            <a:r>
              <a:rPr lang="en-GB" sz="1000" b="1" dirty="0">
                <a:latin typeface="Arial" panose="020B0604020202020204" pitchFamily="34" charset="0"/>
                <a:cs typeface="Arial" panose="020B0604020202020204" pitchFamily="34" charset="0"/>
              </a:rPr>
              <a:t> 16:00 UTC</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3"/>
              </a:rPr>
              <a:t>https://www.3gpp.org/ftp/Email_Discussions/CT4/CT100/2_stable</a:t>
            </a:r>
            <a:endParaRPr lang="en-US" sz="1000"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       </a:t>
            </a:r>
            <a:r>
              <a:rPr lang="en-GB" sz="1000" b="1" dirty="0" err="1">
                <a:latin typeface="Arial" panose="020B0604020202020204" pitchFamily="34" charset="0"/>
                <a:cs typeface="Arial" panose="020B0604020202020204" pitchFamily="34" charset="0"/>
              </a:rPr>
              <a:t>Aditionally</a:t>
            </a:r>
            <a:r>
              <a:rPr lang="en-GB" sz="1000" b="1" dirty="0">
                <a:latin typeface="Arial" panose="020B0604020202020204" pitchFamily="34" charset="0"/>
                <a:cs typeface="Arial" panose="020B0604020202020204" pitchFamily="34" charset="0"/>
              </a:rPr>
              <a:t> Rapporteurs </a:t>
            </a:r>
            <a:r>
              <a:rPr lang="en-GB" sz="1000" dirty="0">
                <a:latin typeface="Arial" panose="020B0604020202020204" pitchFamily="34" charset="0"/>
                <a:cs typeface="Arial" panose="020B0604020202020204" pitchFamily="34" charset="0"/>
              </a:rPr>
              <a:t>shall provide the</a:t>
            </a:r>
            <a:r>
              <a:rPr lang="en-GB" sz="1000" b="1" dirty="0">
                <a:latin typeface="Arial" panose="020B0604020202020204" pitchFamily="34" charset="0"/>
                <a:cs typeface="Arial" panose="020B0604020202020204" pitchFamily="34" charset="0"/>
              </a:rPr>
              <a:t> final version </a:t>
            </a:r>
            <a:r>
              <a:rPr lang="en-GB" sz="1000" dirty="0">
                <a:latin typeface="Arial" panose="020B0604020202020204" pitchFamily="34" charset="0"/>
                <a:cs typeface="Arial" panose="020B0604020202020204" pitchFamily="34" charset="0"/>
              </a:rPr>
              <a:t>of the </a:t>
            </a:r>
            <a:r>
              <a:rPr lang="en-GB" sz="1000" b="1" dirty="0">
                <a:latin typeface="Arial" panose="020B0604020202020204" pitchFamily="34" charset="0"/>
                <a:cs typeface="Arial" panose="020B0604020202020204" pitchFamily="34" charset="0"/>
              </a:rPr>
              <a:t>CRs </a:t>
            </a:r>
            <a:r>
              <a:rPr lang="en-GB" sz="1000" dirty="0">
                <a:latin typeface="Arial" panose="020B0604020202020204" pitchFamily="34" charset="0"/>
                <a:cs typeface="Arial" panose="020B0604020202020204" pitchFamily="34" charset="0"/>
              </a:rPr>
              <a:t>which are changing the OpenAPI version and external doc version on the CT4 email exploder</a:t>
            </a:r>
            <a:r>
              <a:rPr lang="en-GB" sz="1000" b="1"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After the Plenary, </a:t>
            </a:r>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prepare the final TS version, including yaml file, ensuring that all the approved CRs are implemented and will store them (filename format " </a:t>
            </a:r>
            <a:r>
              <a:rPr lang="en-US" sz="1000" i="1" dirty="0">
                <a:latin typeface="Arial" panose="020B0604020202020204" pitchFamily="34" charset="0"/>
                <a:cs typeface="Arial" panose="020B0604020202020204" pitchFamily="34" charset="0"/>
              </a:rPr>
              <a:t>final-TSnumber</a:t>
            </a:r>
            <a:r>
              <a:rPr lang="en-US" sz="1000" dirty="0">
                <a:latin typeface="Arial" panose="020B0604020202020204" pitchFamily="34" charset="0"/>
                <a:cs typeface="Arial" panose="020B0604020202020204" pitchFamily="34" charset="0"/>
              </a:rPr>
              <a:t>-</a:t>
            </a:r>
            <a:r>
              <a:rPr lang="en-US" sz="1000" i="1" dirty="0">
                <a:latin typeface="Arial" panose="020B0604020202020204" pitchFamily="34" charset="0"/>
                <a:cs typeface="Arial" panose="020B0604020202020204" pitchFamily="34" charset="0"/>
              </a:rPr>
              <a:t>version</a:t>
            </a:r>
            <a:r>
              <a:rPr lang="en-US" sz="1000" dirty="0">
                <a:latin typeface="Arial" panose="020B0604020202020204" pitchFamily="34" charset="0"/>
                <a:cs typeface="Arial" panose="020B0604020202020204" pitchFamily="34" charset="0"/>
              </a:rPr>
              <a:t>.zip"</a:t>
            </a:r>
            <a:r>
              <a:rPr lang="en-GB" sz="1000" dirty="0">
                <a:latin typeface="Arial" panose="020B0604020202020204" pitchFamily="34" charset="0"/>
                <a:cs typeface="Arial" panose="020B0604020202020204" pitchFamily="34" charset="0"/>
              </a:rPr>
              <a:t>) in the following directory: </a:t>
            </a:r>
            <a:r>
              <a:rPr lang="en-GB" sz="1000" u="sng" dirty="0">
                <a:latin typeface="Arial" panose="020B0604020202020204" pitchFamily="34" charset="0"/>
                <a:cs typeface="Arial" panose="020B0604020202020204" pitchFamily="34" charset="0"/>
                <a:hlinkClick r:id="rId4"/>
              </a:rPr>
              <a:t>https:/www.3gpp.org/ftp/Email_Discussions/CT4/CT100/3_final</a:t>
            </a:r>
            <a:endParaRPr lang="en-US" sz="1000" dirty="0">
              <a:latin typeface="Arial" panose="020B0604020202020204" pitchFamily="34" charset="0"/>
              <a:cs typeface="Arial" panose="020B0604020202020204" pitchFamily="34" charset="0"/>
            </a:endParaRPr>
          </a:p>
          <a:p>
            <a:pPr lvl="0"/>
            <a:r>
              <a:rPr lang="en-GB" sz="1000" dirty="0">
                <a:latin typeface="Arial" panose="020B0604020202020204" pitchFamily="34" charset="0"/>
                <a:cs typeface="Arial" panose="020B0604020202020204" pitchFamily="34" charset="0"/>
              </a:rPr>
              <a:t>Rapporteurs will store the actual yaml files at the end of each step listed above in the branches provided at: </a:t>
            </a:r>
            <a:r>
              <a:rPr lang="en-GB" sz="1000" u="sng" dirty="0">
                <a:latin typeface="Arial" panose="020B0604020202020204" pitchFamily="34" charset="0"/>
                <a:cs typeface="Arial" panose="020B0604020202020204" pitchFamily="34" charset="0"/>
                <a:hlinkClick r:id="rId5"/>
              </a:rPr>
              <a:t>https://forge.3gpp.org/rep/all/5G_APIs</a:t>
            </a:r>
            <a:endParaRPr lang="en-US" sz="1000" dirty="0">
              <a:latin typeface="Arial" panose="020B0604020202020204" pitchFamily="34" charset="0"/>
              <a:cs typeface="Arial" panose="020B0604020202020204" pitchFamily="34" charset="0"/>
            </a:endParaRPr>
          </a:p>
          <a:p>
            <a:pPr marL="0" indent="0">
              <a:buNone/>
            </a:pPr>
            <a:r>
              <a:rPr lang="en-GB" sz="1000" i="1" u="sng" dirty="0">
                <a:latin typeface="Arial" panose="020B0604020202020204" pitchFamily="34" charset="0"/>
                <a:cs typeface="Arial" panose="020B0604020202020204" pitchFamily="34" charset="0"/>
              </a:rPr>
              <a:t>Rapporteurs have to make sure that all yaml files on 3GPP forge are provided/updated e.g. If no version  exists in the newest release the latest version of yaml file is also uploaded in the branch of the newest release if </a:t>
            </a:r>
            <a:r>
              <a:rPr lang="en-DE" sz="1000" i="1" u="sng" dirty="0">
                <a:latin typeface="Arial" panose="020B0604020202020204" pitchFamily="34" charset="0"/>
                <a:cs typeface="Arial" panose="020B0604020202020204" pitchFamily="34" charset="0"/>
              </a:rPr>
              <a:t> n</a:t>
            </a:r>
            <a:r>
              <a:rPr lang="en-GB" sz="1000" i="1" u="sng" dirty="0">
                <a:latin typeface="Arial" panose="020B0604020202020204" pitchFamily="34" charset="0"/>
                <a:cs typeface="Arial" panose="020B0604020202020204" pitchFamily="34" charset="0"/>
              </a:rPr>
              <a:t>o</a:t>
            </a:r>
            <a:r>
              <a:rPr lang="en-DE" sz="1000" i="1" u="sng" dirty="0">
                <a:latin typeface="Arial" panose="020B0604020202020204" pitchFamily="34" charset="0"/>
                <a:cs typeface="Arial" panose="020B0604020202020204" pitchFamily="34" charset="0"/>
              </a:rPr>
              <a:t> </a:t>
            </a:r>
            <a:r>
              <a:rPr lang="en-GB" sz="1000" i="1" u="sng" dirty="0">
                <a:latin typeface="Arial" panose="020B0604020202020204" pitchFamily="34" charset="0"/>
                <a:cs typeface="Arial" panose="020B0604020202020204" pitchFamily="34" charset="0"/>
              </a:rPr>
              <a:t>TS version exist for this release (e.g. Rel-17 is changed but Rel-18 TS version not created).</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000" u="sng" dirty="0">
                <a:latin typeface="Arial" panose="020B0604020202020204" pitchFamily="34" charset="0"/>
                <a:cs typeface="Arial" panose="020B0604020202020204" pitchFamily="34" charset="0"/>
              </a:rPr>
              <a:t>Use EOL account to get access to the repository.</a:t>
            </a: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75031</TotalTime>
  <Words>2340</Words>
  <Application>Microsoft Office PowerPoint</Application>
  <PresentationFormat>宽屏</PresentationFormat>
  <Paragraphs>105</Paragraphs>
  <Slides>11</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11</vt:i4>
      </vt:variant>
    </vt:vector>
  </HeadingPairs>
  <TitlesOfParts>
    <vt:vector size="17" baseType="lpstr">
      <vt:lpstr>Arial </vt:lpstr>
      <vt:lpstr>Arial</vt:lpstr>
      <vt:lpstr>Calibri</vt:lpstr>
      <vt:lpstr>Calibri Light</vt:lpstr>
      <vt:lpstr>Times New Roman</vt:lpstr>
      <vt:lpstr>Office Theme</vt:lpstr>
      <vt:lpstr>CT4#116  Meeting guidelines</vt:lpstr>
      <vt:lpstr>Overview</vt:lpstr>
      <vt:lpstr>Timeplan and deadlines</vt:lpstr>
      <vt:lpstr>Guidelines during the Meeting (1/3)</vt:lpstr>
      <vt:lpstr>Guidelines during the Meeting (2/3)</vt:lpstr>
      <vt:lpstr>Guidelines during the Meeting (3/3)</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cp:lastModifiedBy>
  <cp:revision>1098</cp:revision>
  <dcterms:created xsi:type="dcterms:W3CDTF">2010-02-05T13:52:04Z</dcterms:created>
  <dcterms:modified xsi:type="dcterms:W3CDTF">2023-05-26T09:27:17Z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