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94" d="100"/>
          <a:sy n="94" d="100"/>
        </p:scale>
        <p:origin x="92" y="11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WG4#116</a:t>
            </a:r>
          </a:p>
          <a:p>
            <a:pPr eaLnBrk="1" hangingPunct="1">
              <a:defRPr/>
            </a:pPr>
            <a:r>
              <a:rPr lang="en-US" altLang="zh-CN" sz="1000" b="1" kern="1200" dirty="0">
                <a:solidFill>
                  <a:schemeClr val="tx1"/>
                </a:solidFill>
                <a:effectLst/>
                <a:latin typeface="Arial" pitchFamily="34" charset="0"/>
                <a:ea typeface="+mn-ea"/>
                <a:cs typeface="Arial" pitchFamily="34" charset="0"/>
              </a:rPr>
              <a:t>Bratislava</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Slovakia</a:t>
            </a:r>
            <a:r>
              <a:rPr lang="en-GB" sz="1000" b="1" kern="1200" dirty="0">
                <a:solidFill>
                  <a:schemeClr val="tx1"/>
                </a:solidFill>
                <a:effectLst/>
                <a:latin typeface="Arial" pitchFamily="34" charset="0"/>
                <a:ea typeface="+mn-ea"/>
                <a:cs typeface="Arial" pitchFamily="34" charset="0"/>
              </a:rPr>
              <a:t>;  22</a:t>
            </a:r>
            <a:r>
              <a:rPr lang="en-GB" sz="1000" b="1" kern="1200" baseline="30000" dirty="0">
                <a:solidFill>
                  <a:schemeClr val="tx1"/>
                </a:solidFill>
                <a:effectLst/>
                <a:latin typeface="Arial" pitchFamily="34" charset="0"/>
                <a:ea typeface="+mn-ea"/>
                <a:cs typeface="Arial" pitchFamily="34" charset="0"/>
              </a:rPr>
              <a:t>nd</a:t>
            </a:r>
            <a:r>
              <a:rPr lang="en-GB" sz="1000" b="1" kern="1200" dirty="0">
                <a:solidFill>
                  <a:schemeClr val="tx1"/>
                </a:solidFill>
                <a:effectLst/>
                <a:latin typeface="Arial" pitchFamily="34" charset="0"/>
                <a:ea typeface="+mn-ea"/>
                <a:cs typeface="Arial" pitchFamily="34" charset="0"/>
              </a:rPr>
              <a:t> – 26</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May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C4-232001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2" Type="http://schemas.openxmlformats.org/officeDocument/2006/relationships/hyperlink" Target="https://www.3gpp.org/ftp/Email_Discussions/CT4/CT100/1_draft/" TargetMode="External"/><Relationship Id="rId1" Type="http://schemas.openxmlformats.org/officeDocument/2006/relationships/slideLayout" Target="../slideLayouts/slideLayout2.xml"/><Relationship Id="rId4" Type="http://schemas.openxmlformats.org/officeDocument/2006/relationships/hyperlink" Target="https://www.3gpp.org/ftp/Email_Discussions/CT4/CT100/2_stabl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0/2_stable" TargetMode="External"/><Relationship Id="rId2" Type="http://schemas.openxmlformats.org/officeDocument/2006/relationships/hyperlink" Target="https://www.3gpp.org/ftp/Email_Discussions/CT4/CT100/1_draft/" TargetMode="External"/><Relationship Id="rId1" Type="http://schemas.openxmlformats.org/officeDocument/2006/relationships/slideLayout" Target="../slideLayouts/slideLayout2.xml"/><Relationship Id="rId5" Type="http://schemas.openxmlformats.org/officeDocument/2006/relationships/hyperlink" Target="https://forge.3gpp.org/rep/all/5G_APIs" TargetMode="External"/><Relationship Id="rId4" Type="http://schemas.openxmlformats.org/officeDocument/2006/relationships/hyperlink" Target="https://www.3gpp.org/ftp/Email_Discussions/CT4/CT100/3_fin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CT4#116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354733" cy="4351338"/>
          </a:xfrm>
        </p:spPr>
        <p:txBody>
          <a:bodyPr/>
          <a:lstStyle/>
          <a:p>
            <a:r>
              <a:rPr lang="en-US" sz="1600" dirty="0"/>
              <a:t> Submission deadline for Contributions and registrations Friday 12</a:t>
            </a:r>
            <a:r>
              <a:rPr lang="en-US" sz="1600" baseline="30000" dirty="0"/>
              <a:t>th</a:t>
            </a:r>
            <a:r>
              <a:rPr lang="en-US" sz="1600" dirty="0"/>
              <a:t> May 2023 16:00 UTC.</a:t>
            </a:r>
          </a:p>
          <a:p>
            <a:r>
              <a:rPr lang="en-US" sz="1600" dirty="0"/>
              <a:t> Providing first DAD on 15</a:t>
            </a:r>
            <a:r>
              <a:rPr lang="en-US" sz="1600" baseline="30000" dirty="0"/>
              <a:t>th</a:t>
            </a:r>
            <a:r>
              <a:rPr lang="en-US" sz="1600" dirty="0"/>
              <a:t> May 2023 and time schedule.</a:t>
            </a:r>
          </a:p>
          <a:p>
            <a:r>
              <a:rPr lang="en-US" sz="1600" dirty="0"/>
              <a:t> A list of CRs which might be of interest by CT3 is send on the CT3 exploder by CT4 chair.</a:t>
            </a:r>
          </a:p>
          <a:p>
            <a:r>
              <a:rPr lang="en-US" sz="1600" dirty="0"/>
              <a:t> Revised DAD time schedule on Sunday 21</a:t>
            </a:r>
            <a:r>
              <a:rPr lang="en-US" sz="1600" baseline="30000" dirty="0"/>
              <a:t>st</a:t>
            </a:r>
            <a:r>
              <a:rPr lang="en-US" sz="1600" dirty="0"/>
              <a:t> May 2023 evening.</a:t>
            </a:r>
          </a:p>
          <a:p>
            <a:r>
              <a:rPr lang="en-US" sz="1600" dirty="0"/>
              <a:t> Start of Meeting Monday 22</a:t>
            </a:r>
            <a:r>
              <a:rPr lang="en-US" sz="1600" baseline="30000" dirty="0"/>
              <a:t>nd</a:t>
            </a:r>
            <a:r>
              <a:rPr lang="en-US" sz="1600" dirty="0"/>
              <a:t> May 2023 9:00 CET.</a:t>
            </a:r>
          </a:p>
          <a:p>
            <a:r>
              <a:rPr lang="en-US" sz="1600" dirty="0"/>
              <a:t> Final versions of agreed CRs to be provided by Friday  26</a:t>
            </a:r>
            <a:r>
              <a:rPr lang="en-US" sz="1600" baseline="30000" dirty="0"/>
              <a:t>th</a:t>
            </a:r>
            <a:r>
              <a:rPr lang="en-US" sz="1600" dirty="0"/>
              <a:t>  May 2023 16:00 CET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C4-232000</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a:t>	to </a:t>
            </a:r>
            <a:r>
              <a:rPr lang="en-GB" sz="1600" dirty="0"/>
              <a:t>the local server 10.10.10.10. </a:t>
            </a:r>
            <a:r>
              <a:rPr lang="en-GB" sz="1600" dirty="0">
                <a:solidFill>
                  <a:srgbClr val="FF0000"/>
                </a:solidFill>
              </a:rPr>
              <a:t>tbc</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a:t>	the </a:t>
            </a:r>
            <a:r>
              <a:rPr lang="en-GB" sz="1600" dirty="0"/>
              <a:t>local server 10.10.10.10. </a:t>
            </a:r>
            <a:r>
              <a:rPr lang="en-GB" sz="1600" dirty="0">
                <a:solidFill>
                  <a:srgbClr val="FF0000"/>
                </a:solidFill>
              </a:rPr>
              <a:t>tbc</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a:t>Remote </a:t>
            </a:r>
            <a:r>
              <a:rPr lang="en-DE" sz="1600" b="1"/>
              <a:t>a</a:t>
            </a:r>
            <a:r>
              <a:rPr lang="en-GB" sz="1600" b="1"/>
              <a:t>c</a:t>
            </a:r>
            <a:r>
              <a:rPr lang="en-DE" sz="1600" b="1"/>
              <a:t>ce</a:t>
            </a:r>
            <a:r>
              <a:rPr lang="en-GB" sz="1600" b="1"/>
              <a:t>s</a:t>
            </a:r>
            <a:r>
              <a:rPr lang="en-DE" sz="1600" b="1"/>
              <a:t>s</a:t>
            </a:r>
            <a:r>
              <a:rPr lang="en-GB" sz="1600" b="1"/>
              <a:t>.</a:t>
            </a:r>
            <a:endParaRPr lang="en-US" sz="1600" dirty="0"/>
          </a:p>
          <a:p>
            <a:r>
              <a:rPr lang="en-GB" sz="1600" b="1"/>
              <a:t>Remote p</a:t>
            </a:r>
            <a:r>
              <a:rPr lang="en-DE" sz="1600" b="1"/>
              <a:t>a</a:t>
            </a:r>
            <a:r>
              <a:rPr lang="en-GB" sz="1600" b="1"/>
              <a:t>r</a:t>
            </a:r>
            <a:r>
              <a:rPr lang="en-DE" sz="1600" b="1"/>
              <a:t>t</a:t>
            </a:r>
            <a:r>
              <a:rPr lang="en-GB" sz="1600" b="1"/>
              <a:t>i</a:t>
            </a:r>
            <a:r>
              <a:rPr lang="en-DE" sz="1600" b="1"/>
              <a:t>cipants</a:t>
            </a:r>
            <a:r>
              <a:rPr lang="en-GB" sz="1600"/>
              <a:t> </a:t>
            </a:r>
            <a:r>
              <a:rPr lang="en-GB" sz="1600" dirty="0"/>
              <a:t>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r>
              <a:rPr lang="en-GB" sz="1600" dirty="0">
                <a:solidFill>
                  <a:srgbClr val="FF0000"/>
                </a:solidFill>
              </a:rPr>
              <a:t>TBC</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endParaRPr lang="en-US" sz="1000" dirty="0"/>
          </a:p>
          <a:p>
            <a:r>
              <a:rPr lang="en-GB" sz="1200" dirty="0"/>
              <a:t>the </a:t>
            </a:r>
            <a:r>
              <a:rPr lang="en-GB" sz="1200" b="1" dirty="0"/>
              <a:t>use of emails </a:t>
            </a:r>
            <a:r>
              <a:rPr lang="en-GB" sz="1200" dirty="0"/>
              <a:t>is only a fall back for remote participants the main discussion shall take place in the meeting room. E-Mail discussions will not be reflected in the chairs notes or meeting report.</a:t>
            </a:r>
            <a:endParaRPr lang="en-US" sz="1200" dirty="0"/>
          </a:p>
          <a:p>
            <a:r>
              <a:rPr lang="en-US" sz="1200" b="1" dirty="0"/>
              <a:t>Emails related to the Meeting </a:t>
            </a:r>
            <a:r>
              <a:rPr lang="en-US" sz="1200" dirty="0"/>
              <a:t>the CT4 email exploder for meeting (</a:t>
            </a:r>
            <a:r>
              <a:rPr lang="en-US" sz="1200" u="sng" dirty="0">
                <a:hlinkClick r:id="rId2"/>
              </a:rPr>
              <a:t>3GPP_TSG_CT_WG4_E_MEETING@LIST.ETSI.ORG</a:t>
            </a:r>
            <a:r>
              <a:rPr lang="en-US" sz="1200" dirty="0"/>
              <a:t>) shall be used the subject of the email shall follow the structure: </a:t>
            </a:r>
            <a:br>
              <a:rPr lang="en-US" sz="1200" dirty="0"/>
            </a:br>
            <a:r>
              <a:rPr lang="en-US" sz="1200" dirty="0"/>
              <a:t> 	[WIC] [Agenda item] [tdocnumber] [version] [Title as listed in the DAD]</a:t>
            </a:r>
          </a:p>
          <a:p>
            <a:pPr marL="268288" indent="0">
              <a:buNone/>
            </a:pPr>
            <a:r>
              <a:rPr lang="en-US" sz="1200" b="1" dirty="0"/>
              <a:t>Example:</a:t>
            </a:r>
            <a:br>
              <a:rPr lang="en-US" sz="1200" dirty="0"/>
            </a:br>
            <a:r>
              <a:rPr lang="en-US" sz="1200" dirty="0"/>
              <a:t>[wic] [ai] [C4-232xxx] [v0] [yy]</a:t>
            </a:r>
            <a:br>
              <a:rPr lang="en-US" sz="1200" dirty="0"/>
            </a:br>
            <a:r>
              <a:rPr lang="en-US" sz="1200" dirty="0"/>
              <a:t>after comments received and new version need to be distributed the subject should change to </a:t>
            </a:r>
            <a:br>
              <a:rPr lang="en-US" sz="1200" dirty="0"/>
            </a:br>
            <a:r>
              <a:rPr lang="en-US" sz="1200" dirty="0"/>
              <a:t>[wic] [ai] [C4-232xxx] [v1] [yy]</a:t>
            </a:r>
          </a:p>
          <a:p>
            <a:pPr marL="268288" indent="0">
              <a:buNone/>
            </a:pPr>
            <a:r>
              <a:rPr lang="en-GB" sz="1200" dirty="0"/>
              <a:t>File name for the example: </a:t>
            </a:r>
            <a:r>
              <a:rPr lang="en-US" sz="1200" dirty="0"/>
              <a:t>C4-230xxx_v1_xx</a:t>
            </a:r>
          </a:p>
          <a:p>
            <a:r>
              <a:rPr lang="en-GB" sz="1200" dirty="0"/>
              <a:t>The folder where delegates should upload these draft tdocs are on </a:t>
            </a:r>
            <a:r>
              <a:rPr lang="en-GB" sz="1200" u="sng" dirty="0"/>
              <a:t>the local server 10.10.10.10. </a:t>
            </a:r>
            <a:r>
              <a:rPr lang="en-GB" sz="1200" u="sng" dirty="0">
                <a:solidFill>
                  <a:srgbClr val="FF0000"/>
                </a:solidFill>
              </a:rPr>
              <a:t>tbc</a:t>
            </a:r>
            <a:endParaRPr lang="en-US" sz="1200" dirty="0">
              <a:solidFill>
                <a:srgbClr val="FF0000"/>
              </a:solidFill>
            </a:endParaRPr>
          </a:p>
          <a:p>
            <a:r>
              <a:rPr lang="en-GB" sz="1200" dirty="0"/>
              <a:t>If a delegate has problems with access to the local server please contact MCC (Kimmo) support e.g. send email with the file attached and ask to upload.</a:t>
            </a:r>
            <a:endParaRPr lang="en-US" sz="1200" dirty="0"/>
          </a:p>
          <a:p>
            <a:pPr marL="536575" indent="-268288">
              <a:buNone/>
            </a:pPr>
            <a:r>
              <a:rPr lang="en-GB" sz="1200" b="1" i="1" dirty="0"/>
              <a:t>Remark:</a:t>
            </a:r>
            <a:endParaRPr lang="en-US" sz="1200" dirty="0"/>
          </a:p>
          <a:p>
            <a:pPr marL="536575" indent="-268288"/>
            <a:r>
              <a:rPr lang="en-GB" sz="1200" dirty="0"/>
              <a:t>For agenda item on AoB we have different topics with work item code TEI with subtitles the WIC shall be enhanced by the first word/abbreviation of the subtitle to allow better filtering by WIC.</a:t>
            </a:r>
            <a:endParaRPr lang="en-US" sz="1200" dirty="0"/>
          </a:p>
          <a:p>
            <a:pPr marL="536575" indent="-268288"/>
            <a:r>
              <a:rPr lang="en-US" sz="1200" dirty="0"/>
              <a:t>Example:</a:t>
            </a:r>
            <a:br>
              <a:rPr lang="en-US" sz="1200" dirty="0"/>
            </a:br>
            <a:r>
              <a:rPr lang="en-US" sz="1200" dirty="0"/>
              <a:t>[WIC-AMF] [ai] [C4-232xxx] [v0] [yy]</a:t>
            </a:r>
          </a:p>
          <a:p>
            <a:pPr marL="0" lvl="0" indent="0">
              <a:buNone/>
              <a:tabLst>
                <a:tab pos="1795463" algn="l"/>
              </a:tabLst>
            </a:pPr>
            <a:endParaRPr lang="en-US" altLang="en-US" sz="12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31</a:t>
            </a:r>
            <a:r>
              <a:rPr lang="en-GB" altLang="zh-CN" sz="1000" b="1" baseline="30000" dirty="0">
                <a:latin typeface="Arial" panose="020B0604020202020204" pitchFamily="34" charset="0"/>
                <a:cs typeface="Arial" panose="020B0604020202020204" pitchFamily="34" charset="0"/>
              </a:rPr>
              <a:t>st</a:t>
            </a:r>
            <a:r>
              <a:rPr lang="en-GB" sz="1000" b="1" dirty="0">
                <a:latin typeface="Arial" panose="020B0604020202020204" pitchFamily="34" charset="0"/>
                <a:cs typeface="Arial" panose="020B0604020202020204" pitchFamily="34" charset="0"/>
              </a:rPr>
              <a:t> May, 16:00 UTC </a:t>
            </a:r>
            <a:r>
              <a:rPr lang="en-GB" sz="1000" dirty="0">
                <a:latin typeface="Arial" panose="020B0604020202020204" pitchFamily="34" charset="0"/>
                <a:cs typeface="Arial" panose="020B0604020202020204" pitchFamily="34" charset="0"/>
              </a:rPr>
              <a:t>in the following directory:</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https://www.3gpp.org/ftp/Email_Discussions/CT4/CT100/1_draft/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1</a:t>
            </a:r>
            <a:r>
              <a:rPr lang="en-GB" sz="1000" b="1" baseline="30000" dirty="0">
                <a:latin typeface="Arial" panose="020B0604020202020204" pitchFamily="34" charset="0"/>
                <a:cs typeface="Arial" panose="020B0604020202020204" pitchFamily="34" charset="0"/>
              </a:rPr>
              <a:t>st</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June</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2</a:t>
            </a:r>
            <a:r>
              <a:rPr lang="en-GB" sz="1000" b="1" baseline="30000" dirty="0">
                <a:latin typeface="Arial" panose="020B0604020202020204" pitchFamily="34" charset="0"/>
                <a:cs typeface="Arial" panose="020B0604020202020204" pitchFamily="34" charset="0"/>
              </a:rPr>
              <a:t>nd</a:t>
            </a:r>
            <a:r>
              <a:rPr lang="en-GB" sz="1000" b="1" dirty="0">
                <a:latin typeface="Arial" panose="020B0604020202020204" pitchFamily="34" charset="0"/>
                <a:cs typeface="Arial" panose="020B0604020202020204" pitchFamily="34" charset="0"/>
              </a:rPr>
              <a:t> June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tdoc</a:t>
            </a:r>
            <a:r>
              <a:rPr lang="en-GB" sz="1000" b="1" dirty="0">
                <a:latin typeface="Arial" panose="020B0604020202020204" pitchFamily="34" charset="0"/>
                <a:cs typeface="Arial" panose="020B0604020202020204" pitchFamily="34" charset="0"/>
              </a:rPr>
              <a:t> number</a:t>
            </a:r>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and </a:t>
            </a:r>
            <a:r>
              <a:rPr lang="en-GB" sz="1000" dirty="0">
                <a:latin typeface="Arial" panose="020B0604020202020204" pitchFamily="34" charset="0"/>
                <a:cs typeface="Arial" panose="020B0604020202020204" pitchFamily="34" charset="0"/>
              </a:rPr>
              <a:t>should store the version in the following directory following the naming conventions described in in slide 10 :</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4"/>
              </a:rPr>
              <a:t>https://www.3gpp.org/ftp/Email_Discussions/CT4/CT100/2_stable</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altLang="zh-CN" sz="1000" b="1" dirty="0">
                <a:latin typeface="Arial" panose="020B0604020202020204" pitchFamily="34" charset="0"/>
                <a:cs typeface="Arial" panose="020B0604020202020204" pitchFamily="34" charset="0"/>
              </a:rPr>
              <a:t>Wednesday 31</a:t>
            </a:r>
            <a:r>
              <a:rPr lang="en-GB" altLang="zh-CN" sz="1000" b="1" baseline="30000" dirty="0">
                <a:latin typeface="Arial" panose="020B0604020202020204" pitchFamily="34" charset="0"/>
                <a:cs typeface="Arial" panose="020B0604020202020204" pitchFamily="34" charset="0"/>
              </a:rPr>
              <a:t>st</a:t>
            </a:r>
            <a:r>
              <a:rPr lang="en-GB" altLang="zh-CN" sz="1000" b="1" dirty="0">
                <a:latin typeface="Arial" panose="020B0604020202020204" pitchFamily="34" charset="0"/>
                <a:cs typeface="Arial" panose="020B0604020202020204" pitchFamily="34" charset="0"/>
              </a:rPr>
              <a:t> May</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https://www.3gpp.org/ftp/Email_Discussions/CT4/CT100/1_draft/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altLang="zh-CN" sz="1000" b="1" dirty="0">
                <a:latin typeface="Arial" panose="020B0604020202020204" pitchFamily="34" charset="0"/>
                <a:cs typeface="Arial" panose="020B0604020202020204" pitchFamily="34" charset="0"/>
              </a:rPr>
              <a:t>Friday 2</a:t>
            </a:r>
            <a:r>
              <a:rPr lang="en-GB" altLang="zh-CN" sz="1000" b="1" baseline="30000" dirty="0">
                <a:latin typeface="Arial" panose="020B0604020202020204" pitchFamily="34" charset="0"/>
                <a:cs typeface="Arial" panose="020B0604020202020204" pitchFamily="34" charset="0"/>
              </a:rPr>
              <a:t>nd</a:t>
            </a:r>
            <a:r>
              <a:rPr lang="en-GB" altLang="zh-CN" sz="1000" b="1" dirty="0">
                <a:latin typeface="Arial" panose="020B0604020202020204" pitchFamily="34" charset="0"/>
                <a:cs typeface="Arial" panose="020B0604020202020204" pitchFamily="34" charset="0"/>
              </a:rPr>
              <a:t> June</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https://www.3gpp.org/ftp/Email_Discussions/CT4/CT100/2_stable</a:t>
            </a:r>
            <a:endParaRPr lang="en-US" sz="1000"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       </a:t>
            </a:r>
            <a:r>
              <a:rPr lang="en-GB" sz="1000" b="1" dirty="0" err="1">
                <a:latin typeface="Arial" panose="020B0604020202020204" pitchFamily="34" charset="0"/>
                <a:cs typeface="Arial" panose="020B0604020202020204" pitchFamily="34" charset="0"/>
              </a:rPr>
              <a:t>Aditionally</a:t>
            </a: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provide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OpenAPI version and external doc version on the CT4 email exploder</a:t>
            </a:r>
            <a:r>
              <a:rPr lang="en-GB" sz="1000" b="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4"/>
              </a:rPr>
              <a:t>https:/www.3gpp.org/ftp/Email_Discussions/CT4/CT100/3_final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5"/>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75025</TotalTime>
  <Words>2324</Words>
  <Application>Microsoft Office PowerPoint</Application>
  <PresentationFormat>宽屏</PresentationFormat>
  <Paragraphs>104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CT4#116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1097</cp:revision>
  <dcterms:created xsi:type="dcterms:W3CDTF">2010-02-05T13:52:04Z</dcterms:created>
  <dcterms:modified xsi:type="dcterms:W3CDTF">2023-05-06T07:45:14Z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