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396" r:id="rId3"/>
    <p:sldId id="484" r:id="rId4"/>
    <p:sldId id="416" r:id="rId5"/>
    <p:sldId id="474" r:id="rId6"/>
    <p:sldId id="475" r:id="rId7"/>
    <p:sldId id="483" r:id="rId8"/>
    <p:sldId id="472" r:id="rId9"/>
    <p:sldId id="403" r:id="rId10"/>
    <p:sldId id="388" r:id="rId11"/>
    <p:sldId id="473" r:id="rId12"/>
    <p:sldId id="448" r:id="rId13"/>
    <p:sldId id="433" r:id="rId14"/>
    <p:sldId id="485" r:id="rId15"/>
    <p:sldId id="486" r:id="rId16"/>
    <p:sldId id="487" r:id="rId17"/>
    <p:sldId id="476" r:id="rId18"/>
    <p:sldId id="478" r:id="rId19"/>
    <p:sldId id="469" r:id="rId20"/>
    <p:sldId id="479" r:id="rId21"/>
    <p:sldId id="420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105" d="100"/>
          <a:sy n="105" d="100"/>
        </p:scale>
        <p:origin x="69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>
                <a:latin typeface="Arial "/>
              </a:rPr>
              <a:t>CT WG4#115e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l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o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M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</a:t>
            </a:r>
            <a:r>
              <a:rPr lang="en-DE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g;  17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21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st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 April 2023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C4-23100</a:t>
            </a:r>
            <a:r>
              <a:rPr lang="en-DE" altLang="en-US" sz="1200" b="1">
                <a:latin typeface="Arial "/>
              </a:rPr>
              <a:t>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Plenary </a:t>
            </a:r>
            <a:r>
              <a:rPr lang="en-US" altLang="en-US"/>
              <a:t>#99 </a:t>
            </a:r>
            <a:r>
              <a:rPr lang="en-US" altLang="en-US" dirty="0"/>
              <a:t>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/>
              <a:t>CT4 </a:t>
            </a:r>
            <a:r>
              <a:rPr lang="en-US" b="1" i="1" dirty="0"/>
              <a:t>Meeting Locations </a:t>
            </a:r>
            <a:r>
              <a:rPr lang="en-US" b="1" i="1"/>
              <a:t>and planning</a:t>
            </a:r>
            <a:endParaRPr lang="en-US" b="1" i="1" dirty="0"/>
          </a:p>
          <a:p>
            <a:pPr marL="0" indent="0">
              <a:buNone/>
            </a:pPr>
            <a:r>
              <a:rPr lang="de-DE" sz="2000"/>
              <a:t>Meetings in Q2 2023 </a:t>
            </a:r>
            <a:r>
              <a:rPr lang="en-US" sz="200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/>
              <a:t>CT4#116    </a:t>
            </a:r>
            <a:r>
              <a:rPr lang="en-US" sz="2000">
                <a:solidFill>
                  <a:srgbClr val="FF0000"/>
                </a:solidFill>
              </a:rPr>
              <a:t>2023-05-22 - 2023-05-26 </a:t>
            </a:r>
            <a:r>
              <a:rPr lang="en-US" sz="2000"/>
              <a:t>Batislava, SK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de-DE" sz="2000"/>
              <a:t>Plenary #100 2023-06-12 -2023-06-13, Taipei.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/>
              <a:t>Meetings in Q3 2023 </a:t>
            </a:r>
            <a:r>
              <a:rPr lang="en-US" sz="200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/>
              <a:t>CT4#117  </a:t>
            </a:r>
            <a:r>
              <a:rPr lang="en-US" sz="2000">
                <a:solidFill>
                  <a:srgbClr val="FF0000"/>
                </a:solidFill>
              </a:rPr>
              <a:t>2023-08-21 - 2023-08-25 </a:t>
            </a:r>
            <a:r>
              <a:rPr lang="en-US" sz="2000"/>
              <a:t>Goteburg, SE</a:t>
            </a:r>
          </a:p>
          <a:p>
            <a:pPr>
              <a:tabLst>
                <a:tab pos="1971675" algn="l"/>
                <a:tab pos="4484688" algn="l"/>
              </a:tabLst>
            </a:pPr>
            <a:endParaRPr lang="de-DE" sz="200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/>
              <a:t>Release 18 timeline approved by SA:</a:t>
            </a:r>
          </a:p>
          <a:p>
            <a:r>
              <a:rPr lang="en-GB" altLang="en-US" sz="1600"/>
              <a:t> December 2021	Stage 1  completed</a:t>
            </a:r>
          </a:p>
          <a:p>
            <a:r>
              <a:rPr lang="en-GB" sz="1600"/>
              <a:t> </a:t>
            </a:r>
            <a:r>
              <a:rPr lang="en-GB" sz="1600">
                <a:solidFill>
                  <a:srgbClr val="FF0000"/>
                </a:solidFill>
              </a:rPr>
              <a:t>June 2023	planed Stage 2  completion</a:t>
            </a:r>
          </a:p>
          <a:p>
            <a:r>
              <a:rPr lang="en-GB" sz="1600"/>
              <a:t> March 2024	planed  stage 3 completion</a:t>
            </a:r>
          </a:p>
          <a:p>
            <a:r>
              <a:rPr lang="en-GB" sz="1600"/>
              <a:t> June 2024	planed ASN.1 and Open API freeze</a:t>
            </a:r>
          </a:p>
          <a:p>
            <a:endParaRPr lang="en-GB" sz="1600"/>
          </a:p>
          <a:p>
            <a:pPr marL="0" indent="0">
              <a:buNone/>
            </a:pPr>
            <a:r>
              <a:rPr lang="en-GB" sz="1600"/>
              <a:t>Release 19 Planning</a:t>
            </a:r>
          </a:p>
          <a:p>
            <a:r>
              <a:rPr lang="en-GB" altLang="en-US" sz="1600"/>
              <a:t> December 2023	Stage 1  freeze</a:t>
            </a:r>
          </a:p>
          <a:p>
            <a:endParaRPr lang="en-GB" altLang="en-US" sz="1600"/>
          </a:p>
          <a:p>
            <a:pPr marL="0" indent="0">
              <a:buNone/>
            </a:pPr>
            <a:r>
              <a:rPr lang="en-GB" altLang="en-US" sz="1600"/>
              <a:t>Release 19 workshop will be held during SA#100 and RAN#100</a:t>
            </a:r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endParaRPr lang="en-US"/>
          </a:p>
          <a:p>
            <a:r>
              <a:rPr lang="en-US"/>
              <a:t>All </a:t>
            </a:r>
            <a:r>
              <a:rPr lang="en-US" dirty="0"/>
              <a:t>of the stage 2 CRs which had dependency with </a:t>
            </a:r>
            <a:r>
              <a:rPr lang="en-US"/>
              <a:t>CT4 CRs are approved. </a:t>
            </a:r>
          </a:p>
          <a:p>
            <a:endParaRPr lang="en-US"/>
          </a:p>
          <a:p>
            <a:pPr marL="0" indent="0">
              <a:buNone/>
            </a:pPr>
            <a:r>
              <a:rPr lang="en-US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87826" y="188404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Revised Rel-18 SIDs approved </a:t>
            </a:r>
          </a:p>
          <a:p>
            <a:pPr marL="0" indent="0">
              <a:buNone/>
              <a:tabLst>
                <a:tab pos="1343025" algn="l"/>
                <a:tab pos="2066925" algn="l"/>
              </a:tabLst>
            </a:pPr>
            <a:r>
              <a:rPr lang="en-US" sz="1400" b="1"/>
              <a:t>      TDoc	Source	Title</a:t>
            </a:r>
            <a:endParaRPr lang="en-US" sz="1400"/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SP-230089	SA WG2	Revised SID: Study on Personal IoT Networks.</a:t>
            </a:r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SP-230090	SA WG2	Revised SID: Study on system architecture for Next Generation Real Time Communication Services (FS_NG_RTC).</a:t>
            </a:r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SP-230166	SA WG4	Feasibility Study on the enhancements for immersive Real-time Communication for WebRTC</a:t>
            </a:r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SP-230178	SA WG5	Revised Study on Structure of Charging for Verticals</a:t>
            </a:r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SP-230185	SA WG5	Revised SID on enhancement of management of NPN</a:t>
            </a:r>
          </a:p>
          <a:p>
            <a:pPr defTabSz="688975">
              <a:tabLst>
                <a:tab pos="1344613" algn="l"/>
              </a:tabLst>
            </a:pPr>
            <a:r>
              <a:rPr lang="en-GB" sz="1400"/>
              <a:t>SP-230336	SA WG5	Revised Study on alignment with ETSI MEC for Edge computing management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Revised Rel-18 </a:t>
            </a:r>
            <a:r>
              <a:rPr lang="en-DE" sz="2000">
                <a:solidFill>
                  <a:srgbClr val="FF0000"/>
                </a:solidFill>
              </a:rPr>
              <a:t>W</a:t>
            </a:r>
            <a:r>
              <a:rPr lang="en-US" sz="2000">
                <a:solidFill>
                  <a:srgbClr val="FF0000"/>
                </a:solidFill>
              </a:rPr>
              <a:t>IDs approved </a:t>
            </a:r>
          </a:p>
          <a:p>
            <a:pPr marL="0" indent="0">
              <a:buNone/>
              <a:tabLst>
                <a:tab pos="1343025" algn="l"/>
                <a:tab pos="2066925" algn="l"/>
              </a:tabLst>
            </a:pPr>
            <a:r>
              <a:rPr lang="en-US" sz="1400" b="1"/>
              <a:t>      TDoc	Source	Title</a:t>
            </a:r>
            <a:endParaRPr lang="en-US" sz="1400"/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SP-230091	SA WG2	Revised WID on Further Architecture Enhancement for UAV and UAM.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SP-230092	SA WG2	Revised WID: Architecture Enhancements for XR and media services (XRM).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SP-230093	SA WG2	Revised WID on Enhancement to the 5GC LoCation Services Phase 3.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SP-230094	SA WG2	Revised WID: Enhancement of 5G UE Policy (eUEPO).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SP-230095	SA WG2	Revised WID: System Support for AI/ML-based Services (AIMLsys).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</a:t>
            </a:r>
            <a:r>
              <a:rPr lang="en-DE" sz="1400"/>
              <a:t>6	</a:t>
            </a:r>
            <a:r>
              <a:rPr lang="en-GB" sz="1400"/>
              <a:t>SA WG2	Revised WID: Enhanced support of Non-Public Networks Phase 2 (eNPN_Ph2).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SP-230097	SA WG2	Revised WID on Proximity-based Services in 5GS Phase 2 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SP-230098	SA WG2	WID update: System architecture for Next Generation Real time Communication services 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SP-230099	SA WG2	Revised WID: Architectural enhancements for 5G multicast-broadcast services Phase 2 (5MBS_Ph2).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SP-230101	SA WG2	Revised WID on generic group management, exposure and communication enhancements.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SP-230102	SA WG2	Revised WID: Dynamically Changing AM Policies in the 5GC Phase 2.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/>
              <a:t>SP-230103	SA WG2	Revised WID: UPF enhancement for Exposure and SBA (UPEAS).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1705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Revised Rel-18 </a:t>
            </a:r>
            <a:r>
              <a:rPr lang="en-DE" sz="2000">
                <a:solidFill>
                  <a:srgbClr val="FF0000"/>
                </a:solidFill>
              </a:rPr>
              <a:t>W</a:t>
            </a:r>
            <a:r>
              <a:rPr lang="en-US" sz="2000">
                <a:solidFill>
                  <a:srgbClr val="FF0000"/>
                </a:solidFill>
              </a:rPr>
              <a:t>IDs approved </a:t>
            </a:r>
            <a:r>
              <a:rPr lang="en-DE" sz="2000">
                <a:solidFill>
                  <a:srgbClr val="FF0000"/>
                </a:solidFill>
              </a:rPr>
              <a:t>(1/3)</a:t>
            </a:r>
            <a:endParaRPr lang="en-US" sz="200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2538" algn="l"/>
                <a:tab pos="2066925" algn="l"/>
              </a:tabLst>
            </a:pPr>
            <a:r>
              <a:rPr lang="en-US" sz="1400" b="1"/>
              <a:t>      TDoc	Source	Title</a:t>
            </a:r>
            <a:endParaRPr lang="en-US" sz="1400"/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SP-230104	SA2	Revised WID: Enhancement of Network Slicing Phase 3 (eNS_Ph3).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SP-230105	SA2	Updated WID on Architecture Enhancements for Vehicle Mounted Relays (VMR).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SP-230106	SA2	Revised WID on Architecture Enhancement to support Ranging based services and sidelink positioning (Ranging_SL).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SP-230107	SA2	Revised WID: Timing Resiliency and URLLC enhancements (TRS_URLLC).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SP-230108	SA2	Revised WID: MPS when access to EPC/5GC is WLAN.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SP-230109	SA2	Revised WID: 5GC/EPC enhancement for satellite access Phase 2 (5GSAT_Ph2).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SP-230110	SA2	WID update for eNA_Ph3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SP-230111	SA2	WID update for 5GSATB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SP-230112	SA2	Revised WID: Edge Computing Phase 2.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SP-230113	SA2	Revised WID: Enhancement of NSAC for maximum number of UEs with at least one PDU session/PDN connection .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SP-230120	SA2 	Revised WID on 5G System Enabler for Service Function Chaining</a:t>
            </a:r>
          </a:p>
          <a:p>
            <a:pPr defTabSz="673100">
              <a:spcBef>
                <a:spcPts val="600"/>
              </a:spcBef>
              <a:tabLst>
                <a:tab pos="1252538" algn="l"/>
                <a:tab pos="2066925" algn="l"/>
              </a:tabLst>
            </a:pPr>
            <a:r>
              <a:rPr lang="en-GB" sz="1400"/>
              <a:t>SP-230163	SA2 	Revised WID: Personal IoT Networks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76187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Revised Rel-18 </a:t>
            </a:r>
            <a:r>
              <a:rPr lang="en-DE" sz="2000">
                <a:solidFill>
                  <a:srgbClr val="FF0000"/>
                </a:solidFill>
              </a:rPr>
              <a:t>W</a:t>
            </a:r>
            <a:r>
              <a:rPr lang="en-US" sz="2000">
                <a:solidFill>
                  <a:srgbClr val="FF0000"/>
                </a:solidFill>
              </a:rPr>
              <a:t>IDs approved  </a:t>
            </a:r>
            <a:r>
              <a:rPr lang="en-DE" sz="2000">
                <a:solidFill>
                  <a:srgbClr val="FF0000"/>
                </a:solidFill>
              </a:rPr>
              <a:t>(2/3)</a:t>
            </a:r>
            <a:endParaRPr lang="en-US" sz="200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343025" algn="l"/>
                <a:tab pos="2066925" algn="l"/>
              </a:tabLst>
            </a:pPr>
            <a:r>
              <a:rPr lang="en-US" sz="1400" b="1"/>
              <a:t>      TDoc	Source	Title</a:t>
            </a:r>
            <a:endParaRPr lang="en-US" sz="1400"/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SP-230164	SA 4	WID on 5G Media Streaming Architecture Phase2 (5GMS_Ph2)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SP-230165	SA 4	Revised WID on IMS-based AR Conversational Services (IBACS)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SP-230171	</a:t>
            </a:r>
            <a:r>
              <a:rPr lang="en-DE" sz="1400"/>
              <a:t>S</a:t>
            </a:r>
            <a:r>
              <a:rPr lang="en-GB" sz="1400"/>
              <a:t>A</a:t>
            </a:r>
            <a:r>
              <a:rPr lang="en-DE" sz="1400"/>
              <a:t> 2</a:t>
            </a:r>
            <a:r>
              <a:rPr lang="en-GB" sz="1400"/>
              <a:t>	Revised WID: 5GS support of NR RedCap UE with long eDRX for RRC_INACTIVE State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SP-230172	</a:t>
            </a:r>
            <a:r>
              <a:rPr lang="en-DE" sz="1400"/>
              <a:t>S</a:t>
            </a:r>
            <a:r>
              <a:rPr lang="en-GB" sz="1400"/>
              <a:t>A</a:t>
            </a:r>
            <a:r>
              <a:rPr lang="en-DE" sz="1400"/>
              <a:t> 2</a:t>
            </a:r>
            <a:r>
              <a:rPr lang="en-GB" sz="1400"/>
              <a:t>	Revised WID: Extensions to the TSC Framework to support DetNet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SP-230173	SA 5	Revised WID on 5G performance measurements and KPIs phase 3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SP-230176	SA 5	Revised WID on Charging Aspects of Network Slicing Phase 2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SP-230241	SA 3-LI	Lawful Interception Rel-18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SP-230275	SA 6	Revised WID on Application Data Analytics Enablement Service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SP-230276	SA 6	Revised WID on Enhanced Service Enabler Architecture Layer for Verticals Phase 2</a:t>
            </a:r>
          </a:p>
          <a:p>
            <a:pPr>
              <a:tabLst>
                <a:tab pos="1252538" algn="l"/>
                <a:tab pos="2149475" algn="l"/>
              </a:tabLst>
            </a:pPr>
            <a:r>
              <a:rPr lang="en-GB" sz="1400"/>
              <a:t>SP-230367	SA 2	Updated WID: Support for 5WWC, Phase 2.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733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DE" sz="2000">
                <a:solidFill>
                  <a:srgbClr val="FF0000"/>
                </a:solidFill>
              </a:rPr>
              <a:t>N</a:t>
            </a:r>
            <a:r>
              <a:rPr lang="en-GB" sz="2000">
                <a:solidFill>
                  <a:srgbClr val="FF0000"/>
                </a:solidFill>
              </a:rPr>
              <a:t>e</a:t>
            </a:r>
            <a:r>
              <a:rPr lang="en-DE" sz="2000">
                <a:solidFill>
                  <a:srgbClr val="FF0000"/>
                </a:solidFill>
              </a:rPr>
              <a:t>w</a:t>
            </a:r>
            <a:r>
              <a:rPr lang="en-US" sz="2000">
                <a:solidFill>
                  <a:srgbClr val="FF0000"/>
                </a:solidFill>
              </a:rPr>
              <a:t> Rel-18 WIDs approved (</a:t>
            </a:r>
            <a:r>
              <a:rPr lang="en-DE" sz="2000">
                <a:solidFill>
                  <a:srgbClr val="FF0000"/>
                </a:solidFill>
              </a:rPr>
              <a:t>3</a:t>
            </a:r>
            <a:r>
              <a:rPr lang="en-US" sz="2000">
                <a:solidFill>
                  <a:srgbClr val="FF0000"/>
                </a:solidFill>
              </a:rPr>
              <a:t>/</a:t>
            </a:r>
            <a:r>
              <a:rPr lang="en-DE" sz="2000">
                <a:solidFill>
                  <a:srgbClr val="FF0000"/>
                </a:solidFill>
              </a:rPr>
              <a:t>3</a:t>
            </a:r>
            <a:r>
              <a:rPr lang="en-US" sz="200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  <a:tabLst>
                <a:tab pos="1438275" algn="l"/>
                <a:tab pos="2152650" algn="l"/>
              </a:tabLst>
            </a:pPr>
            <a:r>
              <a:rPr lang="en-US" sz="1400" b="1"/>
              <a:t>     TDoc	Source	Title</a:t>
            </a:r>
            <a:endParaRPr lang="en-US" sz="1400"/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SP-221032	SA4	Revised WID on immersive Real-time Communication for WebRTC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SP-221228	SA6	Revised WID on architecture for UAS Applications,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SP-221229	SA6	Revised WID on application layer support for V2X services; Phase 3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SP-221231	SA6	Revised WID on architecture for enabling Edge Applications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SP-221232	SA6	Revised WID on SEAL data delivery enabler for vertical applications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SP-221233	SA6	Revised WID Application layer support for Factories of the Future</a:t>
            </a:r>
          </a:p>
          <a:p>
            <a:pPr marL="0" indent="0">
              <a:buNone/>
              <a:tabLst>
                <a:tab pos="1438275" algn="l"/>
                <a:tab pos="2152650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1749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Rel-18 WIDs approved 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r>
              <a:rPr lang="en-US" sz="1400" b="1"/>
              <a:t>     TDoc	Source	Title</a:t>
            </a:r>
            <a:endParaRPr lang="en-US" sz="1400"/>
          </a:p>
          <a:p>
            <a:pPr>
              <a:tabLst>
                <a:tab pos="1162050" algn="l"/>
                <a:tab pos="2152650" algn="l"/>
              </a:tabLst>
            </a:pPr>
            <a:r>
              <a:rPr lang="en-GB" sz="1400"/>
              <a:t>SP-230167	SA </a:t>
            </a:r>
            <a:r>
              <a:rPr lang="en-DE" sz="1400"/>
              <a:t>4</a:t>
            </a:r>
            <a:r>
              <a:rPr lang="en-GB" sz="1400"/>
              <a:t>	Immersive Audio for Split Rendering Scenarios</a:t>
            </a: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66166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 </a:t>
            </a:r>
            <a:r>
              <a:rPr lang="en-GB" sz="2000">
                <a:solidFill>
                  <a:srgbClr val="FF0000"/>
                </a:solidFill>
              </a:rPr>
              <a:t>approved TRs :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0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 defTabSz="388938">
              <a:lnSpc>
                <a:spcPct val="100000"/>
              </a:lnSpc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SP-230082</a:t>
            </a:r>
            <a:r>
              <a:rPr lang="en-GB"/>
              <a:t>	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23.700-08: Study on enhanced support of Non-Public Networks; Phase 2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SP-230083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23.700-17: Study on Wireless and Wireline Convergence for the 5G System (5GS) (5WWC); Phase 2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SP-230084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23.700-62: Study on UPF enhancement for Exposure And SBA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SP-230085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23.700-74: Study on generic group management, exposure and communication enhancements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SP-230086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23.700-85: Study on enhancement of 5G UE Policy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SP-230087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23.700-87: Study on system architecture enhancement for next generation real time communication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SP-230088	SA2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23.700-88: Study on architecture enhancements for Personal IoT Network (PIN) for approval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SP-230117	MCC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23.700-86: Study on Architecture Enhancement to support Ranging based services and sidelink positioning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SP-230118	MCC	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23.700-66: Study on DetNet Interworking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SP-230127	SA3	TR 33.741 'Study of home network triggered primary authentication'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SP-230130	SA3	TR 33.927 'Security Assurance Specification (SCAS) threats and critical assets in 3GPP virtualized network product classes'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SP-230131	SA3	TR 33.936 'Security Assurance Methodology (SECAM) for 3GPP virtualized network products'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SP-230136	SA3	TR 33.875 'Study on enhanced security aspects of the 5G Service Based Architecture (eSBA)'</a:t>
            </a:r>
          </a:p>
          <a:p>
            <a:pPr defTabSz="388938">
              <a:spcBef>
                <a:spcPts val="600"/>
              </a:spcBef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SP-230186	SA5	TR 28.907 'Study on enhancement of management of non-public networks'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0680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CT#99 F2F plenary meeting  (2 </a:t>
            </a:r>
            <a:r>
              <a:rPr lang="de-DE" dirty="0"/>
              <a:t>day meeting</a:t>
            </a:r>
            <a:r>
              <a:rPr lang="de-DE"/>
              <a:t>) (20-21 March).</a:t>
            </a:r>
            <a:endParaRPr lang="de-DE" dirty="0"/>
          </a:p>
          <a:p>
            <a:r>
              <a:rPr lang="de-DE" dirty="0"/>
              <a:t>SA started </a:t>
            </a:r>
            <a:r>
              <a:rPr lang="de-DE"/>
              <a:t>on Tuesday 21st and closed on 25th (4 day Meeting)</a:t>
            </a:r>
          </a:p>
          <a:p>
            <a:r>
              <a:rPr lang="de-DE"/>
              <a:t>Summary/ </a:t>
            </a:r>
            <a:r>
              <a:rPr lang="en-US" altLang="en-US"/>
              <a:t>Administrivia CT#99 from</a:t>
            </a:r>
            <a:r>
              <a:rPr lang="de-DE"/>
              <a:t> CT chair in CP-2</a:t>
            </a:r>
            <a:r>
              <a:rPr lang="en-DE"/>
              <a:t>30027</a:t>
            </a:r>
            <a:r>
              <a:rPr lang="en-US"/>
              <a:t> </a:t>
            </a:r>
          </a:p>
          <a:p>
            <a:r>
              <a:rPr lang="en-US"/>
              <a:t> </a:t>
            </a:r>
            <a:r>
              <a:rPr lang="fr-FR"/>
              <a:t>election took place in CT, RAN and SA.</a:t>
            </a:r>
          </a:p>
          <a:p>
            <a:endParaRPr lang="en-US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</a:t>
            </a:r>
            <a:r>
              <a:rPr lang="en-GB" sz="2000">
                <a:solidFill>
                  <a:srgbClr val="FF0000"/>
                </a:solidFill>
              </a:rPr>
              <a:t> approved T</a:t>
            </a:r>
            <a:r>
              <a:rPr lang="en-DE" sz="2000">
                <a:solidFill>
                  <a:srgbClr val="FF0000"/>
                </a:solidFill>
              </a:rPr>
              <a:t>S</a:t>
            </a:r>
            <a:r>
              <a:rPr lang="en-GB" sz="2000">
                <a:solidFill>
                  <a:srgbClr val="FF0000"/>
                </a:solidFill>
              </a:rPr>
              <a:t>s :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0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SP-230129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SA WG3</a:t>
            </a:r>
            <a:r>
              <a:rPr lang="en-DE" sz="10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TS 33.537 'Security Assurance Specification (SCAS) for the Authentication and Key Management for Applications (AKMA) Anchor Function Function (AAnF)'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52488">
              <a:tabLst>
                <a:tab pos="1198563" algn="l"/>
                <a:tab pos="1943100" algn="l"/>
              </a:tabLst>
            </a:pPr>
            <a:endParaRPr lang="en-US" sz="1400"/>
          </a:p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 </a:t>
            </a:r>
            <a:r>
              <a:rPr lang="en-GB" sz="2000">
                <a:solidFill>
                  <a:srgbClr val="FF0000"/>
                </a:solidFill>
              </a:rPr>
              <a:t>TSs for information: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SP-230273	SA</a:t>
            </a:r>
            <a:r>
              <a:rPr lang="en-DE" sz="1400">
                <a:latin typeface="Arial" panose="020B0604020202020204" pitchFamily="34" charset="0"/>
                <a:cs typeface="Arial" panose="020B0604020202020204" pitchFamily="34" charset="0"/>
              </a:rPr>
              <a:t>6 	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Presentation of TS 23.436 v1.0.0 for Information</a:t>
            </a:r>
          </a:p>
          <a:p>
            <a:pPr>
              <a:tabLst>
                <a:tab pos="1252538" algn="l"/>
                <a:tab pos="2066925" algn="l"/>
              </a:tabLst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SP-230346	SA6 </a:t>
            </a:r>
            <a:r>
              <a:rPr lang="en-DE" sz="1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Presentation of TS 23.435 v1.1.0 for Information</a:t>
            </a:r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66206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/>
              <a:t>Other information</a:t>
            </a:r>
            <a:endParaRPr lang="en-US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415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>
                <a:latin typeface="Arial "/>
                <a:cs typeface="+mn-cs"/>
              </a:rPr>
              <a:t>MCC report in CP-23</a:t>
            </a:r>
            <a:r>
              <a:rPr lang="en-DE">
                <a:latin typeface="Arial "/>
                <a:cs typeface="+mn-cs"/>
              </a:rPr>
              <a:t>0</a:t>
            </a:r>
            <a:r>
              <a:rPr lang="en-US">
                <a:latin typeface="Arial "/>
                <a:cs typeface="+mn-cs"/>
              </a:rPr>
              <a:t>011</a:t>
            </a:r>
            <a:r>
              <a:rPr lang="en-DE">
                <a:latin typeface="Arial "/>
                <a:cs typeface="+mn-cs"/>
              </a:rPr>
              <a:t>/</a:t>
            </a:r>
            <a:r>
              <a:rPr lang="en-GB">
                <a:latin typeface="Arial "/>
                <a:cs typeface="+mn-cs"/>
              </a:rPr>
              <a:t>S</a:t>
            </a:r>
            <a:r>
              <a:rPr lang="en-DE">
                <a:latin typeface="Arial "/>
                <a:cs typeface="+mn-cs"/>
              </a:rPr>
              <a:t>P23</a:t>
            </a:r>
            <a:r>
              <a:rPr lang="en-GB">
                <a:latin typeface="Arial "/>
                <a:cs typeface="+mn-cs"/>
              </a:rPr>
              <a:t>ß</a:t>
            </a:r>
            <a:r>
              <a:rPr lang="en-DE">
                <a:latin typeface="Arial "/>
                <a:cs typeface="+mn-cs"/>
              </a:rPr>
              <a:t>300</a:t>
            </a:r>
            <a:r>
              <a:rPr lang="en-US">
                <a:latin typeface="Arial "/>
                <a:cs typeface="+mn-cs"/>
              </a:rPr>
              <a:t> contains:</a:t>
            </a:r>
            <a:br>
              <a:rPr lang="en-US">
                <a:latin typeface="Arial "/>
                <a:cs typeface="+mn-cs"/>
              </a:rPr>
            </a:br>
            <a:r>
              <a:rPr lang="en-US">
                <a:latin typeface="Arial "/>
                <a:cs typeface="+mn-cs"/>
              </a:rPr>
              <a:t>-usual statistics e.g. on CRs, TR/TS, and email send  on the reflector. </a:t>
            </a:r>
            <a:br>
              <a:rPr lang="en-US">
                <a:latin typeface="Arial "/>
                <a:cs typeface="+mn-cs"/>
              </a:rPr>
            </a:br>
            <a:r>
              <a:rPr lang="en-US">
                <a:latin typeface="Arial "/>
                <a:cs typeface="+mn-cs"/>
              </a:rPr>
              <a:t>-Info about drafting rules Workshop </a:t>
            </a:r>
            <a:br>
              <a:rPr lang="en-US">
                <a:latin typeface="Arial "/>
                <a:cs typeface="+mn-cs"/>
              </a:rPr>
            </a:br>
            <a:endParaRPr lang="en-US">
              <a:latin typeface="Arial "/>
            </a:endParaRPr>
          </a:p>
          <a:p>
            <a:pPr lvl="1"/>
            <a:r>
              <a:rPr lang="en-US">
                <a:solidFill>
                  <a:srgbClr val="FF0000"/>
                </a:solidFill>
                <a:latin typeface="Arial "/>
              </a:rPr>
              <a:t> 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>
                <a:latin typeface="Arial "/>
                <a:cs typeface="+mn-cs"/>
              </a:rPr>
              <a:t>RAN plenary chair report in SP-23</a:t>
            </a:r>
            <a:r>
              <a:rPr lang="en-DE">
                <a:latin typeface="Arial "/>
                <a:cs typeface="+mn-cs"/>
              </a:rPr>
              <a:t>0381</a:t>
            </a:r>
            <a:endParaRPr lang="en-GB">
              <a:latin typeface="Arial 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GB">
              <a:latin typeface="Arial 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GB">
                <a:latin typeface="Arial "/>
                <a:cs typeface="+mn-cs"/>
              </a:rPr>
              <a:t>Discussion triggered b</a:t>
            </a:r>
            <a:r>
              <a:rPr lang="en-DE">
                <a:latin typeface="Arial "/>
                <a:cs typeface="+mn-cs"/>
              </a:rPr>
              <a:t>y</a:t>
            </a:r>
            <a:r>
              <a:rPr lang="en-GB">
                <a:latin typeface="Arial "/>
                <a:cs typeface="+mn-cs"/>
              </a:rPr>
              <a:t> SA5 on CRs changing the </a:t>
            </a:r>
            <a:r>
              <a:rPr lang="en-DE">
                <a:latin typeface="Arial "/>
                <a:cs typeface="+mn-cs"/>
              </a:rPr>
              <a:t>O</a:t>
            </a:r>
            <a:r>
              <a:rPr lang="en-GB">
                <a:latin typeface="Arial "/>
                <a:cs typeface="+mn-cs"/>
              </a:rPr>
              <a:t>penAPI</a:t>
            </a:r>
            <a:r>
              <a:rPr lang="en-DE">
                <a:latin typeface="Arial "/>
                <a:cs typeface="+mn-cs"/>
              </a:rPr>
              <a:t> </a:t>
            </a:r>
            <a:r>
              <a:rPr lang="en-GB">
                <a:latin typeface="Arial "/>
                <a:cs typeface="+mn-cs"/>
              </a:rPr>
              <a:t>s</a:t>
            </a:r>
            <a:r>
              <a:rPr lang="en-DE">
                <a:latin typeface="Arial "/>
                <a:cs typeface="+mn-cs"/>
              </a:rPr>
              <a:t>e</a:t>
            </a:r>
            <a:r>
              <a:rPr lang="en-GB">
                <a:latin typeface="Arial "/>
                <a:cs typeface="+mn-cs"/>
              </a:rPr>
              <a:t>e SP-230391</a:t>
            </a:r>
            <a:r>
              <a:rPr lang="en-DE">
                <a:latin typeface="Arial "/>
                <a:cs typeface="+mn-cs"/>
              </a:rPr>
              <a:t> (</a:t>
            </a:r>
            <a:r>
              <a:rPr lang="en-GB">
                <a:latin typeface="Arial "/>
                <a:cs typeface="+mn-cs"/>
              </a:rPr>
              <a:t>P</a:t>
            </a:r>
            <a:r>
              <a:rPr lang="en-DE">
                <a:latin typeface="Arial "/>
                <a:cs typeface="+mn-cs"/>
              </a:rPr>
              <a:t>r</a:t>
            </a:r>
            <a:r>
              <a:rPr lang="en-GB">
                <a:latin typeface="Arial "/>
                <a:cs typeface="+mn-cs"/>
              </a:rPr>
              <a:t>i</a:t>
            </a:r>
            <a:r>
              <a:rPr lang="en-DE">
                <a:latin typeface="Arial "/>
                <a:cs typeface="+mn-cs"/>
              </a:rPr>
              <a:t>nciple Idea is to </a:t>
            </a:r>
            <a:r>
              <a:rPr lang="en-GB">
                <a:latin typeface="Arial "/>
                <a:cs typeface="+mn-cs"/>
              </a:rPr>
              <a:t>h</a:t>
            </a:r>
            <a:r>
              <a:rPr lang="en-DE">
                <a:latin typeface="Arial "/>
                <a:cs typeface="+mn-cs"/>
              </a:rPr>
              <a:t>a</a:t>
            </a:r>
            <a:r>
              <a:rPr lang="en-GB">
                <a:latin typeface="Arial "/>
                <a:cs typeface="+mn-cs"/>
              </a:rPr>
              <a:t>v</a:t>
            </a:r>
            <a:r>
              <a:rPr lang="en-DE">
                <a:latin typeface="Arial "/>
                <a:cs typeface="+mn-cs"/>
              </a:rPr>
              <a:t>e </a:t>
            </a:r>
            <a:r>
              <a:rPr lang="en-GB">
                <a:latin typeface="Arial "/>
                <a:cs typeface="+mn-cs"/>
              </a:rPr>
              <a:t>O</a:t>
            </a:r>
            <a:r>
              <a:rPr lang="en-DE">
                <a:latin typeface="Arial "/>
                <a:cs typeface="+mn-cs"/>
              </a:rPr>
              <a:t>p</a:t>
            </a:r>
            <a:r>
              <a:rPr lang="en-GB">
                <a:latin typeface="Arial "/>
                <a:cs typeface="+mn-cs"/>
              </a:rPr>
              <a:t>e</a:t>
            </a:r>
            <a:r>
              <a:rPr lang="en-DE">
                <a:latin typeface="Arial "/>
                <a:cs typeface="+mn-cs"/>
              </a:rPr>
              <a:t>n</a:t>
            </a:r>
            <a:r>
              <a:rPr lang="en-GB">
                <a:latin typeface="Arial "/>
                <a:cs typeface="+mn-cs"/>
              </a:rPr>
              <a:t>A</a:t>
            </a:r>
            <a:r>
              <a:rPr lang="en-DE">
                <a:latin typeface="Arial "/>
                <a:cs typeface="+mn-cs"/>
              </a:rPr>
              <a:t>P</a:t>
            </a:r>
            <a:r>
              <a:rPr lang="en-GB">
                <a:latin typeface="Arial "/>
                <a:cs typeface="+mn-cs"/>
              </a:rPr>
              <a:t>I</a:t>
            </a:r>
            <a:r>
              <a:rPr lang="en-DE">
                <a:latin typeface="Arial "/>
                <a:cs typeface="+mn-cs"/>
              </a:rPr>
              <a:t> </a:t>
            </a:r>
            <a:r>
              <a:rPr lang="en-GB">
                <a:latin typeface="Arial "/>
                <a:cs typeface="+mn-cs"/>
              </a:rPr>
              <a:t>c</a:t>
            </a:r>
            <a:r>
              <a:rPr lang="en-DE">
                <a:latin typeface="Arial "/>
                <a:cs typeface="+mn-cs"/>
              </a:rPr>
              <a:t>h</a:t>
            </a:r>
            <a:r>
              <a:rPr lang="en-GB">
                <a:latin typeface="Arial "/>
                <a:cs typeface="+mn-cs"/>
              </a:rPr>
              <a:t>a</a:t>
            </a:r>
            <a:r>
              <a:rPr lang="en-DE">
                <a:latin typeface="Arial "/>
                <a:cs typeface="+mn-cs"/>
              </a:rPr>
              <a:t>n</a:t>
            </a:r>
            <a:r>
              <a:rPr lang="en-GB">
                <a:latin typeface="Arial "/>
                <a:cs typeface="+mn-cs"/>
              </a:rPr>
              <a:t>g</a:t>
            </a:r>
            <a:r>
              <a:rPr lang="en-DE">
                <a:latin typeface="Arial "/>
                <a:cs typeface="+mn-cs"/>
              </a:rPr>
              <a:t>e</a:t>
            </a:r>
            <a:r>
              <a:rPr lang="en-GB">
                <a:latin typeface="Arial "/>
                <a:cs typeface="+mn-cs"/>
              </a:rPr>
              <a:t>s</a:t>
            </a:r>
            <a:r>
              <a:rPr lang="en-DE">
                <a:latin typeface="Arial "/>
                <a:cs typeface="+mn-cs"/>
              </a:rPr>
              <a:t> </a:t>
            </a:r>
            <a:r>
              <a:rPr lang="en-GB">
                <a:latin typeface="Arial "/>
                <a:cs typeface="+mn-cs"/>
              </a:rPr>
              <a:t>o</a:t>
            </a:r>
            <a:r>
              <a:rPr lang="en-DE">
                <a:latin typeface="Arial "/>
                <a:cs typeface="+mn-cs"/>
              </a:rPr>
              <a:t>n</a:t>
            </a:r>
            <a:r>
              <a:rPr lang="en-GB">
                <a:latin typeface="Arial "/>
                <a:cs typeface="+mn-cs"/>
              </a:rPr>
              <a:t>l</a:t>
            </a:r>
            <a:r>
              <a:rPr lang="en-DE">
                <a:latin typeface="Arial "/>
                <a:cs typeface="+mn-cs"/>
              </a:rPr>
              <a:t>y </a:t>
            </a:r>
            <a:r>
              <a:rPr lang="en-GB">
                <a:latin typeface="Arial "/>
                <a:cs typeface="+mn-cs"/>
              </a:rPr>
              <a:t>i</a:t>
            </a:r>
            <a:r>
              <a:rPr lang="en-DE">
                <a:latin typeface="Arial "/>
                <a:cs typeface="+mn-cs"/>
              </a:rPr>
              <a:t>n </a:t>
            </a:r>
            <a:r>
              <a:rPr lang="en-GB">
                <a:latin typeface="Arial "/>
                <a:cs typeface="+mn-cs"/>
              </a:rPr>
              <a:t>G</a:t>
            </a:r>
            <a:r>
              <a:rPr lang="en-DE">
                <a:latin typeface="Arial "/>
                <a:cs typeface="+mn-cs"/>
              </a:rPr>
              <a:t>I</a:t>
            </a:r>
            <a:r>
              <a:rPr lang="en-GB">
                <a:latin typeface="Arial "/>
                <a:cs typeface="+mn-cs"/>
              </a:rPr>
              <a:t>T</a:t>
            </a:r>
            <a:r>
              <a:rPr lang="en-DE">
                <a:latin typeface="Arial "/>
                <a:cs typeface="+mn-cs"/>
              </a:rPr>
              <a:t>L</a:t>
            </a:r>
            <a:r>
              <a:rPr lang="en-GB">
                <a:latin typeface="Arial "/>
                <a:cs typeface="+mn-cs"/>
              </a:rPr>
              <a:t>a</a:t>
            </a:r>
            <a:r>
              <a:rPr lang="en-DE">
                <a:latin typeface="Arial "/>
                <a:cs typeface="+mn-cs"/>
              </a:rPr>
              <a:t>b </a:t>
            </a:r>
            <a:r>
              <a:rPr lang="en-GB">
                <a:latin typeface="Arial "/>
                <a:cs typeface="+mn-cs"/>
              </a:rPr>
              <a:t>a</a:t>
            </a:r>
            <a:r>
              <a:rPr lang="en-DE">
                <a:latin typeface="Arial "/>
                <a:cs typeface="+mn-cs"/>
              </a:rPr>
              <a:t>n</a:t>
            </a:r>
            <a:r>
              <a:rPr lang="en-GB">
                <a:latin typeface="Arial "/>
                <a:cs typeface="+mn-cs"/>
              </a:rPr>
              <a:t>d</a:t>
            </a:r>
            <a:r>
              <a:rPr lang="en-DE">
                <a:latin typeface="Arial "/>
                <a:cs typeface="+mn-cs"/>
              </a:rPr>
              <a:t> only a reference in the word version of the CR)</a:t>
            </a:r>
            <a:endParaRPr lang="en-US">
              <a:latin typeface="Arial 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DE"/>
              <a:t>R</a:t>
            </a:r>
            <a:r>
              <a:rPr lang="en-GB"/>
              <a:t>A</a:t>
            </a:r>
            <a:r>
              <a:rPr lang="en-DE"/>
              <a:t>N </a:t>
            </a:r>
            <a:r>
              <a:rPr lang="en-GB"/>
              <a:t>r</a:t>
            </a:r>
            <a:r>
              <a:rPr lang="en-DE"/>
              <a:t>e</a:t>
            </a:r>
            <a:r>
              <a:rPr lang="en-GB"/>
              <a:t>s</a:t>
            </a:r>
            <a:r>
              <a:rPr lang="en-DE"/>
              <a:t>u</a:t>
            </a:r>
            <a:r>
              <a:rPr lang="en-GB"/>
              <a:t>l</a:t>
            </a:r>
            <a:r>
              <a:rPr lang="en-DE"/>
              <a:t>t </a:t>
            </a:r>
            <a:r>
              <a:rPr lang="en-DE" sz="2000"/>
              <a:t>(</a:t>
            </a:r>
            <a:r>
              <a:rPr lang="en-US" sz="2000"/>
              <a:t>No change in RAN leader ship all are re-elected</a:t>
            </a:r>
            <a:r>
              <a:rPr lang="en-DE" sz="2000"/>
              <a:t>)</a:t>
            </a:r>
          </a:p>
          <a:p>
            <a:pPr lvl="1"/>
            <a:r>
              <a:rPr lang="en-DE"/>
              <a:t>C</a:t>
            </a:r>
            <a:r>
              <a:rPr lang="en-GB"/>
              <a:t>h</a:t>
            </a:r>
            <a:r>
              <a:rPr lang="en-DE"/>
              <a:t>a</a:t>
            </a:r>
            <a:r>
              <a:rPr lang="en-GB"/>
              <a:t>i</a:t>
            </a:r>
            <a:r>
              <a:rPr lang="en-DE"/>
              <a:t>r: </a:t>
            </a:r>
            <a:r>
              <a:rPr lang="en-GB"/>
              <a:t>D</a:t>
            </a:r>
            <a:r>
              <a:rPr lang="en-DE"/>
              <a:t>r. </a:t>
            </a:r>
            <a:r>
              <a:rPr lang="en-GB"/>
              <a:t>W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s</a:t>
            </a:r>
            <a:r>
              <a:rPr lang="en-GB"/>
              <a:t>h</a:t>
            </a:r>
            <a:r>
              <a:rPr lang="en-DE"/>
              <a:t>i </a:t>
            </a:r>
            <a:r>
              <a:rPr lang="en-GB"/>
              <a:t>C</a:t>
            </a:r>
            <a:r>
              <a:rPr lang="en-DE"/>
              <a:t>h</a:t>
            </a:r>
            <a:r>
              <a:rPr lang="en-GB"/>
              <a:t>e</a:t>
            </a:r>
            <a:r>
              <a:rPr lang="en-DE"/>
              <a:t>n</a:t>
            </a:r>
          </a:p>
          <a:p>
            <a:pPr lvl="1"/>
            <a:r>
              <a:rPr lang="en-DE"/>
              <a:t>Vice Chairs: Mr. Axel Klatt, Mr. Ron Borsato, Dr. Nan Hu</a:t>
            </a:r>
            <a:endParaRPr lang="en-US"/>
          </a:p>
          <a:p>
            <a:r>
              <a:rPr lang="en-US"/>
              <a:t>CT result:</a:t>
            </a:r>
          </a:p>
          <a:p>
            <a:pPr lvl="1"/>
            <a:r>
              <a:rPr lang="en-US"/>
              <a:t>Chair: Mr. Peter Schmitt</a:t>
            </a:r>
          </a:p>
          <a:p>
            <a:pPr lvl="1"/>
            <a:r>
              <a:rPr lang="en-US"/>
              <a:t>Vice chairs: </a:t>
            </a:r>
            <a:r>
              <a:rPr lang="en-GB"/>
              <a:t>Mr. Atle Monrad, Mr. ChenHo Chin and Mr. Biao Long</a:t>
            </a:r>
            <a:endParaRPr lang="en-US"/>
          </a:p>
          <a:p>
            <a:r>
              <a:rPr lang="en-DE"/>
              <a:t>S</a:t>
            </a:r>
            <a:r>
              <a:rPr lang="en-GB"/>
              <a:t>A</a:t>
            </a:r>
            <a:r>
              <a:rPr lang="en-US"/>
              <a:t> result:</a:t>
            </a:r>
          </a:p>
          <a:p>
            <a:pPr lvl="1"/>
            <a:r>
              <a:rPr lang="en-US"/>
              <a:t>Chair: Mr. </a:t>
            </a:r>
            <a:r>
              <a:rPr lang="en-DE"/>
              <a:t>P</a:t>
            </a:r>
            <a:r>
              <a:rPr lang="en-GB"/>
              <a:t>u</a:t>
            </a:r>
            <a:r>
              <a:rPr lang="en-DE"/>
              <a:t>n</a:t>
            </a:r>
            <a:r>
              <a:rPr lang="en-GB"/>
              <a:t>e</a:t>
            </a:r>
            <a:r>
              <a:rPr lang="en-DE"/>
              <a:t>e</a:t>
            </a:r>
            <a:r>
              <a:rPr lang="en-GB"/>
              <a:t>t</a:t>
            </a:r>
            <a:r>
              <a:rPr lang="en-DE"/>
              <a:t> </a:t>
            </a:r>
            <a:r>
              <a:rPr lang="en-GB"/>
              <a:t>J</a:t>
            </a:r>
            <a:r>
              <a:rPr lang="en-DE"/>
              <a:t>a</a:t>
            </a:r>
            <a:r>
              <a:rPr lang="en-GB"/>
              <a:t>i</a:t>
            </a:r>
            <a:r>
              <a:rPr lang="en-DE"/>
              <a:t>n</a:t>
            </a:r>
            <a:endParaRPr lang="en-US"/>
          </a:p>
          <a:p>
            <a:pPr lvl="1"/>
            <a:r>
              <a:rPr lang="en-US"/>
              <a:t>Vice chairs: </a:t>
            </a:r>
            <a:r>
              <a:rPr lang="en-GB"/>
              <a:t>D</a:t>
            </a:r>
            <a:r>
              <a:rPr lang="en-DE"/>
              <a:t>r</a:t>
            </a:r>
            <a:r>
              <a:rPr lang="en-GB"/>
              <a:t>. </a:t>
            </a:r>
            <a:r>
              <a:rPr lang="en-DE"/>
              <a:t>M</a:t>
            </a:r>
            <a:r>
              <a:rPr lang="en-GB"/>
              <a:t>o</a:t>
            </a:r>
            <a:r>
              <a:rPr lang="en-DE"/>
              <a:t>n</a:t>
            </a:r>
            <a:r>
              <a:rPr lang="en-GB"/>
              <a:t>a</a:t>
            </a:r>
            <a:r>
              <a:rPr lang="en-DE"/>
              <a:t> </a:t>
            </a:r>
            <a:r>
              <a:rPr lang="en-GB"/>
              <a:t>M</a:t>
            </a:r>
            <a:r>
              <a:rPr lang="en-DE"/>
              <a:t>u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</a:t>
            </a:r>
            <a:r>
              <a:rPr lang="en-DE"/>
              <a:t>p</a:t>
            </a:r>
            <a:r>
              <a:rPr lang="en-GB"/>
              <a:t>h</a:t>
            </a:r>
            <a:r>
              <a:rPr lang="en-DE"/>
              <a:t>a</a:t>
            </a:r>
            <a:r>
              <a:rPr lang="en-GB"/>
              <a:t>, Mr.</a:t>
            </a:r>
            <a:r>
              <a:rPr lang="en-DE"/>
              <a:t> </a:t>
            </a:r>
            <a:r>
              <a:rPr lang="en-GB"/>
              <a:t>M</a:t>
            </a:r>
            <a:r>
              <a:rPr lang="en-DE"/>
              <a:t>a</a:t>
            </a:r>
            <a:r>
              <a:rPr lang="en-GB"/>
              <a:t>r</a:t>
            </a:r>
            <a:r>
              <a:rPr lang="en-DE"/>
              <a:t>k </a:t>
            </a:r>
            <a:r>
              <a:rPr lang="en-GB"/>
              <a:t>Y</a:t>
            </a:r>
            <a:r>
              <a:rPr lang="en-DE"/>
              <a:t>o</a:t>
            </a:r>
            <a:r>
              <a:rPr lang="en-GB"/>
              <a:t>u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e</a:t>
            </a:r>
            <a:r>
              <a:rPr lang="en-GB"/>
              <a:t> and Mr.</a:t>
            </a:r>
            <a:r>
              <a:rPr lang="en-DE"/>
              <a:t> </a:t>
            </a:r>
            <a:r>
              <a:rPr lang="en-GB"/>
              <a:t>S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o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i</a:t>
            </a:r>
            <a:r>
              <a:rPr lang="en-DE"/>
              <a:t> </a:t>
            </a:r>
            <a:r>
              <a:rPr lang="en-GB"/>
              <a:t>N</a:t>
            </a:r>
            <a:r>
              <a:rPr lang="en-DE"/>
              <a:t>a</a:t>
            </a:r>
            <a:r>
              <a:rPr lang="en-GB"/>
              <a:t>g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a</a:t>
            </a:r>
            <a:r>
              <a:rPr lang="en-GB"/>
              <a:t> </a:t>
            </a:r>
            <a:endParaRPr lang="en-US"/>
          </a:p>
          <a:p>
            <a:endParaRPr lang="en-US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15960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 new/ Revised  </a:t>
            </a:r>
            <a:r>
              <a:rPr lang="en-US" sz="2000" dirty="0"/>
              <a:t>WIDs (which </a:t>
            </a:r>
            <a:r>
              <a:rPr lang="en-US" sz="2000"/>
              <a:t>were agreed by CT4) </a:t>
            </a:r>
            <a:r>
              <a:rPr lang="en-US" sz="2000" dirty="0"/>
              <a:t>are all </a:t>
            </a:r>
            <a:r>
              <a:rPr lang="en-US" sz="2000"/>
              <a:t>approved:</a:t>
            </a:r>
          </a:p>
          <a:p>
            <a:pPr>
              <a:tabLst>
                <a:tab pos="1435100" algn="l"/>
              </a:tabLst>
            </a:pPr>
            <a:r>
              <a:rPr lang="en-US" sz="1400" b="1"/>
              <a:t> TDoc	Title</a:t>
            </a:r>
          </a:p>
          <a:p>
            <a:pPr>
              <a:tabLst>
                <a:tab pos="1435100" algn="l"/>
              </a:tabLst>
            </a:pPr>
            <a:r>
              <a:rPr lang="en-GB" sz="1400"/>
              <a:t>CP-230023	CT aspects for the architectural enhancements for 5G Multicast-Broadcast services Phase 2</a:t>
            </a:r>
          </a:p>
          <a:p>
            <a:pPr>
              <a:tabLst>
                <a:tab pos="1435100" algn="l"/>
              </a:tabLst>
            </a:pPr>
            <a:r>
              <a:rPr lang="en-GB" sz="1400"/>
              <a:t>CP-230025	Enhancements on Service-based support for SMS in 5GC</a:t>
            </a:r>
          </a:p>
          <a:p>
            <a:pPr>
              <a:tabLst>
                <a:tab pos="1435100" algn="l"/>
              </a:tabLst>
            </a:pPr>
            <a:r>
              <a:rPr lang="en-GB" sz="1400"/>
              <a:t>CP-230026	Revised WID on CT aspects of enhancement to the 5GC location services - phase 3</a:t>
            </a:r>
          </a:p>
          <a:p>
            <a:pPr>
              <a:tabLst>
                <a:tab pos="1435100" algn="l"/>
              </a:tabLst>
            </a:pPr>
            <a:r>
              <a:rPr lang="en-GB" sz="1400"/>
              <a:t>CP-230337	CT aspects of UPF enhancement for exposure and SBA</a:t>
            </a:r>
          </a:p>
          <a:p>
            <a:pPr>
              <a:tabLst>
                <a:tab pos="804863" algn="l"/>
                <a:tab pos="2063750" algn="l"/>
              </a:tabLst>
            </a:pPr>
            <a:endParaRPr lang="en-US" sz="1400"/>
          </a:p>
          <a:p>
            <a:pPr marL="0" indent="0">
              <a:buNone/>
              <a:tabLst>
                <a:tab pos="804863" algn="l"/>
                <a:tab pos="2063750" algn="l"/>
              </a:tabLst>
            </a:pPr>
            <a:endParaRPr lang="en-US" sz="1400"/>
          </a:p>
          <a:p>
            <a:pPr marL="0" indent="0" fontAlgn="auto" hangingPunct="1">
              <a:buNone/>
            </a:pP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 new/ Revised  WIDs (which were endorsed by CT4) are all approved:</a:t>
            </a:r>
          </a:p>
          <a:p>
            <a:pPr>
              <a:tabLst>
                <a:tab pos="893763" algn="l"/>
                <a:tab pos="2157413" algn="l"/>
              </a:tabLst>
            </a:pPr>
            <a:r>
              <a:rPr lang="en-US" sz="1400"/>
              <a:t>Lead by 	Tdoc	Title</a:t>
            </a:r>
          </a:p>
          <a:p>
            <a:r>
              <a:rPr lang="en-GB" sz="1400"/>
              <a:t>CT1	CP-230187	Revised WID on support for 5WWC, Phase 2</a:t>
            </a:r>
          </a:p>
          <a:p>
            <a:r>
              <a:rPr lang="en-GB" sz="1400"/>
              <a:t>CT1	CP-230192	New WID on CT aspects of Architecture Enhancements for Vehicle Mounted Relays</a:t>
            </a:r>
          </a:p>
          <a:p>
            <a:r>
              <a:rPr lang="en-GB" sz="1400"/>
              <a:t>CT1	CP-230194	New WID on Stage 3 of Network Slicing Phase 3</a:t>
            </a:r>
          </a:p>
          <a:p>
            <a:r>
              <a:rPr lang="en-GB" sz="1400"/>
              <a:t>CT1	CP-230197	New WID on Personal IoT Network</a:t>
            </a:r>
          </a:p>
          <a:p>
            <a:r>
              <a:rPr lang="en-GB" sz="1400"/>
              <a:t>CT1	CP-230334	New WID on Access Traffic Steering, Switching and Splitting support in 5G system – Phase 3</a:t>
            </a:r>
          </a:p>
          <a:p>
            <a:r>
              <a:rPr lang="en-GB" sz="1400"/>
              <a:t>CT1	CP-230335	New WID on Next Generation Real time Communication services</a:t>
            </a:r>
            <a:br>
              <a:rPr lang="en-DE" sz="1400"/>
            </a:br>
            <a:r>
              <a:rPr lang="en-DE" sz="1400"/>
              <a:t>	</a:t>
            </a:r>
            <a:r>
              <a:rPr lang="en-GB" sz="1400" i="1">
                <a:solidFill>
                  <a:srgbClr val="FF0000"/>
                </a:solidFill>
              </a:rPr>
              <a:t>n</a:t>
            </a:r>
            <a:r>
              <a:rPr lang="en-DE" sz="1400" i="1">
                <a:solidFill>
                  <a:srgbClr val="FF0000"/>
                </a:solidFill>
              </a:rPr>
              <a:t>e</a:t>
            </a:r>
            <a:r>
              <a:rPr lang="en-GB" sz="1400" i="1">
                <a:solidFill>
                  <a:srgbClr val="FF0000"/>
                </a:solidFill>
              </a:rPr>
              <a:t>w</a:t>
            </a:r>
            <a:r>
              <a:rPr lang="en-DE" sz="1400" i="1">
                <a:solidFill>
                  <a:srgbClr val="FF0000"/>
                </a:solidFill>
              </a:rPr>
              <a:t> </a:t>
            </a:r>
            <a:r>
              <a:rPr lang="en-GB" sz="1400" i="1">
                <a:solidFill>
                  <a:srgbClr val="FF0000"/>
                </a:solidFill>
              </a:rPr>
              <a:t>T</a:t>
            </a:r>
            <a:r>
              <a:rPr lang="en-DE" sz="1400" i="1">
                <a:solidFill>
                  <a:srgbClr val="FF0000"/>
                </a:solidFill>
              </a:rPr>
              <a:t>S : 29.175 (</a:t>
            </a:r>
            <a:r>
              <a:rPr lang="en-GB" sz="1400" i="1">
                <a:solidFill>
                  <a:srgbClr val="FF0000"/>
                </a:solidFill>
              </a:rPr>
              <a:t>C</a:t>
            </a:r>
            <a:r>
              <a:rPr lang="en-DE" sz="1400" i="1">
                <a:solidFill>
                  <a:srgbClr val="FF0000"/>
                </a:solidFill>
              </a:rPr>
              <a:t>h</a:t>
            </a:r>
            <a:r>
              <a:rPr lang="en-GB" sz="1400" i="1">
                <a:solidFill>
                  <a:srgbClr val="FF0000"/>
                </a:solidFill>
              </a:rPr>
              <a:t>i</a:t>
            </a:r>
            <a:r>
              <a:rPr lang="en-DE" sz="1400" i="1">
                <a:solidFill>
                  <a:srgbClr val="FF0000"/>
                </a:solidFill>
              </a:rPr>
              <a:t>n</a:t>
            </a:r>
            <a:r>
              <a:rPr lang="en-GB" sz="1400" i="1">
                <a:solidFill>
                  <a:srgbClr val="FF0000"/>
                </a:solidFill>
              </a:rPr>
              <a:t>a</a:t>
            </a:r>
            <a:r>
              <a:rPr lang="en-DE" sz="1400" i="1">
                <a:solidFill>
                  <a:srgbClr val="FF0000"/>
                </a:solidFill>
              </a:rPr>
              <a:t> </a:t>
            </a:r>
            <a:r>
              <a:rPr lang="en-GB" sz="1400" i="1">
                <a:solidFill>
                  <a:srgbClr val="FF0000"/>
                </a:solidFill>
              </a:rPr>
              <a:t>M</a:t>
            </a:r>
            <a:r>
              <a:rPr lang="en-DE" sz="1400" i="1">
                <a:solidFill>
                  <a:srgbClr val="FF0000"/>
                </a:solidFill>
              </a:rPr>
              <a:t>o</a:t>
            </a:r>
            <a:r>
              <a:rPr lang="en-GB" sz="1400" i="1">
                <a:solidFill>
                  <a:srgbClr val="FF0000"/>
                </a:solidFill>
              </a:rPr>
              <a:t>b</a:t>
            </a:r>
            <a:r>
              <a:rPr lang="en-DE" sz="1400" i="1">
                <a:solidFill>
                  <a:srgbClr val="FF0000"/>
                </a:solidFill>
              </a:rPr>
              <a:t>i</a:t>
            </a:r>
            <a:r>
              <a:rPr lang="en-GB" sz="1400" i="1">
                <a:solidFill>
                  <a:srgbClr val="FF0000"/>
                </a:solidFill>
              </a:rPr>
              <a:t>l</a:t>
            </a:r>
            <a:r>
              <a:rPr lang="en-DE" sz="1400" i="1">
                <a:solidFill>
                  <a:srgbClr val="FF0000"/>
                </a:solidFill>
              </a:rPr>
              <a:t>e),  29.176 (</a:t>
            </a:r>
            <a:r>
              <a:rPr lang="en-GB" sz="1400" i="1">
                <a:solidFill>
                  <a:srgbClr val="FF0000"/>
                </a:solidFill>
              </a:rPr>
              <a:t>H</a:t>
            </a:r>
            <a:r>
              <a:rPr lang="en-DE" sz="1400" i="1">
                <a:solidFill>
                  <a:srgbClr val="FF0000"/>
                </a:solidFill>
              </a:rPr>
              <a:t>u</a:t>
            </a:r>
            <a:r>
              <a:rPr lang="en-GB" sz="1400" i="1">
                <a:solidFill>
                  <a:srgbClr val="FF0000"/>
                </a:solidFill>
              </a:rPr>
              <a:t>a</a:t>
            </a:r>
            <a:r>
              <a:rPr lang="en-DE" sz="1400" i="1">
                <a:solidFill>
                  <a:srgbClr val="FF0000"/>
                </a:solidFill>
              </a:rPr>
              <a:t>we</a:t>
            </a:r>
            <a:r>
              <a:rPr lang="en-GB" sz="1400" i="1">
                <a:solidFill>
                  <a:srgbClr val="FF0000"/>
                </a:solidFill>
              </a:rPr>
              <a:t>i</a:t>
            </a:r>
            <a:r>
              <a:rPr lang="en-DE" sz="1400" i="1">
                <a:solidFill>
                  <a:srgbClr val="FF0000"/>
                </a:solidFill>
              </a:rPr>
              <a:t>)</a:t>
            </a:r>
            <a:endParaRPr lang="en-GB" sz="1400" i="1">
              <a:solidFill>
                <a:srgbClr val="FF0000"/>
              </a:solidFill>
            </a:endParaRPr>
          </a:p>
          <a:p>
            <a:r>
              <a:rPr lang="en-GB" sz="1400"/>
              <a:t>CT3	CP-230116	New WID on CT aspects on 5G AM Policy</a:t>
            </a:r>
          </a:p>
          <a:p>
            <a:r>
              <a:rPr lang="en-GB" sz="1400"/>
              <a:t>CT3	CP-230118	New WID on Rel-18 Generic Group Management, Exposure and Communication Enhancements</a:t>
            </a:r>
          </a:p>
          <a:p>
            <a:r>
              <a:rPr lang="en-GB" sz="1400"/>
              <a:t>CT3	CP-230119	New WID on Enablers for Network Automation for 5G - phase 3</a:t>
            </a:r>
          </a:p>
          <a:p>
            <a:r>
              <a:rPr lang="en-GB" sz="1400"/>
              <a:t>CT3	CP-230124	Revised WID on 5G Timing Resiliency and TSC &amp; URLLC enhancements</a:t>
            </a:r>
          </a:p>
          <a:p>
            <a:r>
              <a:rPr lang="en-GB" sz="1400"/>
              <a:t>CT3	CP-230316	CT aspects of System Support for AI/ML-based Services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endParaRPr lang="en-US" sz="1400"/>
          </a:p>
          <a:p>
            <a:pPr>
              <a:spcBef>
                <a:spcPts val="0"/>
              </a:spcBef>
              <a:tabLst>
                <a:tab pos="1435100" algn="l"/>
              </a:tabLst>
            </a:pPr>
            <a:endParaRPr lang="en-US" sz="1400"/>
          </a:p>
          <a:p>
            <a:pPr fontAlgn="auto" hangingPunct="1">
              <a:tabLst>
                <a:tab pos="1435100" algn="l"/>
              </a:tabLst>
            </a:pP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</a:t>
            </a:r>
            <a:r>
              <a:rPr lang="en-DE" sz="2000"/>
              <a:t> </a:t>
            </a:r>
            <a:r>
              <a:rPr lang="en-GB" sz="2000"/>
              <a:t>f</a:t>
            </a:r>
            <a:r>
              <a:rPr lang="en-DE" sz="2000"/>
              <a:t>o</a:t>
            </a:r>
            <a:r>
              <a:rPr lang="en-GB" sz="2000"/>
              <a:t>l</a:t>
            </a:r>
            <a:r>
              <a:rPr lang="en-DE" sz="2000"/>
              <a:t>l</a:t>
            </a:r>
            <a:r>
              <a:rPr lang="en-GB" sz="2000"/>
              <a:t>o</a:t>
            </a:r>
            <a:r>
              <a:rPr lang="en-DE" sz="2000"/>
              <a:t>w</a:t>
            </a:r>
            <a:r>
              <a:rPr lang="en-GB" sz="2000"/>
              <a:t>i</a:t>
            </a:r>
            <a:r>
              <a:rPr lang="en-DE" sz="2000"/>
              <a:t>n</a:t>
            </a:r>
            <a:r>
              <a:rPr lang="en-GB" sz="2000"/>
              <a:t>g</a:t>
            </a:r>
            <a:r>
              <a:rPr lang="en-US" sz="2000"/>
              <a:t> new WIDS (no dependency with CT4) are approved: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Lead by	Tdoc	Title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CP-230184	Revised WID on CT aspects of Enhanced support of Non-Public Networks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CP-230185	Revised WID on CT aspects of application layer support for V2X services; Phase 3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CP-230188	Revised WID on Secondary DN authentication and authorization in EPC IWK cases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CP-230189	Revised WID on CT Aspects of Application Layer Support for Uncrewed Aerial Systems (UAS),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CP-230190	New WID on CT aspects of Gateway UE function for Mission Critical Communication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CP-230195	New WID on CT aspects of 5G-enabled fused location service capability exposure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CP-230198	New WID on CT aspects for enabling MSGin5G Service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CP-230201	New WID on UE pre-configuration for 5MBS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CP-230203	New WID on 5GC/EPC enhancement for satellite access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CP-230330	New WID on CT Aspect of Further Architecture Enhancement for UAV and UAM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CP-230331	New WID on CT aspects of Ranging based services and sidelink positioning</a:t>
            </a:r>
          </a:p>
          <a:p>
            <a:pPr marL="0" indent="0">
              <a:buNone/>
              <a:tabLst>
                <a:tab pos="985838" algn="l"/>
                <a:tab pos="1971675" algn="l"/>
              </a:tabLst>
            </a:pPr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2049991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</a:t>
            </a:r>
            <a:r>
              <a:rPr lang="en-DE" sz="2000"/>
              <a:t> </a:t>
            </a:r>
            <a:r>
              <a:rPr lang="en-GB" sz="2000"/>
              <a:t>f</a:t>
            </a:r>
            <a:r>
              <a:rPr lang="en-DE" sz="2000"/>
              <a:t>o</a:t>
            </a:r>
            <a:r>
              <a:rPr lang="en-GB" sz="2000"/>
              <a:t>l</a:t>
            </a:r>
            <a:r>
              <a:rPr lang="en-DE" sz="2000"/>
              <a:t>l</a:t>
            </a:r>
            <a:r>
              <a:rPr lang="en-GB" sz="2000"/>
              <a:t>o</a:t>
            </a:r>
            <a:r>
              <a:rPr lang="en-DE" sz="2000"/>
              <a:t>w</a:t>
            </a:r>
            <a:r>
              <a:rPr lang="en-GB" sz="2000"/>
              <a:t>i</a:t>
            </a:r>
            <a:r>
              <a:rPr lang="en-DE" sz="2000"/>
              <a:t>n</a:t>
            </a:r>
            <a:r>
              <a:rPr lang="en-GB" sz="2000"/>
              <a:t>g</a:t>
            </a:r>
            <a:r>
              <a:rPr lang="en-US" sz="2000"/>
              <a:t> new WIDS (no dependency with CT4) are approved: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Lead by	Tdoc	Title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CP-230332	New WID on CT aspects of Application layer support for Personal IoT Network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CP-230333	New WID on Application Data Analytics Enablement Service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/>
              <a:t>CT1	CP-230338	Revised WID on CT aspects of SEAL data delivery enabler for vertical applications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</a:t>
            </a:r>
            <a:r>
              <a:rPr lang="en-GB" sz="1400"/>
              <a:t>CP-230114	New WID on CT aspects on Dynamically Changing AM Policies in the 5GC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</a:t>
            </a:r>
            <a:r>
              <a:rPr lang="en-GB" sz="1400"/>
              <a:t>CP-230115	New WID on Architecture Enhancements for XR and media services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</a:t>
            </a:r>
            <a:r>
              <a:rPr lang="en-GB" sz="1400"/>
              <a:t>CP-230121	Revised WID on CT aspects of General Support of IPv6 Prefix Delegation in 5GS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</a:t>
            </a:r>
            <a:r>
              <a:rPr lang="en-GB" sz="1400"/>
              <a:t>CP-230122	Revised WID on Enhancement of Network Automation Enablers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</a:t>
            </a:r>
            <a:r>
              <a:rPr lang="en-GB" sz="1400"/>
              <a:t>CP-230123	Revised WID on Rel-18 Enhancements of 3GPP Northbound Interfaces and Application Layer APIs</a:t>
            </a: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810860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60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60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00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00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CT4 CRs w</a:t>
            </a:r>
            <a:r>
              <a:rPr lang="en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</a:t>
            </a:r>
            <a:r>
              <a:rPr lang="en-GB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</a:t>
            </a: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refer</a:t>
            </a:r>
            <a:r>
              <a:rPr lang="en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</a:t>
            </a: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ed back to CT4:</a:t>
            </a:r>
            <a:endParaRPr lang="en-US" sz="1200"/>
          </a:p>
          <a:p>
            <a:pPr>
              <a:tabLst>
                <a:tab pos="898525" algn="l"/>
                <a:tab pos="1609725" algn="l"/>
                <a:tab pos="2871788" algn="l"/>
                <a:tab pos="3498850" algn="l"/>
                <a:tab pos="3946525" algn="l"/>
                <a:tab pos="4660900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TDoc	CT4 Tdoc	Title	Release	Spec	CR number 	Note</a:t>
            </a:r>
          </a:p>
          <a:p>
            <a:pPr>
              <a:tabLst>
                <a:tab pos="898525" algn="l"/>
                <a:tab pos="1609725" algn="l"/>
                <a:tab pos="2871788" algn="l"/>
                <a:tab pos="3498850" algn="l"/>
                <a:tab pos="3946525" algn="l"/>
                <a:tab pos="4660900" algn="l"/>
              </a:tabLst>
            </a:pPr>
            <a:r>
              <a:rPr lang="en-US" sz="1000"/>
              <a:t>CP-230029	C4-230535    </a:t>
            </a:r>
            <a:r>
              <a:rPr lang="en-GB" sz="1000"/>
              <a:t>SuppFeatExt feature</a:t>
            </a:r>
            <a:r>
              <a:rPr lang="en-US" sz="1000"/>
              <a:t>	Rel-18	29.504	0225	The CR is linked to TS 29.519 CR #0380 in CT3 does not introduce the new feature so CR not needed</a:t>
            </a: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517256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</a:t>
            </a: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discussed on CT4 reflector were approved:</a:t>
            </a:r>
            <a:endParaRPr lang="en-US" sz="1200"/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TDoc	Is revision of	Title	Release	Spec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CP-230035	C4-230071	Missing Mandatory Status Codes in OpenAPI	Rel-18	29.505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CP-230053	C4-230641	Time Sync Data in AccessAndMobilitySubscriptionData	Rel-18	29.503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CP-230055	C4-230797	Time Sync Subscription Data	Rel-18	29.503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CP-230205	C4-230564	Manage Event Muting Impact on NFp	Rel-18	29.518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CP-230207	C4-230512	OAuth2 scopes in the Namf_Communication API	Rel-18	29.518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CP-230208	C4-230537	Introducing Advanced Tag Counting	Rel-18	29.598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CP-230263	C4-230249	Adding description of Enumerations in open API files of 29.503	Rel-18	29.503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CP-230275	C4-230721	Other LCS Subscription Data	Rel-18	29.503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CP-230320	C4-230759	29.579 Rel-18 API version and External doc update	Rel-18	29.579</a:t>
            </a:r>
          </a:p>
          <a:p>
            <a:pPr>
              <a:tabLst>
                <a:tab pos="1073150" algn="l"/>
                <a:tab pos="1978025" algn="l"/>
                <a:tab pos="5376863" algn="l"/>
              </a:tabLst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CP-230321	C4-230773	29.579 Rel-17 API version and External doc update	Rel-17	29.579</a:t>
            </a:r>
          </a:p>
          <a:p>
            <a:pPr marL="0" indent="0">
              <a:buNone/>
              <a:tabLst>
                <a:tab pos="1073150" algn="l"/>
                <a:tab pos="1978025" algn="l"/>
                <a:tab pos="5376863" algn="l"/>
              </a:tabLst>
            </a:pP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77983</TotalTime>
  <Words>2676</Words>
  <Application>Microsoft Office PowerPoint</Application>
  <PresentationFormat>Widescreen</PresentationFormat>
  <Paragraphs>234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SimSun</vt:lpstr>
      <vt:lpstr>Arial</vt:lpstr>
      <vt:lpstr>Arial </vt:lpstr>
      <vt:lpstr>Calibri</vt:lpstr>
      <vt:lpstr>Calibri Light</vt:lpstr>
      <vt:lpstr>Times New Roman</vt:lpstr>
      <vt:lpstr>Office Theme</vt:lpstr>
      <vt:lpstr>Plenary #99 report  on CT4 related topics</vt:lpstr>
      <vt:lpstr>Overview</vt:lpstr>
      <vt:lpstr>Overview</vt:lpstr>
      <vt:lpstr>Report from CT#99 related to CT4 topics</vt:lpstr>
      <vt:lpstr>Report from CT#99 related to CT4 topics</vt:lpstr>
      <vt:lpstr>Report from CT#99 related to CT4 topics</vt:lpstr>
      <vt:lpstr>Report from CT#99 related to CT4 topics</vt:lpstr>
      <vt:lpstr>Report from CT#99 related to CT4 topics</vt:lpstr>
      <vt:lpstr>Report from CT#99 related to CT4 topics</vt:lpstr>
      <vt:lpstr>Report from CT#99 related to CT4 topics</vt:lpstr>
      <vt:lpstr>Report from SA#99 related to CT4 topics</vt:lpstr>
      <vt:lpstr>Report from SA#99 related to CT4 topics</vt:lpstr>
      <vt:lpstr>Report from SA#99</vt:lpstr>
      <vt:lpstr>Report from SA#99</vt:lpstr>
      <vt:lpstr>Report from SA#99</vt:lpstr>
      <vt:lpstr>Report from SA#99</vt:lpstr>
      <vt:lpstr>Report from SA#99</vt:lpstr>
      <vt:lpstr>Report from SA#99</vt:lpstr>
      <vt:lpstr>Report from SA#99</vt:lpstr>
      <vt:lpstr>Report from SA#99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Chair</cp:lastModifiedBy>
  <cp:revision>1101</cp:revision>
  <dcterms:created xsi:type="dcterms:W3CDTF">2010-02-05T13:52:04Z</dcterms:created>
  <dcterms:modified xsi:type="dcterms:W3CDTF">2023-04-04T06:47:22Z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