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396" r:id="rId3"/>
    <p:sldId id="416" r:id="rId4"/>
    <p:sldId id="474" r:id="rId5"/>
    <p:sldId id="475" r:id="rId6"/>
    <p:sldId id="472" r:id="rId7"/>
    <p:sldId id="403" r:id="rId8"/>
    <p:sldId id="388" r:id="rId9"/>
    <p:sldId id="473" r:id="rId10"/>
    <p:sldId id="481" r:id="rId11"/>
    <p:sldId id="448" r:id="rId12"/>
    <p:sldId id="433" r:id="rId13"/>
    <p:sldId id="476" r:id="rId14"/>
    <p:sldId id="478" r:id="rId15"/>
    <p:sldId id="457" r:id="rId16"/>
    <p:sldId id="469" r:id="rId17"/>
    <p:sldId id="479" r:id="rId18"/>
    <p:sldId id="480" r:id="rId19"/>
    <p:sldId id="420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9112" autoAdjust="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>
                <a:latin typeface="Arial "/>
              </a:rPr>
              <a:t>CT WG4#114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Athens,</a:t>
            </a:r>
            <a:r>
              <a:rPr lang="en-GB" sz="1000" b="1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GR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;  27</a:t>
            </a:r>
            <a:r>
              <a:rPr lang="en-GB" sz="1000" b="1" kern="1200" baseline="300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February – 3</a:t>
            </a:r>
            <a:r>
              <a:rPr lang="en-GB" sz="1000" b="1" kern="1200" baseline="300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rd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March 2023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C4-230007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Plenary </a:t>
            </a:r>
            <a:r>
              <a:rPr lang="en-US" altLang="en-US"/>
              <a:t>#98e </a:t>
            </a:r>
            <a:r>
              <a:rPr lang="en-US" altLang="en-US" dirty="0"/>
              <a:t>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1600"/>
              <a:t>Release 19 Planning</a:t>
            </a:r>
          </a:p>
          <a:p>
            <a:r>
              <a:rPr lang="en-GB" altLang="en-US" sz="1600"/>
              <a:t> December 2023	Stage 1  freeze</a:t>
            </a:r>
          </a:p>
          <a:p>
            <a:endParaRPr lang="en-GB" altLang="en-US" sz="1600"/>
          </a:p>
          <a:p>
            <a:pPr lvl="0"/>
            <a:r>
              <a:rPr lang="en-IE" sz="1600"/>
              <a:t> Rel-19 Timeline will be decided, in coordination between all 3 TSGs, not later than June 2023 plenary.</a:t>
            </a:r>
            <a:endParaRPr lang="en-GB" sz="1600"/>
          </a:p>
          <a:p>
            <a:pPr lvl="0"/>
            <a:r>
              <a:rPr lang="en-US" sz="1600"/>
              <a:t> SA plans to hold Rel-19 workshop in June 2023 (preferably F2F).</a:t>
            </a:r>
          </a:p>
          <a:p>
            <a:pPr lvl="0"/>
            <a:endParaRPr lang="en-GB" sz="1600"/>
          </a:p>
          <a:p>
            <a:pPr lvl="0"/>
            <a:r>
              <a:rPr lang="en-US" sz="1600"/>
              <a:t> Two step Rel-19 SA Stage2 content approvals</a:t>
            </a:r>
            <a:endParaRPr lang="en-GB" sz="1600"/>
          </a:p>
          <a:p>
            <a:pPr marL="630238" lvl="0"/>
            <a:r>
              <a:rPr lang="en-US" sz="1600"/>
              <a:t> Sep 2023 SA#101(-e): Approve 1st part of package </a:t>
            </a:r>
            <a:endParaRPr lang="en-GB" sz="1600"/>
          </a:p>
          <a:p>
            <a:pPr marL="630238" lvl="0"/>
            <a:r>
              <a:rPr lang="en-US" sz="1600"/>
              <a:t> Dec 2023 SA#102(-e): Approve final package with RAN/CT</a:t>
            </a:r>
            <a:endParaRPr lang="en-GB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36317190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5" y="403453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endParaRPr lang="en-US"/>
          </a:p>
          <a:p>
            <a:r>
              <a:rPr lang="en-US"/>
              <a:t>All </a:t>
            </a:r>
            <a:r>
              <a:rPr lang="en-US" dirty="0"/>
              <a:t>of the stage 2 CRs which had dependency with </a:t>
            </a:r>
            <a:r>
              <a:rPr lang="en-US"/>
              <a:t>CT4 CRs are approved. Except one set of CRs see slide 4.</a:t>
            </a:r>
          </a:p>
          <a:p>
            <a:r>
              <a:rPr lang="en-US"/>
              <a:t> New WID template in SP-221287.</a:t>
            </a:r>
          </a:p>
          <a:p>
            <a:pPr marL="0" indent="0">
              <a:buNone/>
            </a:pPr>
            <a:r>
              <a:rPr lang="en-US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New and Revised Rel-18 SIDs approved </a:t>
            </a:r>
          </a:p>
          <a:p>
            <a:pPr marL="0" indent="0">
              <a:buNone/>
              <a:tabLst>
                <a:tab pos="1343025" algn="l"/>
                <a:tab pos="2066925" algn="l"/>
              </a:tabLst>
            </a:pPr>
            <a:r>
              <a:rPr lang="en-US" sz="1400" b="1"/>
              <a:t>      TDoc	Source	Title</a:t>
            </a:r>
            <a:endParaRPr lang="en-US" sz="1400"/>
          </a:p>
          <a:p>
            <a:pPr>
              <a:tabLst>
                <a:tab pos="1343025" algn="l"/>
                <a:tab pos="2066925" algn="l"/>
              </a:tabLst>
            </a:pPr>
            <a:r>
              <a:rPr lang="en-US" sz="1400"/>
              <a:t>SP-221144	SA3	Revised SID on Security aspects for 5WWC Phase 2</a:t>
            </a:r>
          </a:p>
          <a:p>
            <a:pPr>
              <a:tabLst>
                <a:tab pos="1343025" algn="l"/>
                <a:tab pos="2066925" algn="l"/>
              </a:tabLst>
            </a:pPr>
            <a:r>
              <a:rPr lang="en-US" sz="1400"/>
              <a:t>SP-221330 	SA4	New Study on Diverse audio Capturing system for End-user Devices</a:t>
            </a:r>
          </a:p>
          <a:p>
            <a:pPr>
              <a:tabLst>
                <a:tab pos="1343025" algn="l"/>
                <a:tab pos="2066925" algn="l"/>
              </a:tabLst>
            </a:pPr>
            <a:r>
              <a:rPr lang="en-US" sz="1400"/>
              <a:t>SP-221160 	SA5	New Study on CHF Segmentation</a:t>
            </a:r>
          </a:p>
          <a:p>
            <a:pPr>
              <a:tabLst>
                <a:tab pos="1343025" algn="l"/>
                <a:tab pos="2066925" algn="l"/>
              </a:tabLst>
            </a:pPr>
            <a:r>
              <a:rPr lang="en-US" sz="1400"/>
              <a:t>SP-221161 	SA5	New Study on Structure of Charging for Verticals</a:t>
            </a:r>
          </a:p>
          <a:p>
            <a:pPr>
              <a:tabLst>
                <a:tab pos="1343025" algn="l"/>
                <a:tab pos="2066925" algn="l"/>
              </a:tabLst>
            </a:pPr>
            <a:r>
              <a:rPr lang="en-US" sz="1400"/>
              <a:t>SP-221162 	SA5	New Study on charging aspects of Satellite in 5GS</a:t>
            </a:r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endParaRPr lang="en-US" sz="140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5960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Revised Rel-18 WIDs approved (2/2)</a:t>
            </a:r>
          </a:p>
          <a:p>
            <a:pPr marL="0" indent="0">
              <a:buNone/>
              <a:tabLst>
                <a:tab pos="1438275" algn="l"/>
                <a:tab pos="2152650" algn="l"/>
              </a:tabLst>
            </a:pPr>
            <a:r>
              <a:rPr lang="en-US" sz="1400" b="1"/>
              <a:t>     TDoc	Source	Title</a:t>
            </a:r>
            <a:endParaRPr lang="en-US" sz="1400"/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SP-221032	SA4	Revised WID on immersive Real-time Communication for WebRTC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SP-221228	SA6	Revised WID on architecture for UAS Applications, Phase 2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SP-221229	SA6	Revised WID on application layer support for V2X services; Phase 3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SP-221231	SA6	Revised WID on architecture for enabling Edge Applications Phase 2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SP-221232	SA6	Revised WID on SEAL data delivery enabler for vertical applications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SP-221233	SA6	Revised WID Application layer support for Factories of the Future</a:t>
            </a:r>
          </a:p>
          <a:p>
            <a:pPr marL="0" indent="0">
              <a:buNone/>
              <a:tabLst>
                <a:tab pos="1438275" algn="l"/>
                <a:tab pos="2152650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21749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New Rel-18 WIDs approved </a:t>
            </a:r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r>
              <a:rPr lang="en-US" sz="1400" b="1"/>
              <a:t>     TDoc	Source	Title</a:t>
            </a:r>
            <a:endParaRPr lang="en-US" sz="1400"/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SP-221143	SA3	New WID on DTLS protocol profile for AKMA and GBA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SP-221145	SA3	New WID on Security Aspects of the 5G Service Based Architecture Phase 2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SP-221146	SA3	New WID on IETF OSCORE protocol profiles for GBA and AKMA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SP-221147	SA3	New WID on Security aspect of home network triggered primary authentication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SP-221033	SA4	WID on 5GMS Audio codec for 5G-Advanced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SP-221159	SA5	New WID on Charging Aspects of Network Slicing Phase 2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SP-221163	SA5	New WID on Management of Trace/MDT phase 2</a:t>
            </a:r>
          </a:p>
          <a:p>
            <a:pPr>
              <a:tabLst>
                <a:tab pos="1438275" algn="l"/>
                <a:tab pos="2152650" algn="l"/>
              </a:tabLst>
            </a:pPr>
            <a:r>
              <a:rPr lang="en-US" sz="1400"/>
              <a:t>SP-221234	SA6	New WID on 5G-enabled fused location service capability exposure</a:t>
            </a:r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66166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Rel-18 </a:t>
            </a:r>
            <a:r>
              <a:rPr lang="en-GB" sz="2000">
                <a:solidFill>
                  <a:srgbClr val="FF0000"/>
                </a:solidFill>
              </a:rPr>
              <a:t>TRs presented for information: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 b="1"/>
              <a:t> TDoc	Source	Title</a:t>
            </a:r>
            <a:r>
              <a:rPr lang="en-US" sz="1400"/>
              <a:t>	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 SP-221099	SA2	TR 23.700-86 Study on Architecture Enhancement to supportRanging based services and sidelink positioning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SP-221103	SA2	TR 23.700-88 Study on architecture enhancements for Personal IoT Network (PIN)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SP-221104	SA2	TR 23.700-74 Study on generic group management, exposure and communication enhancements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SP-221105	SA2	TR 23.700-08 Study on enhanced support of Non-Public Networks; Phase 2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SP-221107	SA2	TR 23.700-85 Study on enhancement of 5G User Equipment (UE) policy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SP-221112	SA2	TR 23.700-62 Study on UPF enhancement for Exposure and SBA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SP-221037	SA4	TR 26.806 v1.0.0; Study on Tethering AR Glasses – Architectures, QoS and Media Aspects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SP-221213	SA5	TR 28.908 'Study on Artificial Intelligence/Machine Learning (AI/ ML) management'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SP-221217	SA6	TR 23.700-38 Study on XR (Extended Reality) and media services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SP-221266	SA1	TR 22.851  'Study on Network Sharing Aspects' (FS_NetShare)</a:t>
            </a:r>
          </a:p>
          <a:p>
            <a:pPr>
              <a:tabLst>
                <a:tab pos="1166813" algn="l"/>
              </a:tabLst>
            </a:pPr>
            <a:r>
              <a:rPr lang="en-US" sz="1400"/>
              <a:t>SP-221267	SA1	TR 22.840 'Study on Ambient power-enabled Internet of Things' (FS_Ambient_IoT)</a:t>
            </a:r>
          </a:p>
          <a:p>
            <a:pPr>
              <a:tabLst>
                <a:tab pos="1198563" algn="l"/>
                <a:tab pos="1774825" algn="l"/>
              </a:tabLst>
            </a:pPr>
            <a:endParaRPr lang="en-US" sz="1400"/>
          </a:p>
          <a:p>
            <a:pPr marL="0" indent="0" defTabSz="852488">
              <a:buNone/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7813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Rel-18 </a:t>
            </a:r>
            <a:r>
              <a:rPr lang="en-GB" sz="2000">
                <a:solidFill>
                  <a:srgbClr val="FF0000"/>
                </a:solidFill>
              </a:rPr>
              <a:t>approved TRs (1/2):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000" b="1">
                <a:latin typeface="Arial" panose="020B0604020202020204" pitchFamily="34" charset="0"/>
                <a:cs typeface="Arial" panose="020B0604020202020204" pitchFamily="34" charset="0"/>
              </a:rPr>
              <a:t> TDoc	Source	Title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SP-221098	SA2	TR 23.700-27 Study on 5G System with Satellite Backhaul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SP-221100	SA2	TR 23.700-58 Study of further architecture enhancements for uncrewed aerial systems and urban air mobility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SP-221101	SA2	TR 23.700-25 Study on timing resiliency and TSC and URLLC enhancements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SP-221102	SA2	TR 23.700-80 Study on 5G System Support for AI/ML-based Services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SP-221106	SA2	TR 23.700-18 t Study on system enabler for service function chaining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SP-221108	SA2	TR 23.700-71 Study on enhancement to the 5GC LoCation Services (LCS) phase 3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SP-221109	SA2	TR 23.700-41 Study on enhancement of network slicing Phase 3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SP-221110	SA2	TR 23.700-33 Study on system enhancement for Proximity based Services (ProSe) in the 5G System (5GS); Phase 2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SP-221111	SA2	TR 23.700-47 Study on architectural enhancements for 5G multicast-broadcast services Phase2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SP-221113	SA2	TR 23.700-53 Study on access traffic steering, switching and splitting support in the 5G system architecture; Phase 3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SP-221114	SA2	TR 23.700-48 5G System Enhancements for Edge Computing; Phase 2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SP-221115	SA2	TR 23.700-05 Study on architecture enhancements for vehicle-mounted relays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SP-221116	SA2	TR 23.700-81 Study of Enablers for Network Automation for 5G 5G System (5GS); Phase 3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SP-221117	SA2	TR 23.700-60 Study on XR (Extended Reality) and media services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SP-221198	SA2	TR 23.700-28 v2.1.0 Study on Integration of satellite components n the 5G architecture; Phase 2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60680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Rel-18</a:t>
            </a:r>
            <a:r>
              <a:rPr lang="en-GB" sz="2000">
                <a:solidFill>
                  <a:srgbClr val="FF0000"/>
                </a:solidFill>
              </a:rPr>
              <a:t> approved TRs (2/2):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000" b="1">
                <a:latin typeface="Arial" panose="020B0604020202020204" pitchFamily="34" charset="0"/>
                <a:cs typeface="Arial" panose="020B0604020202020204" pitchFamily="34" charset="0"/>
              </a:rPr>
              <a:t> TDoc	Source	Title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SP-221036	SA4	TR 26.857 5G Media Service Enablers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SP-221165 	SA5	TR 28.838 'Study on measurement data collection to support RAN intelligence‘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SP-221219	SA6	TR 23.700-78 Study on Application layer support for Personal IoT Network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SP-221220	SA6	TR 23.700-34 Study on SEAL data delivery enabler for vertical applications l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SP-221221	SA6	TR 23.700-55 v2.0.0 Study on enhanced Application Architecture for UAS applications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SP-221222	SA6	TR 23.700-64 Study on application layer support for V2X services; Phase 3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SP-221223	SA6	TR 23.700-76 Study on Ad hoc Group Communication support for Mission Critical Services;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SP-221224	SA6	TR 23.700-95 Study on application enablement aspects for subscriber-aware northbound API access l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SP-221225	SA6	TR 23.700-98 Study on Enhanced architecture for enabling Edge Applications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SP-221270	SA6	TR 23.700-96 Study on 5G-enabled fused location service capability exposure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SP-221265	SA1	TR 22.877 v.1.0.0 on 'Study on roaming value added services (FS_RVAS)' for one-step approval</a:t>
            </a:r>
          </a:p>
          <a:p>
            <a:pPr defTabSz="388938"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SP-221286	ETSI MCC (Work Plan Manager)	TR 21.917 v.2.0.0 on Release 17 summary for Approval</a:t>
            </a:r>
          </a:p>
          <a:p>
            <a:pPr marL="0" indent="0" defTabSz="388938">
              <a:buNone/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defTabSz="852488">
              <a:tabLst>
                <a:tab pos="1198563" algn="l"/>
                <a:tab pos="1943100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56620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Rel-18 </a:t>
            </a:r>
            <a:r>
              <a:rPr lang="en-GB" sz="2000">
                <a:solidFill>
                  <a:srgbClr val="FF0000"/>
                </a:solidFill>
              </a:rPr>
              <a:t>TSs for information:</a:t>
            </a:r>
          </a:p>
          <a:p>
            <a:pPr>
              <a:tabLst>
                <a:tab pos="898525" algn="l"/>
                <a:tab pos="1522413" algn="l"/>
              </a:tabLst>
            </a:pPr>
            <a:r>
              <a:rPr lang="en-US" sz="1000" b="1">
                <a:latin typeface="Arial" panose="020B0604020202020204" pitchFamily="34" charset="0"/>
                <a:cs typeface="Arial" panose="020B0604020202020204" pitchFamily="34" charset="0"/>
              </a:rPr>
              <a:t> TDoc	Source	Title</a:t>
            </a:r>
          </a:p>
          <a:p>
            <a:pPr>
              <a:tabLst>
                <a:tab pos="898525" algn="l"/>
                <a:tab pos="152241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SP-221203	SA4	TS 26.506 v 1.0.0 5G Real-time Media Communication Architecture (Stage 2)</a:t>
            </a:r>
          </a:p>
          <a:p>
            <a:pPr>
              <a:tabLst>
                <a:tab pos="898525" algn="l"/>
                <a:tab pos="152241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SP-221218	SA6	TS 23.433 v1.0.0 Service Enabler Architecture Layer for Verticals (SEAL); Data Delivery enabler for vertical applications</a:t>
            </a:r>
          </a:p>
          <a:p>
            <a:pPr marL="0" indent="0" defTabSz="388938">
              <a:buNone/>
              <a:tabLst>
                <a:tab pos="1166813" algn="l"/>
                <a:tab pos="1795463" algn="l"/>
              </a:tabLst>
            </a:pP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defTabSz="388938">
              <a:buNone/>
              <a:tabLst>
                <a:tab pos="1166813" algn="l"/>
                <a:tab pos="17954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defTabSz="852488">
              <a:tabLst>
                <a:tab pos="1198563" algn="l"/>
                <a:tab pos="1943100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1977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dirty="0"/>
              <a:t>Other information</a:t>
            </a:r>
            <a:endParaRPr lang="en-US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671655" y="1913459"/>
            <a:ext cx="9134874" cy="290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>
                <a:solidFill>
                  <a:srgbClr val="FF0000"/>
                </a:solidFill>
              </a:rPr>
              <a:t> </a:t>
            </a:r>
            <a:r>
              <a:rPr lang="en-US">
                <a:solidFill>
                  <a:srgbClr val="FF0000"/>
                </a:solidFill>
                <a:latin typeface="Arial "/>
                <a:cs typeface="+mn-cs"/>
              </a:rPr>
              <a:t> </a:t>
            </a:r>
            <a:r>
              <a:rPr lang="en-US">
                <a:latin typeface="Arial "/>
                <a:cs typeface="+mn-cs"/>
              </a:rPr>
              <a:t>MCC report in SP-221301/CP-223011 contains:</a:t>
            </a:r>
            <a:br>
              <a:rPr lang="en-US">
                <a:latin typeface="Arial "/>
                <a:cs typeface="+mn-cs"/>
              </a:rPr>
            </a:br>
            <a:r>
              <a:rPr lang="en-US">
                <a:latin typeface="Arial "/>
                <a:cs typeface="+mn-cs"/>
              </a:rPr>
              <a:t>-usual statistics e.g. on CRs, TR/TS, and email send  on the reflector. </a:t>
            </a:r>
            <a:br>
              <a:rPr lang="en-US">
                <a:latin typeface="Arial "/>
                <a:cs typeface="+mn-cs"/>
              </a:rPr>
            </a:br>
            <a:r>
              <a:rPr lang="en-US">
                <a:latin typeface="Arial "/>
                <a:cs typeface="+mn-cs"/>
              </a:rPr>
              <a:t>-News about 3GU tool enhancements on slides 24 to 28 </a:t>
            </a:r>
            <a:br>
              <a:rPr lang="en-US">
                <a:latin typeface="Arial "/>
                <a:cs typeface="+mn-cs"/>
              </a:rPr>
            </a:br>
            <a:r>
              <a:rPr lang="en-US">
                <a:latin typeface="Arial "/>
                <a:cs typeface="+mn-cs"/>
              </a:rPr>
              <a:t>-Informations about voting  tool is provided on slides: 29 to 32</a:t>
            </a:r>
            <a:endParaRPr lang="en-US">
              <a:latin typeface="Arial "/>
            </a:endParaRPr>
          </a:p>
          <a:p>
            <a:pPr lvl="1"/>
            <a:r>
              <a:rPr lang="en-US">
                <a:solidFill>
                  <a:srgbClr val="FF0000"/>
                </a:solidFill>
                <a:latin typeface="Arial "/>
              </a:rPr>
              <a:t> </a:t>
            </a: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>
                <a:solidFill>
                  <a:srgbClr val="FF0000"/>
                </a:solidFill>
                <a:latin typeface="Arial "/>
                <a:cs typeface="+mn-cs"/>
              </a:rPr>
              <a:t> </a:t>
            </a:r>
            <a:r>
              <a:rPr lang="en-US">
                <a:latin typeface="Arial "/>
                <a:cs typeface="+mn-cs"/>
              </a:rPr>
              <a:t>RAN plenary chair report in SP-221350</a:t>
            </a: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>
              <a:latin typeface="Arial "/>
              <a:cs typeface="+mn-cs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>
              <a:latin typeface="Arial 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94157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CT#98e </a:t>
            </a:r>
            <a:r>
              <a:rPr lang="de-DE" dirty="0"/>
              <a:t>was full </a:t>
            </a:r>
            <a:r>
              <a:rPr lang="de-DE"/>
              <a:t>electronic plenary </a:t>
            </a:r>
            <a:r>
              <a:rPr lang="de-DE" dirty="0"/>
              <a:t>meeting  (3 day meeting) with conference  calls </a:t>
            </a:r>
            <a:r>
              <a:rPr lang="de-DE"/>
              <a:t>on 3 day (12-14 December).</a:t>
            </a:r>
            <a:endParaRPr lang="de-DE" dirty="0"/>
          </a:p>
          <a:p>
            <a:r>
              <a:rPr lang="de-DE" dirty="0"/>
              <a:t>SA started </a:t>
            </a:r>
            <a:r>
              <a:rPr lang="de-DE"/>
              <a:t>on Tuesday 13th and closed on 19th (5 day Meeting)</a:t>
            </a:r>
          </a:p>
          <a:p>
            <a:r>
              <a:rPr lang="de-DE"/>
              <a:t>Summary/ </a:t>
            </a:r>
            <a:r>
              <a:rPr lang="en-US" altLang="en-US"/>
              <a:t>Administrivia CT#98e from</a:t>
            </a:r>
            <a:r>
              <a:rPr lang="de-DE"/>
              <a:t> CT chair in CP-223259</a:t>
            </a:r>
            <a:r>
              <a:rPr lang="en-US"/>
              <a:t> </a:t>
            </a:r>
          </a:p>
          <a:p>
            <a:endParaRPr lang="en-US"/>
          </a:p>
          <a:p>
            <a:r>
              <a:rPr lang="en-US"/>
              <a:t> </a:t>
            </a:r>
            <a:r>
              <a:rPr lang="fr-FR"/>
              <a:t>MCC is kindly requested to generate a webpage collecting the IANA assignment requests for a more efficient tracking</a:t>
            </a:r>
          </a:p>
          <a:p>
            <a:endParaRPr lang="en-US"/>
          </a:p>
          <a:p>
            <a:endParaRPr lang="en-US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The new/ Revised  </a:t>
            </a:r>
            <a:r>
              <a:rPr lang="en-US" sz="2000" dirty="0"/>
              <a:t>WIDs (which </a:t>
            </a:r>
            <a:r>
              <a:rPr lang="en-US" sz="2000"/>
              <a:t>were agreed by CT4) </a:t>
            </a:r>
            <a:r>
              <a:rPr lang="en-US" sz="2000" dirty="0"/>
              <a:t>are all </a:t>
            </a:r>
            <a:r>
              <a:rPr lang="en-US" sz="2000"/>
              <a:t>approved:</a:t>
            </a:r>
          </a:p>
          <a:p>
            <a:pPr>
              <a:tabLst>
                <a:tab pos="1435100" algn="l"/>
              </a:tabLst>
            </a:pPr>
            <a:r>
              <a:rPr lang="en-US" sz="1400" b="1"/>
              <a:t> TDoc	Title</a:t>
            </a:r>
          </a:p>
          <a:p>
            <a:pPr>
              <a:tabLst>
                <a:tab pos="1435100" algn="l"/>
              </a:tabLst>
            </a:pPr>
            <a:r>
              <a:rPr lang="en-US" sz="1400"/>
              <a:t>CP-223021	5GS support of NR RedCap UE with long eDRX for RRC_INACTIVE State</a:t>
            </a:r>
          </a:p>
          <a:p>
            <a:pPr>
              <a:tabLst>
                <a:tab pos="1435100" algn="l"/>
              </a:tabLst>
            </a:pPr>
            <a:r>
              <a:rPr lang="en-US" sz="1400"/>
              <a:t>CP-223022	CT aspects on Multiple location report for MT-LR Immediate Location Request for regulatory services</a:t>
            </a:r>
          </a:p>
          <a:p>
            <a:pPr>
              <a:tabLst>
                <a:tab pos="1435100" algn="l"/>
              </a:tabLst>
            </a:pPr>
            <a:r>
              <a:rPr lang="en-US" sz="1400"/>
              <a:t>CP-223267	CT aspects of enhancement to the 5GC location services - phase 3</a:t>
            </a:r>
          </a:p>
          <a:p>
            <a:pPr>
              <a:tabLst>
                <a:tab pos="1435100" algn="l"/>
              </a:tabLst>
            </a:pPr>
            <a:r>
              <a:rPr lang="en-US" sz="1400"/>
              <a:t>CP-223024	Enhancement on Shared Data ID and Handling</a:t>
            </a:r>
          </a:p>
          <a:p>
            <a:pPr>
              <a:tabLst>
                <a:tab pos="1435100" algn="l"/>
              </a:tabLst>
            </a:pPr>
            <a:r>
              <a:rPr lang="en-US" sz="1400"/>
              <a:t>CP-223025	CT Aspects of Edge Computing Phase 2</a:t>
            </a:r>
          </a:p>
          <a:p>
            <a:pPr>
              <a:tabLst>
                <a:tab pos="1435100" algn="l"/>
              </a:tabLst>
            </a:pPr>
            <a:r>
              <a:rPr lang="en-US" sz="1400"/>
              <a:t>CP-223026	Enhancement of NSAC for maximum number of UEs with at least one PDU session/PDN connection</a:t>
            </a:r>
          </a:p>
          <a:p>
            <a:pPr>
              <a:tabLst>
                <a:tab pos="804863" algn="l"/>
                <a:tab pos="2063750" algn="l"/>
              </a:tabLst>
            </a:pPr>
            <a:endParaRPr lang="en-US" sz="1400"/>
          </a:p>
          <a:p>
            <a:pPr marL="0" indent="0">
              <a:buNone/>
              <a:tabLst>
                <a:tab pos="804863" algn="l"/>
                <a:tab pos="2063750" algn="l"/>
              </a:tabLst>
            </a:pPr>
            <a:endParaRPr lang="en-US" sz="1400"/>
          </a:p>
          <a:p>
            <a:pPr marL="0" indent="0" fontAlgn="auto" hangingPunct="1">
              <a:buNone/>
            </a:pPr>
            <a:endParaRPr lang="en-US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The new/ Revised  WIDs (which were endorsed by CT4) are all approved:</a:t>
            </a:r>
          </a:p>
          <a:p>
            <a:pPr>
              <a:tabLst>
                <a:tab pos="1435100" algn="l"/>
              </a:tabLst>
            </a:pPr>
            <a:r>
              <a:rPr lang="en-US" sz="1400"/>
              <a:t>TDoc	Title</a:t>
            </a:r>
          </a:p>
          <a:p>
            <a:pPr marL="0" indent="0">
              <a:buNone/>
              <a:tabLst>
                <a:tab pos="1435100" algn="l"/>
              </a:tabLst>
            </a:pPr>
            <a:r>
              <a:rPr lang="en-US" sz="1400"/>
              <a:t>CT1 Lead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GB" sz="1400"/>
              <a:t>CP-223103</a:t>
            </a:r>
            <a:r>
              <a:rPr lang="en-US" sz="1400"/>
              <a:t>	WID revised Protocol enhancements for Mission Critical Services 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GB" sz="1400"/>
              <a:t>CP-223271</a:t>
            </a:r>
            <a:r>
              <a:rPr lang="en-US" sz="1400"/>
              <a:t>	WID new CT aspects of Enhanced support of Non-Public Networks Phase 2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GB" sz="1400"/>
              <a:t>CP-223105</a:t>
            </a:r>
            <a:r>
              <a:rPr lang="en-US" sz="1400"/>
              <a:t>	WID new on mission critical system migration and interconnection enhancements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GB" sz="1400"/>
              <a:t>CP-223110</a:t>
            </a:r>
            <a:r>
              <a:rPr lang="en-US" sz="1400"/>
              <a:t>	WID new on CT aspects of proximity based services in 5GS Phase 2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US" sz="1400"/>
              <a:t>CP-223268	WID new on Secondary DN authentication and authorization in EPC IWK cases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US" sz="1400"/>
              <a:t>CP-223262	WID new CT aspects of Seamless UE session context recovery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US" sz="1400"/>
              <a:t>CP-223114	WID new on support for 5WWC, Phase 2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1435100" algn="l"/>
              </a:tabLst>
            </a:pPr>
            <a:r>
              <a:rPr lang="en-US" sz="1400"/>
              <a:t>CT3 lead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US" sz="1400"/>
              <a:t>CP-223203	WID new on CT aspects of General Support of IPv6 Prefix Delegation in 5GS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US" sz="1400"/>
              <a:t>CP-223204	WID new on CT aspects of 5G System with Satellite Backhaul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GB" sz="1400"/>
              <a:t>CP-223205</a:t>
            </a:r>
            <a:r>
              <a:rPr lang="en-US" sz="1400"/>
              <a:t>	WID new on 5G Timing Resiliency and TSC &amp; URLLC enhancements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GB" sz="1400"/>
              <a:t>CP-223206</a:t>
            </a:r>
            <a:r>
              <a:rPr lang="en-US" sz="1400"/>
              <a:t>	WID new Extensions to the TSC Framework to support DetNet</a:t>
            </a:r>
          </a:p>
          <a:p>
            <a:pPr>
              <a:spcBef>
                <a:spcPts val="0"/>
              </a:spcBef>
              <a:spcAft>
                <a:spcPts val="600"/>
              </a:spcAft>
              <a:tabLst>
                <a:tab pos="1435100" algn="l"/>
              </a:tabLst>
            </a:pPr>
            <a:r>
              <a:rPr lang="en-GB" sz="1400"/>
              <a:t>CP-223210</a:t>
            </a:r>
            <a:r>
              <a:rPr lang="en-US" sz="1400"/>
              <a:t>	WID new CT aspects of 5G System Enabler for Service Function Chaining</a:t>
            </a:r>
          </a:p>
          <a:p>
            <a:pPr>
              <a:spcBef>
                <a:spcPts val="0"/>
              </a:spcBef>
              <a:tabLst>
                <a:tab pos="1435100" algn="l"/>
              </a:tabLst>
            </a:pPr>
            <a:endParaRPr lang="en-US" sz="1400"/>
          </a:p>
          <a:p>
            <a:pPr fontAlgn="auto" hangingPunct="1">
              <a:tabLst>
                <a:tab pos="1435100" algn="l"/>
              </a:tabLst>
            </a:pPr>
            <a:endParaRPr lang="en-US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3635446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The</a:t>
            </a:r>
            <a:r>
              <a:rPr lang="en-DE" sz="2000"/>
              <a:t> </a:t>
            </a:r>
            <a:r>
              <a:rPr lang="en-GB" sz="2000"/>
              <a:t>f</a:t>
            </a:r>
            <a:r>
              <a:rPr lang="en-DE" sz="2000"/>
              <a:t>o</a:t>
            </a:r>
            <a:r>
              <a:rPr lang="en-GB" sz="2000"/>
              <a:t>l</a:t>
            </a:r>
            <a:r>
              <a:rPr lang="en-DE" sz="2000"/>
              <a:t>l</a:t>
            </a:r>
            <a:r>
              <a:rPr lang="en-GB" sz="2000"/>
              <a:t>o</a:t>
            </a:r>
            <a:r>
              <a:rPr lang="en-DE" sz="2000"/>
              <a:t>w</a:t>
            </a:r>
            <a:r>
              <a:rPr lang="en-GB" sz="2000"/>
              <a:t>i</a:t>
            </a:r>
            <a:r>
              <a:rPr lang="en-DE" sz="2000"/>
              <a:t>n</a:t>
            </a:r>
            <a:r>
              <a:rPr lang="en-GB" sz="2000"/>
              <a:t>g</a:t>
            </a:r>
            <a:r>
              <a:rPr lang="en-US" sz="2000"/>
              <a:t> new WIDS (no dependency with CT4) are approved: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Lead by	Tdoc	Title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CT1	CP-223106	New WID on CT Aspects of Application Layer Support for Uncrewed Aerial Systems (UAS), Phase 2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CT1	CP-223107	New WID on CT aspects of application layer support for V2X services; Phase 3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CT1	CP-223266	New WID on Secondary DN authentication and authorization in EPC IWK cases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CT1	CP-223272	New WID on CT aspects of SEAL data delivery enabler for vertical applications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CT1	CP-223273	New WID on Enhanced Service Enabler Architecture Layer for Verticals Phase 3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CP-223202	New WID on enhancement of application detection event exposure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CP-223207	New WID on CT aspects for enabling Edge Applications Phase 2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CP-223208	New WID on Rel-18 enhancements of session management policy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CP-223211	New WID on Enhancement of Network Automation Enablers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/>
              <a:t>CT3	CP-223261	New WID on CT aspects of enhancement of 5G UE Policy</a:t>
            </a:r>
          </a:p>
          <a:p>
            <a:pPr marL="0" indent="0">
              <a:spcBef>
                <a:spcPts val="0"/>
              </a:spcBef>
              <a:buNone/>
              <a:tabLst>
                <a:tab pos="1435100" algn="l"/>
              </a:tabLst>
            </a:pPr>
            <a:endParaRPr lang="en-US" sz="1400"/>
          </a:p>
          <a:p>
            <a:pPr fontAlgn="auto" hangingPunct="1">
              <a:tabLst>
                <a:tab pos="1435100" algn="l"/>
              </a:tabLst>
            </a:pPr>
            <a:endParaRPr lang="en-US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204999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sz="1600">
                <a:latin typeface="Arial" panose="020B0604020202020204" pitchFamily="34" charset="0"/>
                <a:cs typeface="Arial" panose="020B0604020202020204" pitchFamily="34" charset="0"/>
              </a:rPr>
              <a:t>all CRs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send  by CT4 to CT plenary  for approval </a:t>
            </a:r>
            <a:r>
              <a:rPr lang="en-US" altLang="en-US" sz="1600">
                <a:latin typeface="Arial" panose="020B0604020202020204" pitchFamily="34" charset="0"/>
                <a:cs typeface="Arial" panose="020B0604020202020204" pitchFamily="34" charset="0"/>
              </a:rPr>
              <a:t>are approved with the exception where we had company revisions</a:t>
            </a:r>
            <a:r>
              <a:rPr lang="en-US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en-US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 company contributions to TS 23.003 was provided and approved</a:t>
            </a:r>
          </a:p>
          <a:p>
            <a:pPr>
              <a:tabLst>
                <a:tab pos="985838" algn="l"/>
                <a:tab pos="4572000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TDoc	Title	Release	Spec	Source</a:t>
            </a:r>
          </a:p>
          <a:p>
            <a:pPr lvl="0">
              <a:tabLst>
                <a:tab pos="985838" algn="l"/>
                <a:tab pos="4572000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CP-223264	NAI format for 5G registration via trusted access using SNPN	Rel-18	23.003	Lenovo, Intel, Huawei, HiSilicon</a:t>
            </a:r>
          </a:p>
          <a:p>
            <a:pPr lvl="0">
              <a:tabLst>
                <a:tab pos="985838" algn="l"/>
                <a:tab pos="4572000" algn="l"/>
              </a:tabLst>
            </a:pPr>
            <a:endParaRPr lang="en-US" altLang="en-US" sz="100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>
              <a:tabLst>
                <a:tab pos="985838" algn="l"/>
                <a:tab pos="4572000" algn="l"/>
              </a:tabLst>
            </a:pPr>
            <a:endParaRPr lang="en-US" altLang="en-US" sz="100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CT4 CRs were refered back to CT4:</a:t>
            </a:r>
            <a:endParaRPr lang="en-US" sz="1200"/>
          </a:p>
          <a:p>
            <a:pPr>
              <a:tabLst>
                <a:tab pos="898525" algn="l"/>
                <a:tab pos="1614488" algn="l"/>
                <a:tab pos="4397375" algn="l"/>
                <a:tab pos="5021263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TDoc	CT4 Tdoc	Title	Release	Spec	CR number 	Note</a:t>
            </a:r>
          </a:p>
          <a:p>
            <a:pPr>
              <a:tabLst>
                <a:tab pos="898525" algn="l"/>
                <a:tab pos="1614488" algn="l"/>
                <a:tab pos="4397375" algn="l"/>
                <a:tab pos="5021263" algn="l"/>
              </a:tabLst>
            </a:pPr>
            <a:r>
              <a:rPr lang="en-US" sz="1000"/>
              <a:t>CP-223056	C4-225349	Update on indication of AerialUESubscriptionInfo	Rel-17	29.503	0967	the related stage 2 CR was not approved by SA plenary</a:t>
            </a: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5172564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</a:t>
            </a: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company </a:t>
            </a:r>
            <a:r>
              <a:rPr lang="de-DE" altLang="en-US" sz="16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discussed on CT4 reflector were approved:</a:t>
            </a:r>
            <a:endParaRPr lang="en-US" sz="1200"/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TDoc	Is revision of	             Title	Release	Spec	Source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CP-223088	C4-225486	Discovery by SCP of complete NF Profile	Rel-18	29.510	Nokia, Nokia Shanghai Bell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CP-223089	C4-225539	5GPRUK Name Alignment	Rel-17	29.509	Ericsson, Huawei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CP-223090	C4-225498	Preferred Features	Rel-18	29.510	Ericsson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CP-223091	C4-225465	Charging Id Format	Rel-16	29.502	Ericsson, Nokia, Nokia Shanghai Bell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CP-223092	C4-225466	Charging Id Format	Rel-17	29.502	Ericsson, Nokia, Nokia Shanghai Bell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CP-223093	C4-225467	Charging Id Format	Rel-18	29.502	Ericsson, Nokia, Nokia Shanghai Bell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CP-223094	C4-225527	Service Specific Authorization Remove	Rel-17	29.503	Ericsson, Huawei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CP-223095	C4-225435	Missing mandatory status codes in OpenAPI	Rel-18	29.536	Nokia, Nokia Shanghai Bell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CP-223096	C4-225476	Boolean type IEs definition correction	Rel-18	29.503	Huawei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CP-223097	C4-225441	Add mbmsGwTunAddr attibute in DistSession data type	Rel-17	29.581	Ericsson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CP-223098	C4-225655	Area of Interest Event Status from Old AMF	Rel-16	29.518	Ericsson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CP-223099	C4-225656	Area of Interest Event Status from Old AMF	Rel-17	29.518	Ericsson</a:t>
            </a:r>
          </a:p>
          <a:p>
            <a:pPr>
              <a:tabLst>
                <a:tab pos="898525" algn="l"/>
                <a:tab pos="1614488" algn="l"/>
                <a:tab pos="4752975" algn="l"/>
                <a:tab pos="5289550" algn="l"/>
                <a:tab pos="5830888" algn="l"/>
              </a:tabLst>
            </a:pPr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CP-223225	C4-225553	Adding NID to TmgiAllocated type	Rel-17	29.532	Huawei</a:t>
            </a:r>
          </a:p>
          <a:p>
            <a:pPr marL="0" indent="0">
              <a:buNone/>
            </a:pPr>
            <a:endParaRPr lang="en-US" sz="10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CT#98e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/>
              <a:t>CT4 </a:t>
            </a:r>
            <a:r>
              <a:rPr lang="en-US" b="1" i="1" dirty="0"/>
              <a:t>Meeting Locations </a:t>
            </a:r>
            <a:r>
              <a:rPr lang="en-US" b="1" i="1"/>
              <a:t>and planning</a:t>
            </a:r>
            <a:endParaRPr lang="en-US" b="1" i="1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/>
              <a:t>Meetings in Q1 2023</a:t>
            </a:r>
            <a:r>
              <a:rPr lang="en-DE" sz="2000"/>
              <a:t>:</a:t>
            </a:r>
            <a:endParaRPr lang="en-US" sz="2000"/>
          </a:p>
          <a:p>
            <a:r>
              <a:rPr lang="en-US" sz="2000"/>
              <a:t>CT4#114  </a:t>
            </a:r>
            <a:r>
              <a:rPr lang="en-US" sz="2000">
                <a:solidFill>
                  <a:srgbClr val="FF0000"/>
                </a:solidFill>
              </a:rPr>
              <a:t>2023-02-27- 2023-03-03 </a:t>
            </a:r>
            <a:r>
              <a:rPr lang="en-US" sz="2000"/>
              <a:t>F2F Meeting in Athens GR.</a:t>
            </a:r>
            <a:br>
              <a:rPr lang="en-US" sz="2000"/>
            </a:br>
            <a:r>
              <a:rPr lang="de-DE" sz="2000"/>
              <a:t>Plenary #99 is F2F meeting  </a:t>
            </a:r>
          </a:p>
          <a:p>
            <a:pPr marL="0" indent="0">
              <a:buNone/>
            </a:pPr>
            <a:r>
              <a:rPr lang="de-DE" sz="2000"/>
              <a:t>Meetings in Q2 2023 </a:t>
            </a:r>
            <a:r>
              <a:rPr lang="en-US" sz="200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/>
              <a:t>CT4#115e  </a:t>
            </a:r>
            <a:r>
              <a:rPr lang="en-US" sz="2000">
                <a:solidFill>
                  <a:srgbClr val="FF0000"/>
                </a:solidFill>
              </a:rPr>
              <a:t>2023-04-17 - 2023-04-21 </a:t>
            </a:r>
            <a:r>
              <a:rPr lang="en-US" sz="2000"/>
              <a:t>eMeeting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/>
              <a:t>CT4#116    </a:t>
            </a:r>
            <a:r>
              <a:rPr lang="en-US" sz="2000">
                <a:solidFill>
                  <a:srgbClr val="FF0000"/>
                </a:solidFill>
              </a:rPr>
              <a:t>2023-05-22 - 2023-05-26 </a:t>
            </a:r>
            <a:r>
              <a:rPr lang="en-US" sz="2000"/>
              <a:t>Europe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de-DE" sz="2000"/>
              <a:t>Plenary #100 TBD.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/>
              <a:t>Overall plan: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en-US" sz="2000"/>
              <a:t>4 F2F WG meetings and 2 WG meetings planned as Electronic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en-US" sz="2000"/>
              <a:t>Planning is performed by the MHPG</a:t>
            </a:r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endParaRPr lang="en-US" sz="1600"/>
          </a:p>
          <a:p>
            <a:pPr marL="0" indent="0">
              <a:buNone/>
            </a:pPr>
            <a:r>
              <a:rPr lang="en-US" sz="1600"/>
              <a:t>Release 18 planning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/>
              <a:t>CT plenary agreed that if SA plenary decides to move  dates it should be guarantied that CT has 9 month for stage 3 work plus  3 month until code freeze. It was alos requested  that stage 3 freeze dates between TSG shall be in sync.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/>
              <a:t>SA5 chair indicated that SA5 needs 6 month to complete their stage2 after stage2 freeze in SA2.</a:t>
            </a:r>
          </a:p>
          <a:p>
            <a:pPr marL="0" indent="0">
              <a:buNone/>
            </a:pPr>
            <a:r>
              <a:rPr lang="en-US" sz="1600"/>
              <a:t>Updated Release 18 timeline approved by SA:</a:t>
            </a:r>
          </a:p>
          <a:p>
            <a:r>
              <a:rPr lang="en-GB" altLang="en-US" sz="1600"/>
              <a:t> December 2021	Stage 1  completed</a:t>
            </a:r>
          </a:p>
          <a:p>
            <a:r>
              <a:rPr lang="en-GB" sz="1600"/>
              <a:t> June 2023	planed Stage 2  completion</a:t>
            </a:r>
          </a:p>
          <a:p>
            <a:r>
              <a:rPr lang="en-GB" sz="1600"/>
              <a:t> March 2024	planed  stage 3 completion</a:t>
            </a:r>
          </a:p>
          <a:p>
            <a:r>
              <a:rPr lang="en-GB" sz="1600"/>
              <a:t> June 2024	planed ASN.1 and Open API freeze</a:t>
            </a:r>
          </a:p>
          <a:p>
            <a:endParaRPr lang="en-GB" sz="1600"/>
          </a:p>
          <a:p>
            <a:pPr marL="0" indent="0">
              <a:buNone/>
            </a:pPr>
            <a:r>
              <a:rPr lang="en-GB" sz="1600"/>
              <a:t>Release 19 Planning</a:t>
            </a:r>
          </a:p>
          <a:p>
            <a:r>
              <a:rPr lang="en-GB" altLang="en-US" sz="1600"/>
              <a:t> December 2023	Stage 1  freeze</a:t>
            </a:r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371624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74926</TotalTime>
  <Words>2453</Words>
  <Application>Microsoft Office PowerPoint</Application>
  <PresentationFormat>Widescreen</PresentationFormat>
  <Paragraphs>242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SimSun</vt:lpstr>
      <vt:lpstr>Arial</vt:lpstr>
      <vt:lpstr>Arial </vt:lpstr>
      <vt:lpstr>Calibri</vt:lpstr>
      <vt:lpstr>Calibri Light</vt:lpstr>
      <vt:lpstr>Times New Roman</vt:lpstr>
      <vt:lpstr>Office Theme</vt:lpstr>
      <vt:lpstr>Plenary #98e report  on CT4 related topics</vt:lpstr>
      <vt:lpstr>Overview</vt:lpstr>
      <vt:lpstr>Report from CT#98e related to CT4 topics</vt:lpstr>
      <vt:lpstr>Report from CT#98e related to CT4 topics</vt:lpstr>
      <vt:lpstr>Report from CT#98e related to CT4 topics</vt:lpstr>
      <vt:lpstr>Report from CT#98e related to CT4 topics</vt:lpstr>
      <vt:lpstr>Report from CT#98e related to CT4 topics</vt:lpstr>
      <vt:lpstr>Report from CT#98e related to CT4 topics</vt:lpstr>
      <vt:lpstr>Report from SA#98e related to CT4 topics</vt:lpstr>
      <vt:lpstr>Report from SA#98e related to CT4 topics</vt:lpstr>
      <vt:lpstr>Report from SA#98e related to CT4 topics</vt:lpstr>
      <vt:lpstr>Report from SA#98e</vt:lpstr>
      <vt:lpstr>Report from SA#98e</vt:lpstr>
      <vt:lpstr>Report from SA#98e</vt:lpstr>
      <vt:lpstr>Report from SA#98e</vt:lpstr>
      <vt:lpstr>Report from SA#98e</vt:lpstr>
      <vt:lpstr>Report from SA#98e</vt:lpstr>
      <vt:lpstr>Report from SA#98e</vt:lpstr>
      <vt:lpstr>Other information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</cp:lastModifiedBy>
  <cp:revision>1068</cp:revision>
  <dcterms:created xsi:type="dcterms:W3CDTF">2010-02-05T13:52:04Z</dcterms:created>
  <dcterms:modified xsi:type="dcterms:W3CDTF">2022-12-21T13:05:43Z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(3)SDfkQEOTYCJWWHd5N3PXS0UDcBLngC92BV4tXQo9GnK5YNyG1rx5fnnSM+L0anZBORgbiXnW
Tp1IplhRnJc83/R7R7s3/PAlm93wWii0n9QPgLPvW5Q3u5Bo3qiTVsfNutZOHrVOQqNEo/ML
YpPqGRAUZmlnJobk8M81v1F6JaJkevYoWA74EPNG/+QYLgF3zek94xds8xJOQYMUT1v2i1fM
5stdPPBKgS1qgAfQOX</vt:lpwstr>
  </property>
  <property fmtid="{D5CDD505-2E9C-101B-9397-08002B2CF9AE}" pid="3" name="_2015_ms_pID_7253431">
    <vt:lpwstr>uAGmu357JFCulgBgXeB/Wj5X1vCg3daR6rSUrVFaevr0ejDHIKMfYa
+kuqg/J4uJD/lIYYzeHZ7cQpMWvUmvHQMO2EpXSuKV80aUFgbzKygj95f2YnSSY7cgP4YZ3d
4NhjgW2a4SRCYz/NgdOsq5t2BjQ7bSSeR2JgC5r9COOIkmpjst/iqFqzde5BHXEqqrRehyya
RQ/BPfJgJ3+jVelGvRjdOEV018lu0IaXT3LR</vt:lpwstr>
  </property>
  <property fmtid="{D5CDD505-2E9C-101B-9397-08002B2CF9AE}" pid="4" name="_2015_ms_pID_7253432">
    <vt:lpwstr>8g==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1671627624</vt:lpwstr>
  </property>
</Properties>
</file>