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2"/>
  </p:notesMasterIdLst>
  <p:handoutMasterIdLst>
    <p:handoutMasterId r:id="rId23"/>
  </p:handoutMasterIdLst>
  <p:sldIdLst>
    <p:sldId id="341" r:id="rId2"/>
    <p:sldId id="396" r:id="rId3"/>
    <p:sldId id="416" r:id="rId4"/>
    <p:sldId id="403" r:id="rId5"/>
    <p:sldId id="455" r:id="rId6"/>
    <p:sldId id="388" r:id="rId7"/>
    <p:sldId id="445" r:id="rId8"/>
    <p:sldId id="459" r:id="rId9"/>
    <p:sldId id="448" r:id="rId10"/>
    <p:sldId id="466" r:id="rId11"/>
    <p:sldId id="465" r:id="rId12"/>
    <p:sldId id="467" r:id="rId13"/>
    <p:sldId id="468" r:id="rId14"/>
    <p:sldId id="457" r:id="rId15"/>
    <p:sldId id="470" r:id="rId16"/>
    <p:sldId id="471" r:id="rId17"/>
    <p:sldId id="469" r:id="rId18"/>
    <p:sldId id="433" r:id="rId19"/>
    <p:sldId id="420" r:id="rId20"/>
    <p:sldId id="379" r:id="rId2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99112" autoAdjust="0"/>
  </p:normalViewPr>
  <p:slideViewPr>
    <p:cSldViewPr snapToGrid="0">
      <p:cViewPr varScale="1">
        <p:scale>
          <a:sx n="105" d="100"/>
          <a:sy n="105" d="100"/>
        </p:scale>
        <p:origin x="68" y="3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57348"/>
            <a:ext cx="3422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smtClean="0">
                <a:latin typeface="Arial "/>
              </a:rPr>
              <a:t>CT WG4#113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sz="1000" b="1" kern="12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Toulouse;  14</a:t>
            </a:r>
            <a:r>
              <a:rPr lang="en-GB" sz="1000" b="1" kern="1200" baseline="300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– 18</a:t>
            </a:r>
            <a:r>
              <a:rPr lang="en-GB" sz="1000" b="1" kern="1200" baseline="300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November 2022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smtClean="0">
                <a:latin typeface="Arial "/>
              </a:rPr>
              <a:t>C4-225006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Plenary </a:t>
            </a:r>
            <a:r>
              <a:rPr lang="en-US" altLang="en-US" smtClean="0"/>
              <a:t>#97e </a:t>
            </a:r>
            <a:r>
              <a:rPr lang="en-US" altLang="en-US" dirty="0" smtClean="0"/>
              <a:t>report </a:t>
            </a:r>
            <a:br>
              <a:rPr lang="en-US" altLang="en-US" dirty="0" smtClean="0"/>
            </a:br>
            <a:r>
              <a:rPr lang="en-US" altLang="en-US" dirty="0" smtClean="0"/>
              <a:t>on CT4 related topics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Schmitt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</a:t>
            </a:r>
            <a:r>
              <a:rPr lang="fi-FI" altLang="en-US" sz="2000" dirty="0" smtClean="0"/>
              <a:t>Chair</a:t>
            </a:r>
            <a:r>
              <a:rPr lang="en-GB" altLang="en-US" sz="2000" dirty="0" smtClean="0"/>
              <a:t>, </a:t>
            </a:r>
            <a:r>
              <a:rPr lang="en-GB" altLang="en-US" sz="2000" dirty="0"/>
              <a:t>Huawei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6" y="425355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SA#97e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60394" y="1874903"/>
            <a:ext cx="11481560" cy="4351338"/>
          </a:xfrm>
        </p:spPr>
        <p:txBody>
          <a:bodyPr/>
          <a:lstStyle/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US" sz="2000" smtClean="0">
                <a:solidFill>
                  <a:srgbClr val="FF0000"/>
                </a:solidFill>
              </a:rPr>
              <a:t>Revised Rel-18 WIDs approved </a:t>
            </a:r>
          </a:p>
          <a:p>
            <a:pPr marL="0" indent="0">
              <a:buNone/>
              <a:tabLst>
                <a:tab pos="1144588" algn="l"/>
                <a:tab pos="1828800" algn="l"/>
              </a:tabLst>
            </a:pPr>
            <a:r>
              <a:rPr lang="en-US" sz="1400" b="1" smtClean="0"/>
              <a:t>      TDoc</a:t>
            </a:r>
            <a:r>
              <a:rPr lang="en-US" sz="1400" b="1"/>
              <a:t>	Source	</a:t>
            </a:r>
            <a:r>
              <a:rPr lang="en-US" sz="1400" b="1" smtClean="0"/>
              <a:t>Title</a:t>
            </a:r>
            <a:endParaRPr lang="en-US" sz="1400"/>
          </a:p>
          <a:p>
            <a:pPr>
              <a:tabLst>
                <a:tab pos="1144588" algn="l"/>
                <a:tab pos="1828800" algn="l"/>
              </a:tabLst>
            </a:pPr>
            <a:r>
              <a:rPr lang="en-US" sz="1400"/>
              <a:t> SP-220873	</a:t>
            </a:r>
            <a:r>
              <a:rPr lang="en-US" sz="1400" smtClean="0"/>
              <a:t>SA3</a:t>
            </a:r>
            <a:r>
              <a:rPr lang="en-US" sz="1400"/>
              <a:t>	</a:t>
            </a:r>
            <a:r>
              <a:rPr lang="en-US" sz="1400" smtClean="0"/>
              <a:t>Revised </a:t>
            </a:r>
            <a:r>
              <a:rPr lang="en-US" sz="1400"/>
              <a:t>WID on Security Assurance Specification for 5G Rel-17 Features</a:t>
            </a:r>
          </a:p>
          <a:p>
            <a:pPr>
              <a:tabLst>
                <a:tab pos="1144588" algn="l"/>
                <a:tab pos="1828800" algn="l"/>
              </a:tabLst>
            </a:pPr>
            <a:r>
              <a:rPr lang="en-US" sz="1400"/>
              <a:t>SP-220990	</a:t>
            </a:r>
            <a:r>
              <a:rPr lang="en-US" sz="1400" smtClean="0"/>
              <a:t>SA6</a:t>
            </a:r>
            <a:r>
              <a:rPr lang="en-US" sz="1400"/>
              <a:t>	</a:t>
            </a:r>
            <a:r>
              <a:rPr lang="en-US" sz="1400" smtClean="0"/>
              <a:t>Revised </a:t>
            </a:r>
            <a:r>
              <a:rPr lang="en-US" sz="1400"/>
              <a:t>WID on Alignment of EDGEAPP, ETSI MEC and GSMA OP Architectures</a:t>
            </a:r>
          </a:p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US" sz="2000" smtClean="0">
                <a:solidFill>
                  <a:srgbClr val="FF0000"/>
                </a:solidFill>
              </a:rPr>
              <a:t>New </a:t>
            </a:r>
            <a:r>
              <a:rPr lang="en-US" sz="2000">
                <a:solidFill>
                  <a:srgbClr val="FF0000"/>
                </a:solidFill>
              </a:rPr>
              <a:t>Rel-18 WIDs approved </a:t>
            </a:r>
          </a:p>
          <a:p>
            <a:pPr marL="0" indent="0">
              <a:buNone/>
              <a:tabLst>
                <a:tab pos="1144588" algn="l"/>
                <a:tab pos="1828800" algn="l"/>
              </a:tabLst>
            </a:pPr>
            <a:r>
              <a:rPr lang="en-US" sz="1050" b="1"/>
              <a:t>      TDoc	Source	Title</a:t>
            </a:r>
            <a:endParaRPr lang="en-US" sz="1050"/>
          </a:p>
          <a:p>
            <a:pPr>
              <a:tabLst>
                <a:tab pos="1144588" algn="l"/>
              </a:tabLst>
            </a:pPr>
            <a:r>
              <a:rPr lang="en-US" sz="1400" smtClean="0"/>
              <a:t> </a:t>
            </a:r>
            <a:r>
              <a:rPr lang="en-US" sz="1400"/>
              <a:t>SP-220793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WID: MBS support for V2X services (TEI18_MBS4V2X)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SP-220794	</a:t>
            </a:r>
            <a:r>
              <a:rPr lang="en-US" sz="1400" smtClean="0"/>
              <a:t>SA2</a:t>
            </a:r>
            <a:r>
              <a:rPr lang="en-US" sz="1400"/>
              <a:t>	New </a:t>
            </a:r>
            <a:r>
              <a:rPr lang="en-US" sz="1400" smtClean="0"/>
              <a:t> WID</a:t>
            </a:r>
            <a:r>
              <a:rPr lang="en-US" sz="1400"/>
              <a:t>: TEI18_SLAMUP Spending Limits for AM and UE Policies in the 5GC (TEI18_SLAMUP)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SP-220795	</a:t>
            </a:r>
            <a:r>
              <a:rPr lang="en-US" sz="1400" smtClean="0"/>
              <a:t>SA2</a:t>
            </a:r>
            <a:r>
              <a:rPr lang="en-US" sz="1400"/>
              <a:t>	New </a:t>
            </a:r>
            <a:r>
              <a:rPr lang="en-US" sz="1400" smtClean="0"/>
              <a:t>WID Multiple </a:t>
            </a:r>
            <a:r>
              <a:rPr lang="en-US" sz="1400"/>
              <a:t>location report for MT-LR Immediate Location Request for the regulatory service (TEI18_MLR)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SP-220796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New WID TEI18 </a:t>
            </a:r>
            <a:r>
              <a:rPr lang="en-US" sz="1400"/>
              <a:t>on enhancement of application detection event exposure (TEI18_ADEE)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SP-220797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on General Support of IPv6 Prefix Delegation (TEI18_IPv6PD)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SP-220798	</a:t>
            </a:r>
            <a:r>
              <a:rPr lang="en-US" sz="1400" smtClean="0"/>
              <a:t>SA2</a:t>
            </a:r>
            <a:r>
              <a:rPr lang="en-US" sz="1400"/>
              <a:t>	New </a:t>
            </a:r>
            <a:r>
              <a:rPr lang="en-US" sz="1400" smtClean="0"/>
              <a:t>WID Secondary </a:t>
            </a:r>
            <a:r>
              <a:rPr lang="en-US" sz="1400"/>
              <a:t>DN Authentication and authorization in EPC IWK cases (TEI18_SDNAEPC)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SP-220799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on Dynamically Changing AM Policies in the 5GC Phase 2 (TEI18 _DCAMP_Ph2)</a:t>
            </a:r>
          </a:p>
          <a:p>
            <a:pPr marL="0" indent="0" defTabSz="915988">
              <a:buNone/>
              <a:tabLst>
                <a:tab pos="1077913" algn="l"/>
                <a:tab pos="1795463" algn="l"/>
                <a:tab pos="2239963" algn="l"/>
                <a:tab pos="8612188" algn="l"/>
              </a:tabLst>
            </a:pPr>
            <a:endParaRPr lang="en-US" sz="1400" smtClean="0"/>
          </a:p>
          <a:p>
            <a:pPr marL="0" indent="0" defTabSz="915988">
              <a:buNone/>
              <a:tabLst>
                <a:tab pos="1077913" algn="l"/>
                <a:tab pos="1795463" algn="l"/>
                <a:tab pos="2239963" algn="l"/>
                <a:tab pos="789622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36942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6" y="425355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SA#97e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60394" y="1874903"/>
            <a:ext cx="11481560" cy="4351338"/>
          </a:xfrm>
        </p:spPr>
        <p:txBody>
          <a:bodyPr/>
          <a:lstStyle/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US" sz="2000">
                <a:solidFill>
                  <a:srgbClr val="FF0000"/>
                </a:solidFill>
              </a:rPr>
              <a:t>New Rel-18 WIDs approved </a:t>
            </a:r>
          </a:p>
          <a:p>
            <a:pPr marL="0" indent="0">
              <a:buNone/>
              <a:tabLst>
                <a:tab pos="1144588" algn="l"/>
                <a:tab pos="1828800" algn="l"/>
              </a:tabLst>
            </a:pPr>
            <a:r>
              <a:rPr lang="en-US" sz="1050" b="1"/>
              <a:t>      TDoc	Source	Title</a:t>
            </a:r>
            <a:endParaRPr lang="en-US" sz="1050"/>
          </a:p>
          <a:p>
            <a:pPr>
              <a:tabLst>
                <a:tab pos="1144588" algn="l"/>
              </a:tabLst>
            </a:pPr>
            <a:r>
              <a:rPr lang="en-US" sz="1400" smtClean="0"/>
              <a:t>SP-220801</a:t>
            </a:r>
            <a:r>
              <a:rPr lang="en-US" sz="1400"/>
              <a:t>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on Extensions to the TSC Framework to support DetNet . (DetNet)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SP-220802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WID: 5G System Enabler for Service Function Chaining (SFC)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SP-220803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on 5GS support of NR RedCap UE with long eDRX for RRC_INACTIVE State. (NR_REDCAP_Ph2)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SP-220804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WID: System architecture for Next Generation Real time Communication services (NG_RTC)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SP-220805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WID: Enhanced support of Non-Public Networks Phase 2 (ENPN_Ph2)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SP-220806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on Proximity-based Services in 5GS Phase 2 . (5G_ProSe_Ph2)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SP-220807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on 5G AM Policy (AMP)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SP-220808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WID: 5G System with Satellite Backhaul. (5GSATB)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SP-220809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WID: UPF enhancement for Exposure and SBA (AMP)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SP-220810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WID: Seamless UE context recovery. (SUECR)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SP-220811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on Enhancement to the 5GC LoCation Services Phase 3. (5G_eLCS_Ph3)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SP-220813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on Access Traffic Steering, Switching and Splitting support in the 5G system architecture; Phase 3. (ATSSS_Ph3)</a:t>
            </a:r>
          </a:p>
          <a:p>
            <a:pPr marL="0" indent="0" defTabSz="915988">
              <a:buNone/>
              <a:tabLst>
                <a:tab pos="1077913" algn="l"/>
                <a:tab pos="1795463" algn="l"/>
                <a:tab pos="2239963" algn="l"/>
                <a:tab pos="8612188" algn="l"/>
              </a:tabLst>
            </a:pPr>
            <a:r>
              <a:rPr lang="en-US" sz="1400" smtClean="0"/>
              <a:t> </a:t>
            </a:r>
          </a:p>
          <a:p>
            <a:pPr marL="0" indent="0" defTabSz="915988">
              <a:buNone/>
              <a:tabLst>
                <a:tab pos="1077913" algn="l"/>
                <a:tab pos="1795463" algn="l"/>
                <a:tab pos="2239963" algn="l"/>
                <a:tab pos="789622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775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6" y="425355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SA#97e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60394" y="1874903"/>
            <a:ext cx="11481560" cy="4351338"/>
          </a:xfrm>
        </p:spPr>
        <p:txBody>
          <a:bodyPr/>
          <a:lstStyle/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US" sz="2000">
                <a:solidFill>
                  <a:srgbClr val="FF0000"/>
                </a:solidFill>
              </a:rPr>
              <a:t>New Rel-18 WIDs approved </a:t>
            </a:r>
          </a:p>
          <a:p>
            <a:pPr marL="0" indent="0">
              <a:buNone/>
              <a:tabLst>
                <a:tab pos="1144588" algn="l"/>
                <a:tab pos="1828800" algn="l"/>
              </a:tabLst>
            </a:pPr>
            <a:r>
              <a:rPr lang="en-US" sz="1050" b="1"/>
              <a:t>      TDoc	Source	Title</a:t>
            </a:r>
            <a:endParaRPr lang="en-US" sz="1050"/>
          </a:p>
          <a:p>
            <a:pPr>
              <a:tabLst>
                <a:tab pos="1144588" algn="l"/>
              </a:tabLst>
            </a:pPr>
            <a:r>
              <a:rPr lang="en-US" sz="1400" smtClean="0"/>
              <a:t>SP-220814</a:t>
            </a:r>
            <a:r>
              <a:rPr lang="en-US" sz="1400"/>
              <a:t>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on 5G Timing Resiliency and TSC &amp; URLLC enhancements (TRS_URLLC)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SP-220904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WID: Support for 5WWC, Phase 2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SP-220980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WID: Enhancement of 5G UE Policy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SP-220987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on Enhancement of support for Edge Computing in 5G Core Network phase 2 (EDGE_Ph2)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SP-220988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 smtClean="0"/>
              <a:t>WID</a:t>
            </a:r>
            <a:r>
              <a:rPr lang="en-US" sz="1400"/>
              <a:t>: Enhancement of NSAC for maximum number of UEs with at least one PDU session/PDN connection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SP-220989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on Generic group management, exposure and communication enhancements</a:t>
            </a:r>
          </a:p>
          <a:p>
            <a:pPr marL="0" indent="0" defTabSz="915988">
              <a:buNone/>
              <a:tabLst>
                <a:tab pos="1077913" algn="l"/>
                <a:tab pos="1795463" algn="l"/>
                <a:tab pos="2239963" algn="l"/>
                <a:tab pos="8612188" algn="l"/>
              </a:tabLst>
            </a:pPr>
            <a:r>
              <a:rPr lang="en-US" sz="1400" smtClean="0"/>
              <a:t> </a:t>
            </a:r>
          </a:p>
          <a:p>
            <a:pPr marL="0" indent="0" defTabSz="915988">
              <a:buNone/>
              <a:tabLst>
                <a:tab pos="1077913" algn="l"/>
                <a:tab pos="1795463" algn="l"/>
                <a:tab pos="2239963" algn="l"/>
                <a:tab pos="789622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43586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6" y="425355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SA#97e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60394" y="1874903"/>
            <a:ext cx="11481560" cy="4351338"/>
          </a:xfrm>
        </p:spPr>
        <p:txBody>
          <a:bodyPr/>
          <a:lstStyle/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US" sz="2000">
                <a:solidFill>
                  <a:srgbClr val="FF0000"/>
                </a:solidFill>
              </a:rPr>
              <a:t>New Rel-18 WIDs approved </a:t>
            </a:r>
          </a:p>
          <a:p>
            <a:pPr marL="0" indent="0">
              <a:buNone/>
              <a:tabLst>
                <a:tab pos="1144588" algn="l"/>
                <a:tab pos="1828800" algn="l"/>
              </a:tabLst>
            </a:pPr>
            <a:r>
              <a:rPr lang="en-US" sz="1050" b="1"/>
              <a:t>      TDoc	Source	Title</a:t>
            </a:r>
            <a:endParaRPr lang="en-US" sz="1050"/>
          </a:p>
          <a:p>
            <a:pPr>
              <a:tabLst>
                <a:tab pos="1144588" algn="l"/>
              </a:tabLst>
            </a:pPr>
            <a:r>
              <a:rPr lang="en-US" sz="1400" smtClean="0"/>
              <a:t>SP-220874</a:t>
            </a:r>
            <a:r>
              <a:rPr lang="en-US" sz="1400"/>
              <a:t>	</a:t>
            </a:r>
            <a:r>
              <a:rPr lang="en-US" sz="1400" smtClean="0"/>
              <a:t>SA3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on ProSe Secondary Authentication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SP-220843	</a:t>
            </a:r>
            <a:r>
              <a:rPr lang="en-US" sz="1400" smtClean="0"/>
              <a:t>SA5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on Methodology for deprecation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SP-220981	</a:t>
            </a:r>
            <a:r>
              <a:rPr lang="en-US" sz="1400" smtClean="0"/>
              <a:t>SA5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on Enhancement of Management Data Analytics phase 2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SP-220913	</a:t>
            </a:r>
            <a:r>
              <a:rPr lang="en-US" sz="1400" smtClean="0"/>
              <a:t>SA6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for application data analytics enablement service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SP-220914	</a:t>
            </a:r>
            <a:r>
              <a:rPr lang="en-US" sz="1400" smtClean="0"/>
              <a:t>SA6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on SEAL data delivery enabler for vertical applications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SP-220915	</a:t>
            </a:r>
            <a:r>
              <a:rPr lang="en-US" sz="1400" smtClean="0"/>
              <a:t>SA6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on architecture for UAS Applications, Phase 2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SP-220916	</a:t>
            </a:r>
            <a:r>
              <a:rPr lang="en-US" sz="1400" smtClean="0"/>
              <a:t>SA6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on enhancements to application layer support for V2X services; Phase 2</a:t>
            </a:r>
          </a:p>
          <a:p>
            <a:pPr>
              <a:tabLst>
                <a:tab pos="1144588" algn="l"/>
              </a:tabLst>
            </a:pPr>
            <a:r>
              <a:rPr lang="en-US" sz="1400"/>
              <a:t>SP-220917	</a:t>
            </a:r>
            <a:r>
              <a:rPr lang="en-US" sz="1400" smtClean="0"/>
              <a:t>SA6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on Architecture for enabling Edge Applications Phase 2</a:t>
            </a:r>
          </a:p>
          <a:p>
            <a:pPr defTabSz="915988">
              <a:tabLst>
                <a:tab pos="1077913" algn="l"/>
                <a:tab pos="1795463" algn="l"/>
                <a:tab pos="2239963" algn="l"/>
                <a:tab pos="8612188" algn="l"/>
              </a:tabLst>
            </a:pPr>
            <a:endParaRPr lang="en-US" sz="1400" smtClean="0"/>
          </a:p>
          <a:p>
            <a:pPr marL="0" indent="0" defTabSz="915988">
              <a:buNone/>
              <a:tabLst>
                <a:tab pos="1077913" algn="l"/>
                <a:tab pos="1795463" algn="l"/>
                <a:tab pos="2239963" algn="l"/>
                <a:tab pos="8612188" algn="l"/>
              </a:tabLst>
            </a:pPr>
            <a:endParaRPr lang="en-US" sz="1400" smtClean="0"/>
          </a:p>
          <a:p>
            <a:pPr marL="0" indent="0" defTabSz="915988">
              <a:buNone/>
              <a:tabLst>
                <a:tab pos="1077913" algn="l"/>
                <a:tab pos="1795463" algn="l"/>
                <a:tab pos="2239963" algn="l"/>
                <a:tab pos="789622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47866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93539" y="414404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SA#97e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smtClean="0">
                <a:solidFill>
                  <a:srgbClr val="FF0000"/>
                </a:solidFill>
              </a:rPr>
              <a:t>Rel-18 </a:t>
            </a:r>
            <a:r>
              <a:rPr lang="en-GB" sz="2000" smtClean="0">
                <a:solidFill>
                  <a:srgbClr val="FF0000"/>
                </a:solidFill>
              </a:rPr>
              <a:t>New TRs presented for information:</a:t>
            </a:r>
            <a:endParaRPr lang="en-GB" sz="2000">
              <a:solidFill>
                <a:srgbClr val="FF0000"/>
              </a:solidFill>
            </a:endParaRPr>
          </a:p>
          <a:p>
            <a:pPr>
              <a:tabLst>
                <a:tab pos="1198563" algn="l"/>
                <a:tab pos="1774825" algn="l"/>
              </a:tabLst>
            </a:pPr>
            <a:r>
              <a:rPr lang="en-US" sz="1400" b="1"/>
              <a:t> TDoc	Source	</a:t>
            </a:r>
            <a:r>
              <a:rPr lang="en-US" sz="1400" b="1" smtClean="0"/>
              <a:t>Title</a:t>
            </a:r>
            <a:r>
              <a:rPr lang="en-US" sz="1400"/>
              <a:t>	</a:t>
            </a:r>
          </a:p>
          <a:p>
            <a:pPr>
              <a:tabLst>
                <a:tab pos="1198563" algn="l"/>
                <a:tab pos="1774825" algn="l"/>
              </a:tabLst>
            </a:pPr>
            <a:r>
              <a:rPr lang="en-US" sz="1400" smtClean="0"/>
              <a:t>SP-220817</a:t>
            </a:r>
            <a:r>
              <a:rPr lang="en-US" sz="1400"/>
              <a:t>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TR </a:t>
            </a:r>
            <a:r>
              <a:rPr lang="en-US" sz="1400"/>
              <a:t>23.700-05 Study on architecture enhancements for vehicle-mounted relays</a:t>
            </a:r>
          </a:p>
          <a:p>
            <a:pPr>
              <a:tabLst>
                <a:tab pos="1198563" algn="l"/>
                <a:tab pos="1774825" algn="l"/>
              </a:tabLst>
            </a:pPr>
            <a:r>
              <a:rPr lang="en-US" sz="1400"/>
              <a:t>SP-220836	SA2	TR 23.700-17 Study on support for 5WWC; Phase 2</a:t>
            </a:r>
          </a:p>
          <a:p>
            <a:pPr>
              <a:tabLst>
                <a:tab pos="1198563" algn="l"/>
                <a:tab pos="1774825" algn="l"/>
              </a:tabLst>
            </a:pPr>
            <a:r>
              <a:rPr lang="en-US" sz="1400"/>
              <a:t>SP-220837	SA2	TR 23.700-18 Study on system enabler for service function chaining</a:t>
            </a:r>
          </a:p>
          <a:p>
            <a:pPr>
              <a:tabLst>
                <a:tab pos="1198563" algn="l"/>
                <a:tab pos="1774825" algn="l"/>
              </a:tabLst>
            </a:pPr>
            <a:r>
              <a:rPr lang="en-US" sz="1400" smtClean="0"/>
              <a:t>SP-220818</a:t>
            </a:r>
            <a:r>
              <a:rPr lang="en-US" sz="1400"/>
              <a:t>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TR </a:t>
            </a:r>
            <a:r>
              <a:rPr lang="en-US" sz="1400"/>
              <a:t>23.700-25 Study on timing resiliency and TSC and URLLC enhancements</a:t>
            </a:r>
          </a:p>
          <a:p>
            <a:pPr>
              <a:tabLst>
                <a:tab pos="1198563" algn="l"/>
                <a:tab pos="1774825" algn="l"/>
              </a:tabLst>
            </a:pPr>
            <a:r>
              <a:rPr lang="en-US" sz="1400"/>
              <a:t>SP-220819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TR </a:t>
            </a:r>
            <a:r>
              <a:rPr lang="en-US" sz="1400"/>
              <a:t>23.700-27 Study on support of satellite backhauling in 5GS</a:t>
            </a:r>
          </a:p>
          <a:p>
            <a:pPr>
              <a:tabLst>
                <a:tab pos="1198563" algn="l"/>
                <a:tab pos="1774825" algn="l"/>
              </a:tabLst>
            </a:pPr>
            <a:r>
              <a:rPr lang="en-US" sz="1400"/>
              <a:t>SP-220902	SA2	TR 23.700-28 '</a:t>
            </a:r>
            <a:r>
              <a:rPr lang="en-GB" sz="1400"/>
              <a:t>Study on Integration of satellite components in the 5G </a:t>
            </a:r>
            <a:r>
              <a:rPr lang="en-GB" sz="1400" smtClean="0"/>
              <a:t>architecture</a:t>
            </a:r>
            <a:r>
              <a:rPr lang="en-US" sz="1400" smtClean="0"/>
              <a:t>‘</a:t>
            </a:r>
          </a:p>
          <a:p>
            <a:pPr>
              <a:tabLst>
                <a:tab pos="1198563" algn="l"/>
                <a:tab pos="1774825" algn="l"/>
              </a:tabLst>
            </a:pPr>
            <a:r>
              <a:rPr lang="en-US" sz="1400" smtClean="0"/>
              <a:t>SP-220820</a:t>
            </a:r>
            <a:r>
              <a:rPr lang="en-US" sz="1400"/>
              <a:t>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TR 23.700-33 </a:t>
            </a:r>
            <a:r>
              <a:rPr lang="en-US" sz="1400"/>
              <a:t>Study on System enhancement for Proximity based Services (ProSe) in the 5G System (5GS); Phase 2</a:t>
            </a:r>
          </a:p>
          <a:p>
            <a:pPr>
              <a:tabLst>
                <a:tab pos="1198563" algn="l"/>
                <a:tab pos="1774825" algn="l"/>
              </a:tabLst>
            </a:pPr>
            <a:r>
              <a:rPr lang="en-US" sz="1400"/>
              <a:t>SP-220821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TR </a:t>
            </a:r>
            <a:r>
              <a:rPr lang="en-US" sz="1400"/>
              <a:t>23.700-41 Study on enhancement of network slicing; Phase 3</a:t>
            </a:r>
          </a:p>
          <a:p>
            <a:pPr>
              <a:tabLst>
                <a:tab pos="1198563" algn="l"/>
                <a:tab pos="1774825" algn="l"/>
              </a:tabLst>
            </a:pPr>
            <a:r>
              <a:rPr lang="en-US" sz="1400" smtClean="0"/>
              <a:t>S</a:t>
            </a:r>
            <a:r>
              <a:rPr lang="en-US" sz="1400"/>
              <a:t>SP-220838	SA2	TR 23.700-46 Study on 5GS DetNet interworking</a:t>
            </a:r>
          </a:p>
          <a:p>
            <a:pPr>
              <a:tabLst>
                <a:tab pos="1198563" algn="l"/>
                <a:tab pos="1774825" algn="l"/>
              </a:tabLst>
            </a:pPr>
            <a:r>
              <a:rPr lang="en-US" sz="1400" smtClean="0"/>
              <a:t>P-220822</a:t>
            </a:r>
            <a:r>
              <a:rPr lang="en-US" sz="1400"/>
              <a:t>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TR </a:t>
            </a:r>
            <a:r>
              <a:rPr lang="en-US" sz="1400"/>
              <a:t>23.700-47 Study on architectural enhancements for 5G multicast-broadcast services; Phase </a:t>
            </a:r>
            <a:r>
              <a:rPr lang="en-US" sz="1400" smtClean="0"/>
              <a:t>2</a:t>
            </a:r>
            <a:endParaRPr lang="en-US" sz="1400"/>
          </a:p>
          <a:p>
            <a:pPr>
              <a:tabLst>
                <a:tab pos="1198563" algn="l"/>
                <a:tab pos="1774825" algn="l"/>
              </a:tabLst>
            </a:pPr>
            <a:r>
              <a:rPr lang="en-US" sz="1400"/>
              <a:t>SP-220823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TR </a:t>
            </a:r>
            <a:r>
              <a:rPr lang="en-US" sz="1400"/>
              <a:t>23.700-48 5G System Enhancements for Edge Computing; Phase 2</a:t>
            </a:r>
          </a:p>
          <a:p>
            <a:pPr>
              <a:tabLst>
                <a:tab pos="1198563" algn="l"/>
                <a:tab pos="1774825" algn="l"/>
              </a:tabLst>
            </a:pPr>
            <a:r>
              <a:rPr lang="en-US" sz="1400"/>
              <a:t>SP-220949	SA2	TR 23.700-60 Study on XR (Extended Reality) and media services</a:t>
            </a:r>
          </a:p>
          <a:p>
            <a:pPr marL="0" indent="0" defTabSz="852488">
              <a:buNone/>
              <a:tabLst>
                <a:tab pos="1254125" algn="l"/>
              </a:tabLst>
            </a:pPr>
            <a:endParaRPr lang="en-US" sz="1400" smtClean="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 smtClean="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1781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93539" y="414404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SA#97e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smtClean="0">
                <a:solidFill>
                  <a:srgbClr val="FF0000"/>
                </a:solidFill>
              </a:rPr>
              <a:t>Rel-18 </a:t>
            </a:r>
            <a:r>
              <a:rPr lang="en-GB" sz="2000" smtClean="0">
                <a:solidFill>
                  <a:srgbClr val="FF0000"/>
                </a:solidFill>
              </a:rPr>
              <a:t>New TRs presented for information:</a:t>
            </a:r>
            <a:endParaRPr lang="en-GB" sz="2000">
              <a:solidFill>
                <a:srgbClr val="FF0000"/>
              </a:solidFill>
            </a:endParaRPr>
          </a:p>
          <a:p>
            <a:pPr>
              <a:tabLst>
                <a:tab pos="1198563" algn="l"/>
                <a:tab pos="1943100" algn="l"/>
              </a:tabLst>
            </a:pPr>
            <a:r>
              <a:rPr lang="en-US" sz="1400" b="1"/>
              <a:t> TDoc	Source	</a:t>
            </a:r>
            <a:r>
              <a:rPr lang="en-US" sz="1400" b="1" smtClean="0"/>
              <a:t>Title</a:t>
            </a:r>
            <a:r>
              <a:rPr lang="en-US" sz="1400"/>
              <a:t>	</a:t>
            </a:r>
          </a:p>
          <a:p>
            <a:pPr>
              <a:tabLst>
                <a:tab pos="1144588" algn="l"/>
                <a:tab pos="1658938" algn="l"/>
              </a:tabLst>
            </a:pPr>
            <a:r>
              <a:rPr lang="en-US" sz="1400"/>
              <a:t>SP-220824	SA2	TR 23.700-53 </a:t>
            </a:r>
            <a:r>
              <a:rPr lang="en-US" sz="1400" smtClean="0"/>
              <a:t>‘Study </a:t>
            </a:r>
            <a:r>
              <a:rPr lang="en-US" sz="1400"/>
              <a:t>on access traffic steering, switching and splitting support in the 5G system architecture; Phase </a:t>
            </a:r>
            <a:r>
              <a:rPr lang="en-US" sz="1400" smtClean="0"/>
              <a:t>3</a:t>
            </a:r>
            <a:r>
              <a:rPr lang="en-US" sz="1400"/>
              <a:t> ‘</a:t>
            </a:r>
          </a:p>
          <a:p>
            <a:pPr>
              <a:tabLst>
                <a:tab pos="1144588" algn="l"/>
                <a:tab pos="1658938" algn="l"/>
              </a:tabLst>
            </a:pPr>
            <a:r>
              <a:rPr lang="en-US" sz="1400"/>
              <a:t>SP-220825	SA2	TR 23.700-58 </a:t>
            </a:r>
            <a:r>
              <a:rPr lang="en-US" sz="1400" smtClean="0"/>
              <a:t>‘Study </a:t>
            </a:r>
            <a:r>
              <a:rPr lang="en-US" sz="1400"/>
              <a:t>of further architecture enhancements for uncrewed aerial systems and urban air </a:t>
            </a:r>
            <a:r>
              <a:rPr lang="en-US" sz="1400" smtClean="0"/>
              <a:t>mobility</a:t>
            </a:r>
            <a:r>
              <a:rPr lang="en-US" sz="1400"/>
              <a:t> ‘</a:t>
            </a:r>
          </a:p>
          <a:p>
            <a:pPr>
              <a:tabLst>
                <a:tab pos="1144588" algn="l"/>
                <a:tab pos="1658938" algn="l"/>
              </a:tabLst>
            </a:pPr>
            <a:r>
              <a:rPr lang="en-US" sz="1400"/>
              <a:t>SP-220949	SA2	TR 23.700-60 </a:t>
            </a:r>
            <a:r>
              <a:rPr lang="en-US" sz="1400" smtClean="0"/>
              <a:t>‘Study </a:t>
            </a:r>
            <a:r>
              <a:rPr lang="en-US" sz="1400"/>
              <a:t>on XR (Extended Reality) and media </a:t>
            </a:r>
            <a:r>
              <a:rPr lang="en-US" sz="1400" smtClean="0"/>
              <a:t>services</a:t>
            </a:r>
            <a:r>
              <a:rPr lang="en-US" sz="1400"/>
              <a:t> ‘</a:t>
            </a:r>
          </a:p>
          <a:p>
            <a:pPr>
              <a:tabLst>
                <a:tab pos="1144588" algn="l"/>
                <a:tab pos="1658938" algn="l"/>
              </a:tabLst>
            </a:pPr>
            <a:r>
              <a:rPr lang="en-US" sz="1400" smtClean="0"/>
              <a:t>SP-220827</a:t>
            </a:r>
            <a:r>
              <a:rPr lang="en-US" sz="1400"/>
              <a:t>	SA2	TR 23.700-62 </a:t>
            </a:r>
            <a:r>
              <a:rPr lang="en-US" sz="1400" smtClean="0"/>
              <a:t>‘Study </a:t>
            </a:r>
            <a:r>
              <a:rPr lang="en-US" sz="1400"/>
              <a:t>on UPF enhancement for Exposure And </a:t>
            </a:r>
            <a:r>
              <a:rPr lang="en-US" sz="1400" smtClean="0"/>
              <a:t>SBA</a:t>
            </a:r>
            <a:r>
              <a:rPr lang="en-US" sz="1400"/>
              <a:t> ‘</a:t>
            </a:r>
          </a:p>
          <a:p>
            <a:pPr>
              <a:tabLst>
                <a:tab pos="1144588" algn="l"/>
                <a:tab pos="1658938" algn="l"/>
              </a:tabLst>
            </a:pPr>
            <a:r>
              <a:rPr lang="en-US" sz="1400"/>
              <a:t>SP-220828	SA2	TR 23.700-71 ‘ </a:t>
            </a:r>
            <a:r>
              <a:rPr lang="en-US" sz="1400" smtClean="0"/>
              <a:t>Study </a:t>
            </a:r>
            <a:r>
              <a:rPr lang="en-US" sz="1400"/>
              <a:t>on enhancement to the 5GC LoCation Services (LCS); Phase </a:t>
            </a:r>
            <a:r>
              <a:rPr lang="en-US" sz="1400" smtClean="0"/>
              <a:t>3</a:t>
            </a:r>
            <a:r>
              <a:rPr lang="en-US" sz="1400"/>
              <a:t> ‘</a:t>
            </a:r>
          </a:p>
          <a:p>
            <a:pPr>
              <a:tabLst>
                <a:tab pos="1144588" algn="l"/>
                <a:tab pos="1658938" algn="l"/>
              </a:tabLst>
            </a:pPr>
            <a:r>
              <a:rPr lang="en-US" sz="1400" smtClean="0"/>
              <a:t>SP-220829	SA2	TR 23.700-74 </a:t>
            </a:r>
            <a:r>
              <a:rPr lang="en-US" sz="1400"/>
              <a:t>‘ </a:t>
            </a:r>
            <a:r>
              <a:rPr lang="en-US" sz="1400" smtClean="0"/>
              <a:t>Study </a:t>
            </a:r>
            <a:r>
              <a:rPr lang="en-US" sz="1400"/>
              <a:t>on generic group management, exposure and communication </a:t>
            </a:r>
            <a:r>
              <a:rPr lang="en-US" sz="1400" smtClean="0"/>
              <a:t>enhancements</a:t>
            </a:r>
            <a:r>
              <a:rPr lang="en-US" sz="1400"/>
              <a:t> ‘</a:t>
            </a:r>
            <a:endParaRPr lang="en-US" sz="1400" smtClean="0"/>
          </a:p>
          <a:p>
            <a:pPr>
              <a:tabLst>
                <a:tab pos="1144588" algn="l"/>
                <a:tab pos="1658938" algn="l"/>
              </a:tabLst>
            </a:pPr>
            <a:r>
              <a:rPr lang="en-US" sz="1400" smtClean="0"/>
              <a:t>SP-220830	SA2	TR 23.700-80 </a:t>
            </a:r>
            <a:r>
              <a:rPr lang="en-US" sz="1400"/>
              <a:t>‘ </a:t>
            </a:r>
            <a:r>
              <a:rPr lang="en-US" sz="1400" smtClean="0"/>
              <a:t>Study </a:t>
            </a:r>
            <a:r>
              <a:rPr lang="en-US" sz="1400"/>
              <a:t>on 5G system support for AI/ML-based </a:t>
            </a:r>
            <a:r>
              <a:rPr lang="en-US" sz="1400" smtClean="0"/>
              <a:t>services</a:t>
            </a:r>
            <a:r>
              <a:rPr lang="en-US" sz="1400"/>
              <a:t> ‘ </a:t>
            </a:r>
            <a:endParaRPr lang="en-US" sz="1400" smtClean="0"/>
          </a:p>
          <a:p>
            <a:pPr>
              <a:tabLst>
                <a:tab pos="1144588" algn="l"/>
                <a:tab pos="1658938" algn="l"/>
              </a:tabLst>
            </a:pPr>
            <a:r>
              <a:rPr lang="en-US" sz="1400" smtClean="0"/>
              <a:t>SP-220831	SA2	TR 23.700-81 </a:t>
            </a:r>
            <a:r>
              <a:rPr lang="en-US" sz="1400"/>
              <a:t>‘ </a:t>
            </a:r>
            <a:r>
              <a:rPr lang="en-US" sz="1400" smtClean="0"/>
              <a:t>Study </a:t>
            </a:r>
            <a:r>
              <a:rPr lang="en-US" sz="1400"/>
              <a:t>on Enablers for Network Automation for 5G; Phase </a:t>
            </a:r>
            <a:r>
              <a:rPr lang="en-US" sz="1400" smtClean="0"/>
              <a:t>3</a:t>
            </a:r>
            <a:r>
              <a:rPr lang="en-US" sz="1400"/>
              <a:t> ‘</a:t>
            </a:r>
            <a:endParaRPr lang="en-US" sz="1400" smtClean="0"/>
          </a:p>
          <a:p>
            <a:pPr>
              <a:tabLst>
                <a:tab pos="1144588" algn="l"/>
                <a:tab pos="1658938" algn="l"/>
              </a:tabLst>
            </a:pPr>
            <a:r>
              <a:rPr lang="en-US" sz="1400" smtClean="0"/>
              <a:t>SP-220832	SA2	TR 23.700-85 </a:t>
            </a:r>
            <a:r>
              <a:rPr lang="en-US" sz="1400"/>
              <a:t>‘ </a:t>
            </a:r>
            <a:r>
              <a:rPr lang="en-US" sz="1400" smtClean="0"/>
              <a:t>Study </a:t>
            </a:r>
            <a:r>
              <a:rPr lang="en-US" sz="1400"/>
              <a:t>on enhancement of 5G UE </a:t>
            </a:r>
            <a:r>
              <a:rPr lang="en-US" sz="1400" smtClean="0"/>
              <a:t>Policy</a:t>
            </a:r>
            <a:r>
              <a:rPr lang="en-US" sz="1400"/>
              <a:t> ‘ </a:t>
            </a:r>
            <a:endParaRPr lang="en-US" sz="1400" smtClean="0"/>
          </a:p>
          <a:p>
            <a:pPr>
              <a:tabLst>
                <a:tab pos="1144588" algn="l"/>
                <a:tab pos="1658938" algn="l"/>
              </a:tabLst>
            </a:pPr>
            <a:r>
              <a:rPr lang="en-US" sz="1400" smtClean="0"/>
              <a:t>SP-220833	SA2	TR 23.700-86 </a:t>
            </a:r>
            <a:r>
              <a:rPr lang="en-US" sz="1400"/>
              <a:t>‘ </a:t>
            </a:r>
            <a:r>
              <a:rPr lang="en-US" sz="1400" smtClean="0"/>
              <a:t>Study </a:t>
            </a:r>
            <a:r>
              <a:rPr lang="en-US" sz="1400"/>
              <a:t>on Architecture Enhancement to support Ranging based services and sidelink </a:t>
            </a:r>
            <a:r>
              <a:rPr lang="en-US" sz="1400" smtClean="0"/>
              <a:t>positioning</a:t>
            </a:r>
            <a:r>
              <a:rPr lang="en-US" sz="1400"/>
              <a:t> ‘</a:t>
            </a:r>
            <a:endParaRPr lang="en-US" sz="1400" smtClean="0"/>
          </a:p>
          <a:p>
            <a:pPr>
              <a:tabLst>
                <a:tab pos="1144588" algn="l"/>
                <a:tab pos="1658938" algn="l"/>
              </a:tabLst>
            </a:pPr>
            <a:r>
              <a:rPr lang="en-US" sz="1400" smtClean="0"/>
              <a:t>SP-220834	SA2	TR 23.700-87 </a:t>
            </a:r>
            <a:r>
              <a:rPr lang="en-US" sz="1400"/>
              <a:t>‘ </a:t>
            </a:r>
            <a:r>
              <a:rPr lang="en-US" sz="1400" smtClean="0"/>
              <a:t>Study </a:t>
            </a:r>
            <a:r>
              <a:rPr lang="en-US" sz="1400"/>
              <a:t>on system architecture enhancement for next generation real time </a:t>
            </a:r>
            <a:r>
              <a:rPr lang="en-US" sz="1400" smtClean="0"/>
              <a:t>communication</a:t>
            </a:r>
            <a:r>
              <a:rPr lang="en-US" sz="1400"/>
              <a:t> ‘</a:t>
            </a:r>
            <a:endParaRPr lang="en-US" sz="1400" smtClean="0"/>
          </a:p>
          <a:p>
            <a:pPr>
              <a:tabLst>
                <a:tab pos="1144588" algn="l"/>
                <a:tab pos="1658938" algn="l"/>
              </a:tabLst>
            </a:pPr>
            <a:r>
              <a:rPr lang="en-US" sz="1400" smtClean="0"/>
              <a:t>SP-220835	SA2	TR 23.700-88 </a:t>
            </a:r>
            <a:r>
              <a:rPr lang="en-US" sz="1400"/>
              <a:t>‘ </a:t>
            </a:r>
            <a:r>
              <a:rPr lang="en-US" sz="1400" smtClean="0"/>
              <a:t>Study </a:t>
            </a:r>
            <a:r>
              <a:rPr lang="en-US" sz="1400"/>
              <a:t>on architecture enhancements for Personal IoT Network (PIN</a:t>
            </a:r>
            <a:r>
              <a:rPr lang="en-US" sz="1400" smtClean="0"/>
              <a:t>)</a:t>
            </a:r>
            <a:r>
              <a:rPr lang="en-US" sz="1400"/>
              <a:t> ‘</a:t>
            </a:r>
            <a:endParaRPr lang="en-US" sz="1400" smtClean="0"/>
          </a:p>
          <a:p>
            <a:pPr marL="0" indent="0" defTabSz="852488">
              <a:buNone/>
              <a:tabLst>
                <a:tab pos="1198563" algn="l"/>
                <a:tab pos="1714500" algn="l"/>
              </a:tabLst>
            </a:pPr>
            <a:endParaRPr lang="en-US" sz="1400" smtClean="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 smtClean="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1008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93539" y="414404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SA#97e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smtClean="0">
                <a:solidFill>
                  <a:srgbClr val="FF0000"/>
                </a:solidFill>
              </a:rPr>
              <a:t>Rel-18 </a:t>
            </a:r>
            <a:r>
              <a:rPr lang="en-GB" sz="2000" smtClean="0">
                <a:solidFill>
                  <a:srgbClr val="FF0000"/>
                </a:solidFill>
              </a:rPr>
              <a:t>New TRs presented for information:</a:t>
            </a:r>
            <a:endParaRPr lang="en-GB" sz="2000">
              <a:solidFill>
                <a:srgbClr val="FF0000"/>
              </a:solidFill>
            </a:endParaRPr>
          </a:p>
          <a:p>
            <a:pPr>
              <a:tabLst>
                <a:tab pos="1198563" algn="l"/>
                <a:tab pos="1943100" algn="l"/>
              </a:tabLst>
            </a:pPr>
            <a:r>
              <a:rPr lang="en-US" sz="1400" b="1"/>
              <a:t> TDoc	Source	</a:t>
            </a:r>
            <a:r>
              <a:rPr lang="en-US" sz="1400" b="1" smtClean="0"/>
              <a:t>Title</a:t>
            </a:r>
            <a:r>
              <a:rPr lang="en-US" sz="1400"/>
              <a:t>	</a:t>
            </a:r>
          </a:p>
          <a:p>
            <a:pPr>
              <a:tabLst>
                <a:tab pos="1198563" algn="l"/>
                <a:tab pos="1943100" algn="l"/>
              </a:tabLst>
            </a:pPr>
            <a:r>
              <a:rPr lang="en-US" sz="1400" smtClean="0"/>
              <a:t>SP-220765</a:t>
            </a:r>
            <a:r>
              <a:rPr lang="en-US" sz="1400"/>
              <a:t>	</a:t>
            </a:r>
            <a:r>
              <a:rPr lang="en-US" sz="1400" smtClean="0"/>
              <a:t>SA4</a:t>
            </a:r>
            <a:r>
              <a:rPr lang="en-US" sz="1400"/>
              <a:t>	TR 26.857, </a:t>
            </a:r>
            <a:r>
              <a:rPr lang="en-US" sz="1400" smtClean="0"/>
              <a:t>     '5G </a:t>
            </a:r>
            <a:r>
              <a:rPr lang="en-US" sz="1400"/>
              <a:t>Media Service Enablers'</a:t>
            </a:r>
          </a:p>
          <a:p>
            <a:pPr>
              <a:tabLst>
                <a:tab pos="1198563" algn="l"/>
                <a:tab pos="1943100" algn="l"/>
              </a:tabLst>
            </a:pPr>
            <a:r>
              <a:rPr lang="en-US" sz="1400"/>
              <a:t>SP-220844	</a:t>
            </a:r>
            <a:r>
              <a:rPr lang="en-US" sz="1400" smtClean="0"/>
              <a:t>SA5</a:t>
            </a:r>
            <a:r>
              <a:rPr lang="en-US" sz="1400"/>
              <a:t>	TR </a:t>
            </a:r>
            <a:r>
              <a:rPr lang="en-US" sz="1400" smtClean="0"/>
              <a:t>28.828       'Study </a:t>
            </a:r>
            <a:r>
              <a:rPr lang="en-US" sz="1400"/>
              <a:t>on charging aspects for enhanced support of non-public </a:t>
            </a:r>
            <a:r>
              <a:rPr lang="en-US" sz="1400" smtClean="0"/>
              <a:t>networks</a:t>
            </a:r>
            <a:r>
              <a:rPr lang="en-US" sz="1400"/>
              <a:t>'</a:t>
            </a:r>
          </a:p>
          <a:p>
            <a:pPr>
              <a:tabLst>
                <a:tab pos="1198563" algn="l"/>
                <a:tab pos="1943100" algn="l"/>
              </a:tabLst>
            </a:pPr>
            <a:r>
              <a:rPr lang="en-US" sz="1400"/>
              <a:t>SP-220845	</a:t>
            </a:r>
            <a:r>
              <a:rPr lang="en-US" sz="1400" smtClean="0"/>
              <a:t>SA5</a:t>
            </a:r>
            <a:r>
              <a:rPr lang="en-US" sz="1400"/>
              <a:t>	TR </a:t>
            </a:r>
            <a:r>
              <a:rPr lang="en-US" sz="1400" smtClean="0"/>
              <a:t>28.826       'Study </a:t>
            </a:r>
            <a:r>
              <a:rPr lang="en-US" sz="1400"/>
              <a:t>on Nchf charging services phase 2 improvements and </a:t>
            </a:r>
            <a:r>
              <a:rPr lang="en-US" sz="1400" smtClean="0"/>
              <a:t>optimizations</a:t>
            </a:r>
            <a:r>
              <a:rPr lang="en-US" sz="1400"/>
              <a:t>'</a:t>
            </a:r>
          </a:p>
          <a:p>
            <a:pPr>
              <a:tabLst>
                <a:tab pos="1198563" algn="l"/>
                <a:tab pos="1943100" algn="l"/>
              </a:tabLst>
            </a:pPr>
            <a:r>
              <a:rPr lang="en-US" sz="1400"/>
              <a:t>SP-220951	</a:t>
            </a:r>
            <a:r>
              <a:rPr lang="en-US" sz="1400" smtClean="0"/>
              <a:t>SA5</a:t>
            </a:r>
            <a:r>
              <a:rPr lang="en-US" sz="1400"/>
              <a:t>	</a:t>
            </a:r>
            <a:r>
              <a:rPr lang="en-US" sz="1400" smtClean="0"/>
              <a:t>TR 28.907       'Study </a:t>
            </a:r>
            <a:r>
              <a:rPr lang="en-US" sz="1400"/>
              <a:t>on enhancement of management of non-public networks'</a:t>
            </a:r>
          </a:p>
          <a:p>
            <a:pPr>
              <a:tabLst>
                <a:tab pos="1198563" algn="l"/>
                <a:tab pos="1943100" algn="l"/>
              </a:tabLst>
            </a:pPr>
            <a:r>
              <a:rPr lang="en-US" sz="1400"/>
              <a:t>SP-220952	</a:t>
            </a:r>
            <a:r>
              <a:rPr lang="en-US" sz="1400" smtClean="0"/>
              <a:t>SA5</a:t>
            </a:r>
            <a:r>
              <a:rPr lang="en-US" sz="1400"/>
              <a:t>	</a:t>
            </a:r>
            <a:r>
              <a:rPr lang="en-US" sz="1400" smtClean="0"/>
              <a:t>TR </a:t>
            </a:r>
            <a:r>
              <a:rPr lang="en-US" sz="1400"/>
              <a:t>28.912 </a:t>
            </a:r>
            <a:r>
              <a:rPr lang="en-US" sz="1400" smtClean="0"/>
              <a:t>      'Study </a:t>
            </a:r>
            <a:r>
              <a:rPr lang="en-US" sz="1400"/>
              <a:t>on enhanced intent driven management services for mobile networks'</a:t>
            </a:r>
          </a:p>
          <a:p>
            <a:pPr>
              <a:tabLst>
                <a:tab pos="1198563" algn="l"/>
                <a:tab pos="1943100" algn="l"/>
              </a:tabLst>
            </a:pPr>
            <a:r>
              <a:rPr lang="en-US" sz="1400"/>
              <a:t>SP-220908	</a:t>
            </a:r>
            <a:r>
              <a:rPr lang="en-US" sz="1400" smtClean="0"/>
              <a:t>SA6</a:t>
            </a:r>
            <a:r>
              <a:rPr lang="en-US" sz="1400"/>
              <a:t>	</a:t>
            </a:r>
            <a:r>
              <a:rPr lang="en-US" sz="1400" smtClean="0"/>
              <a:t>TR </a:t>
            </a:r>
            <a:r>
              <a:rPr lang="en-US" sz="1400"/>
              <a:t>23.700-34 </a:t>
            </a:r>
            <a:r>
              <a:rPr lang="en-US" sz="1400" smtClean="0"/>
              <a:t>‘Study </a:t>
            </a:r>
            <a:r>
              <a:rPr lang="en-US" sz="1400"/>
              <a:t>on SEAL data delivery enabler for vertical </a:t>
            </a:r>
            <a:r>
              <a:rPr lang="en-US" sz="1400" smtClean="0"/>
              <a:t>applications‘</a:t>
            </a:r>
          </a:p>
          <a:p>
            <a:pPr>
              <a:tabLst>
                <a:tab pos="1198563" algn="l"/>
                <a:tab pos="1943100" algn="l"/>
              </a:tabLst>
            </a:pPr>
            <a:r>
              <a:rPr lang="en-US" sz="1400" smtClean="0"/>
              <a:t>SP-220910</a:t>
            </a:r>
            <a:r>
              <a:rPr lang="en-US" sz="1400"/>
              <a:t>	</a:t>
            </a:r>
            <a:r>
              <a:rPr lang="en-US" sz="1400" smtClean="0"/>
              <a:t>SA6</a:t>
            </a:r>
            <a:r>
              <a:rPr lang="en-US" sz="1400"/>
              <a:t>	</a:t>
            </a:r>
            <a:r>
              <a:rPr lang="en-US" sz="1400" smtClean="0"/>
              <a:t>TR </a:t>
            </a:r>
            <a:r>
              <a:rPr lang="en-US" sz="1400"/>
              <a:t>23.700-55 </a:t>
            </a:r>
            <a:r>
              <a:rPr lang="en-US" sz="1400" smtClean="0"/>
              <a:t>‘Study </a:t>
            </a:r>
            <a:r>
              <a:rPr lang="en-US" sz="1400"/>
              <a:t>on enhanced Application Architecture for UAS applications </a:t>
            </a:r>
            <a:r>
              <a:rPr lang="en-US" sz="1400" smtClean="0"/>
              <a:t>‘</a:t>
            </a:r>
          </a:p>
          <a:p>
            <a:pPr>
              <a:tabLst>
                <a:tab pos="1198563" algn="l"/>
                <a:tab pos="1943100" algn="l"/>
              </a:tabLst>
            </a:pPr>
            <a:r>
              <a:rPr lang="en-US" sz="1400" smtClean="0"/>
              <a:t>SP-220946</a:t>
            </a:r>
            <a:r>
              <a:rPr lang="en-US" sz="1400"/>
              <a:t>	</a:t>
            </a:r>
            <a:r>
              <a:rPr lang="en-US" sz="1400" smtClean="0"/>
              <a:t>SA6</a:t>
            </a:r>
            <a:r>
              <a:rPr lang="en-US" sz="1400"/>
              <a:t>	</a:t>
            </a:r>
            <a:r>
              <a:rPr lang="en-US" sz="1400" smtClean="0"/>
              <a:t>TR </a:t>
            </a:r>
            <a:r>
              <a:rPr lang="en-US" sz="1400"/>
              <a:t>23.700-97 ‘ </a:t>
            </a:r>
            <a:r>
              <a:rPr lang="en-US" sz="1400" smtClean="0"/>
              <a:t>Study </a:t>
            </a:r>
            <a:r>
              <a:rPr lang="en-US" sz="1400"/>
              <a:t>on Application Capability Exposure for IoT </a:t>
            </a:r>
            <a:r>
              <a:rPr lang="en-US" sz="1400" smtClean="0"/>
              <a:t>Platforms‘</a:t>
            </a:r>
          </a:p>
          <a:p>
            <a:pPr marL="0" indent="0">
              <a:buNone/>
              <a:tabLst>
                <a:tab pos="1198563" algn="l"/>
                <a:tab pos="1943100" algn="l"/>
              </a:tabLst>
            </a:pPr>
            <a:r>
              <a:rPr lang="en-US" sz="1400" smtClean="0">
                <a:solidFill>
                  <a:srgbClr val="FF0000"/>
                </a:solidFill>
              </a:rPr>
              <a:t>Rel-17 TR</a:t>
            </a:r>
            <a:endParaRPr lang="en-US" sz="1400">
              <a:solidFill>
                <a:srgbClr val="FF0000"/>
              </a:solidFill>
            </a:endParaRPr>
          </a:p>
          <a:p>
            <a:pPr>
              <a:tabLst>
                <a:tab pos="1198563" algn="l"/>
                <a:tab pos="1943100" algn="l"/>
              </a:tabLst>
            </a:pPr>
            <a:r>
              <a:rPr lang="en-US" sz="1400" smtClean="0"/>
              <a:t>SP-220973</a:t>
            </a:r>
            <a:r>
              <a:rPr lang="en-US" sz="1400"/>
              <a:t>	ETSI MCC 	TR 21.917 </a:t>
            </a:r>
            <a:r>
              <a:rPr lang="en-US" sz="1400" smtClean="0"/>
              <a:t>	       on </a:t>
            </a:r>
            <a:r>
              <a:rPr lang="en-US" sz="1400"/>
              <a:t>Rel-17 description</a:t>
            </a:r>
          </a:p>
          <a:p>
            <a:pPr marL="0" indent="0" defTabSz="852488">
              <a:buNone/>
              <a:tabLst>
                <a:tab pos="1254125" algn="l"/>
              </a:tabLst>
            </a:pPr>
            <a:endParaRPr lang="en-US" sz="1400" smtClean="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 smtClean="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1424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93539" y="414404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SA#97e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smtClean="0">
                <a:solidFill>
                  <a:srgbClr val="FF0000"/>
                </a:solidFill>
              </a:rPr>
              <a:t>Rel-18 </a:t>
            </a:r>
            <a:r>
              <a:rPr lang="en-GB" sz="2000" smtClean="0">
                <a:solidFill>
                  <a:srgbClr val="FF0000"/>
                </a:solidFill>
              </a:rPr>
              <a:t>New approved TRs:</a:t>
            </a:r>
            <a:endParaRPr lang="en-GB" sz="2000">
              <a:solidFill>
                <a:srgbClr val="FF0000"/>
              </a:solidFill>
            </a:endParaRPr>
          </a:p>
          <a:p>
            <a:pPr>
              <a:tabLst>
                <a:tab pos="1198563" algn="l"/>
                <a:tab pos="1943100" algn="l"/>
              </a:tabLst>
            </a:pPr>
            <a:r>
              <a:rPr lang="en-US" sz="1400" b="1"/>
              <a:t> TDoc	Source	</a:t>
            </a:r>
            <a:r>
              <a:rPr lang="en-US" sz="1400" b="1" smtClean="0"/>
              <a:t>Title</a:t>
            </a:r>
            <a:r>
              <a:rPr lang="en-US" sz="1400"/>
              <a:t>	</a:t>
            </a:r>
          </a:p>
          <a:p>
            <a:pPr defTabSz="852488">
              <a:tabLst>
                <a:tab pos="1198563" algn="l"/>
                <a:tab pos="1943100" algn="l"/>
              </a:tabLst>
            </a:pPr>
            <a:r>
              <a:rPr lang="en-US" sz="1400" smtClean="0"/>
              <a:t>SP-220958</a:t>
            </a:r>
            <a:r>
              <a:rPr lang="en-US" sz="1400"/>
              <a:t>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GB" sz="1400"/>
              <a:t>TR 23.700-68: </a:t>
            </a:r>
            <a:r>
              <a:rPr lang="en-GB" sz="1400" smtClean="0"/>
              <a:t>‘Study </a:t>
            </a:r>
            <a:r>
              <a:rPr lang="en-GB" sz="1400"/>
              <a:t>on support of reduced capability NR devices; Phase 2 </a:t>
            </a:r>
            <a:r>
              <a:rPr lang="en-US" sz="1400" smtClean="0"/>
              <a:t>‘</a:t>
            </a:r>
          </a:p>
          <a:p>
            <a:pPr>
              <a:tabLst>
                <a:tab pos="1198563" algn="l"/>
                <a:tab pos="1943100" algn="l"/>
              </a:tabLst>
            </a:pPr>
            <a:r>
              <a:rPr lang="en-US" sz="1400"/>
              <a:t>SP-220840	</a:t>
            </a:r>
            <a:r>
              <a:rPr lang="en-US" sz="1400" smtClean="0"/>
              <a:t>SA2</a:t>
            </a:r>
            <a:r>
              <a:rPr lang="en-US" sz="1400"/>
              <a:t>	</a:t>
            </a:r>
            <a:r>
              <a:rPr lang="en-US" sz="1400" smtClean="0"/>
              <a:t>TR </a:t>
            </a:r>
            <a:r>
              <a:rPr lang="en-US" sz="1400"/>
              <a:t>23.700-89 ‘ </a:t>
            </a:r>
            <a:r>
              <a:rPr lang="en-GB" sz="1400" smtClean="0"/>
              <a:t>Study </a:t>
            </a:r>
            <a:r>
              <a:rPr lang="en-GB" sz="1400"/>
              <a:t>on 5G AM </a:t>
            </a:r>
            <a:r>
              <a:rPr lang="en-GB" sz="1400" smtClean="0"/>
              <a:t>Policy</a:t>
            </a:r>
            <a:r>
              <a:rPr lang="en-US" sz="1400"/>
              <a:t> ‘</a:t>
            </a:r>
          </a:p>
          <a:p>
            <a:pPr>
              <a:tabLst>
                <a:tab pos="1198563" algn="l"/>
                <a:tab pos="1943100" algn="l"/>
              </a:tabLst>
            </a:pPr>
            <a:r>
              <a:rPr lang="en-US" sz="1400"/>
              <a:t>SP-220909	</a:t>
            </a:r>
            <a:r>
              <a:rPr lang="en-US" sz="1400" smtClean="0"/>
              <a:t>SA6</a:t>
            </a:r>
            <a:r>
              <a:rPr lang="en-US" sz="1400"/>
              <a:t>	</a:t>
            </a:r>
            <a:r>
              <a:rPr lang="en-US" sz="1400" smtClean="0"/>
              <a:t>TR </a:t>
            </a:r>
            <a:r>
              <a:rPr lang="en-US" sz="1400"/>
              <a:t>23.700-36 ‘ </a:t>
            </a:r>
            <a:r>
              <a:rPr lang="en-IN" sz="1400" smtClean="0"/>
              <a:t>Study </a:t>
            </a:r>
            <a:r>
              <a:rPr lang="en-IN" sz="1400"/>
              <a:t>on Application Data Analytics Enablement </a:t>
            </a:r>
            <a:r>
              <a:rPr lang="en-IN" sz="1400" smtClean="0"/>
              <a:t>Service</a:t>
            </a:r>
            <a:r>
              <a:rPr lang="en-US" sz="1400"/>
              <a:t> ‘</a:t>
            </a:r>
          </a:p>
          <a:p>
            <a:pPr>
              <a:tabLst>
                <a:tab pos="1198563" algn="l"/>
                <a:tab pos="1943100" algn="l"/>
              </a:tabLst>
            </a:pPr>
            <a:r>
              <a:rPr lang="en-US" sz="1400"/>
              <a:t>SP-220911	</a:t>
            </a:r>
            <a:r>
              <a:rPr lang="en-US" sz="1400" smtClean="0"/>
              <a:t>SA6</a:t>
            </a:r>
            <a:r>
              <a:rPr lang="en-US" sz="1400"/>
              <a:t>	</a:t>
            </a:r>
            <a:r>
              <a:rPr lang="en-US" sz="1400" smtClean="0"/>
              <a:t>TR </a:t>
            </a:r>
            <a:r>
              <a:rPr lang="en-US" sz="1400"/>
              <a:t>23.700-99 ‘ </a:t>
            </a:r>
            <a:r>
              <a:rPr lang="en-GB" sz="1400" smtClean="0"/>
              <a:t>Study </a:t>
            </a:r>
            <a:r>
              <a:rPr lang="en-GB" sz="1400"/>
              <a:t>on Network Slice Capability Exposure </a:t>
            </a:r>
            <a:r>
              <a:rPr lang="en-GB" sz="1400" smtClean="0"/>
              <a:t>for </a:t>
            </a:r>
            <a:r>
              <a:rPr lang="en-GB" sz="1400"/>
              <a:t>Application Layer Enablement </a:t>
            </a:r>
            <a:r>
              <a:rPr lang="en-US" sz="1400"/>
              <a:t>(NSCALE</a:t>
            </a:r>
            <a:r>
              <a:rPr lang="en-US" sz="1400" smtClean="0"/>
              <a:t>)</a:t>
            </a:r>
            <a:r>
              <a:rPr lang="en-US" sz="1400"/>
              <a:t> ‘ </a:t>
            </a:r>
            <a:endParaRPr lang="en-US" sz="1400" smtClean="0"/>
          </a:p>
          <a:p>
            <a:pPr>
              <a:tabLst>
                <a:tab pos="1198563" algn="l"/>
                <a:tab pos="1943100" algn="l"/>
              </a:tabLst>
            </a:pPr>
            <a:r>
              <a:rPr lang="en-US" sz="1400" smtClean="0"/>
              <a:t>SP-220935</a:t>
            </a:r>
            <a:r>
              <a:rPr lang="en-US" sz="1400"/>
              <a:t>	</a:t>
            </a:r>
            <a:r>
              <a:rPr lang="en-US" sz="1400" smtClean="0"/>
              <a:t>SA1</a:t>
            </a:r>
            <a:r>
              <a:rPr lang="en-US" sz="1400"/>
              <a:t>	TR 22.890 </a:t>
            </a:r>
            <a:r>
              <a:rPr lang="en-US" sz="1400" smtClean="0"/>
              <a:t>      ‘ Study </a:t>
            </a:r>
            <a:r>
              <a:rPr lang="en-US" sz="1400"/>
              <a:t>on Supporting of Railway Smart Station Services for one-step </a:t>
            </a:r>
            <a:r>
              <a:rPr lang="en-US" sz="1400" smtClean="0"/>
              <a:t>approval</a:t>
            </a:r>
            <a:r>
              <a:rPr lang="en-US" sz="1400"/>
              <a:t> ‘</a:t>
            </a:r>
          </a:p>
          <a:p>
            <a:pPr defTabSz="852488">
              <a:tabLst>
                <a:tab pos="1254125" algn="l"/>
              </a:tabLst>
            </a:pPr>
            <a:endParaRPr lang="en-US" sz="1400" smtClean="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 smtClean="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 defTabSz="852488">
              <a:tabLst>
                <a:tab pos="1254125" algn="l"/>
              </a:tabLst>
            </a:pP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60680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6" y="425355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SA#97e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60394" y="1874903"/>
            <a:ext cx="11481560" cy="4351338"/>
          </a:xfrm>
        </p:spPr>
        <p:txBody>
          <a:bodyPr/>
          <a:lstStyle/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US" sz="2000" smtClean="0">
                <a:solidFill>
                  <a:srgbClr val="FF0000"/>
                </a:solidFill>
              </a:rPr>
              <a:t>Revised Rel-19 SIDs approved </a:t>
            </a:r>
          </a:p>
          <a:p>
            <a:pPr marL="0" indent="0">
              <a:buNone/>
              <a:tabLst>
                <a:tab pos="1144588" algn="l"/>
                <a:tab pos="2112963" algn="l"/>
                <a:tab pos="8612188" algn="l"/>
              </a:tabLst>
            </a:pPr>
            <a:r>
              <a:rPr lang="en-US" sz="1400" b="1" smtClean="0"/>
              <a:t>      TDoc</a:t>
            </a:r>
            <a:r>
              <a:rPr lang="en-US" sz="1400" b="1"/>
              <a:t>	Source	</a:t>
            </a:r>
            <a:r>
              <a:rPr lang="en-US" sz="1400" b="1" smtClean="0"/>
              <a:t>Title</a:t>
            </a:r>
            <a:endParaRPr lang="en-US" sz="1400"/>
          </a:p>
          <a:p>
            <a:pPr>
              <a:tabLst>
                <a:tab pos="1144588" algn="l"/>
                <a:tab pos="2112963" algn="l"/>
                <a:tab pos="8612188" algn="l"/>
              </a:tabLst>
            </a:pPr>
            <a:r>
              <a:rPr lang="en-US" sz="1400"/>
              <a:t>SP-220954	SA1	Revised SID: Study on UAV Phase </a:t>
            </a:r>
            <a:r>
              <a:rPr lang="en-US" sz="1400" smtClean="0"/>
              <a:t>3</a:t>
            </a:r>
          </a:p>
          <a:p>
            <a:pPr marL="0" indent="0">
              <a:buNone/>
              <a:tabLst>
                <a:tab pos="1144588" algn="l"/>
                <a:tab pos="2112963" algn="l"/>
                <a:tab pos="8612188" algn="l"/>
              </a:tabLst>
            </a:pPr>
            <a:endParaRPr lang="en-US" sz="1400" smtClean="0"/>
          </a:p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US" sz="2000">
                <a:solidFill>
                  <a:srgbClr val="FF0000"/>
                </a:solidFill>
              </a:rPr>
              <a:t>New Rel-19 WIDs approved </a:t>
            </a:r>
          </a:p>
          <a:p>
            <a:pPr marL="0" indent="0">
              <a:buNone/>
              <a:tabLst>
                <a:tab pos="1144588" algn="l"/>
                <a:tab pos="2112963" algn="l"/>
                <a:tab pos="8612188" algn="l"/>
              </a:tabLst>
            </a:pPr>
            <a:r>
              <a:rPr lang="en-US" sz="1400" b="1" smtClean="0"/>
              <a:t>     TDoc</a:t>
            </a:r>
            <a:r>
              <a:rPr lang="en-US" sz="1400" b="1"/>
              <a:t>	Source	Title</a:t>
            </a:r>
            <a:endParaRPr lang="en-US" sz="1400"/>
          </a:p>
          <a:p>
            <a:pPr>
              <a:tabLst>
                <a:tab pos="1144588" algn="l"/>
                <a:tab pos="2112963" algn="l"/>
                <a:tab pos="8612188" algn="l"/>
              </a:tabLst>
            </a:pPr>
            <a:r>
              <a:rPr lang="en-US" sz="1400" smtClean="0"/>
              <a:t>SP-220752</a:t>
            </a:r>
            <a:r>
              <a:rPr lang="en-US" sz="1400"/>
              <a:t>	</a:t>
            </a:r>
            <a:r>
              <a:rPr lang="en-US" sz="1400" smtClean="0"/>
              <a:t>SA3-LI</a:t>
            </a:r>
            <a:r>
              <a:rPr lang="en-US" sz="1400"/>
              <a:t>	 New WID on </a:t>
            </a:r>
            <a:r>
              <a:rPr lang="en-US" sz="1400" smtClean="0"/>
              <a:t>Lawful </a:t>
            </a:r>
            <a:r>
              <a:rPr lang="en-US" sz="1400"/>
              <a:t>Interception Rel-19</a:t>
            </a:r>
          </a:p>
          <a:p>
            <a:pPr>
              <a:tabLst>
                <a:tab pos="1144588" algn="l"/>
                <a:tab pos="2112963" algn="l"/>
                <a:tab pos="8612188" algn="l"/>
              </a:tabLst>
            </a:pPr>
            <a:r>
              <a:rPr lang="en-US" sz="1400"/>
              <a:t>SP-220939	</a:t>
            </a:r>
            <a:r>
              <a:rPr lang="en-US" sz="1400" smtClean="0"/>
              <a:t>SA1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on MPS for Messaging services (MPS4msg)</a:t>
            </a:r>
          </a:p>
          <a:p>
            <a:pPr>
              <a:tabLst>
                <a:tab pos="1144588" algn="l"/>
                <a:tab pos="2112963" algn="l"/>
                <a:tab pos="8612188" algn="l"/>
              </a:tabLst>
            </a:pPr>
            <a:r>
              <a:rPr lang="en-US" sz="1400"/>
              <a:t>SP-220941	</a:t>
            </a:r>
            <a:r>
              <a:rPr lang="en-US" sz="1400" smtClean="0"/>
              <a:t>SA1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on Interworking of Non-3GPP Digital Terrestrial Broadcast Networks with 5GS Multicast (DTT4MBS)</a:t>
            </a:r>
          </a:p>
          <a:p>
            <a:pPr>
              <a:tabLst>
                <a:tab pos="1144588" algn="l"/>
                <a:tab pos="2112963" algn="l"/>
                <a:tab pos="8612188" algn="l"/>
              </a:tabLst>
            </a:pPr>
            <a:r>
              <a:rPr lang="en-US" sz="1400"/>
              <a:t>SP-220943	</a:t>
            </a:r>
            <a:r>
              <a:rPr lang="en-US" sz="1400" smtClean="0"/>
              <a:t>SA1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on Multi-path relay (MultiRelay)</a:t>
            </a:r>
          </a:p>
          <a:p>
            <a:pPr>
              <a:tabLst>
                <a:tab pos="1144588" algn="l"/>
                <a:tab pos="2112963" algn="l"/>
                <a:tab pos="8612188" algn="l"/>
              </a:tabLst>
            </a:pPr>
            <a:r>
              <a:rPr lang="en-US" sz="1400"/>
              <a:t>SP-220992	</a:t>
            </a:r>
            <a:r>
              <a:rPr lang="en-US" sz="1400" smtClean="0"/>
              <a:t>SA1</a:t>
            </a:r>
            <a:r>
              <a:rPr lang="en-US" sz="1400"/>
              <a:t>	</a:t>
            </a:r>
            <a:r>
              <a:rPr lang="en-US" sz="1400" smtClean="0"/>
              <a:t>New </a:t>
            </a:r>
            <a:r>
              <a:rPr lang="en-US" sz="1400"/>
              <a:t>WID on Minimization of Service Interruption During Core Network Phase 2 (MINT_Ph2)</a:t>
            </a:r>
          </a:p>
          <a:p>
            <a:pPr defTabSz="915988">
              <a:tabLst>
                <a:tab pos="1144588" algn="l"/>
                <a:tab pos="2058988" algn="l"/>
                <a:tab pos="2239963" algn="l"/>
                <a:tab pos="3487738" algn="l"/>
                <a:tab pos="8612188" algn="l"/>
              </a:tabLst>
            </a:pPr>
            <a:endParaRPr lang="en-US" sz="1400" smtClean="0"/>
          </a:p>
          <a:p>
            <a:pPr marL="0" indent="0" defTabSz="915988">
              <a:buNone/>
              <a:tabLst>
                <a:tab pos="1077913" algn="l"/>
                <a:tab pos="1795463" algn="l"/>
                <a:tab pos="2239963" algn="l"/>
                <a:tab pos="7896225" algn="l"/>
              </a:tabLst>
            </a:pPr>
            <a:r>
              <a:rPr lang="en-US" sz="1400" smtClean="0"/>
              <a:t>SA#97 started a  discussion on how to do prioritization in Rel-19 on stage 2 topics, this discussion  will continue in December plenary</a:t>
            </a: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85960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905934" y="365125"/>
            <a:ext cx="10515600" cy="1325563"/>
          </a:xfrm>
        </p:spPr>
        <p:txBody>
          <a:bodyPr/>
          <a:lstStyle/>
          <a:p>
            <a:r>
              <a:rPr lang="de-DE" dirty="0" smtClean="0"/>
              <a:t>Other information</a:t>
            </a:r>
            <a:endParaRPr lang="en-US" alt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671655" y="1913459"/>
            <a:ext cx="9134874" cy="451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mtClean="0"/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6813" algn="l"/>
                <a:tab pos="1795463" algn="l"/>
              </a:tabLst>
            </a:pPr>
            <a:r>
              <a:rPr lang="en-US" smtClean="0">
                <a:solidFill>
                  <a:srgbClr val="FF0000"/>
                </a:solidFill>
              </a:rPr>
              <a:t> </a:t>
            </a:r>
            <a:r>
              <a:rPr lang="en-US" smtClean="0">
                <a:solidFill>
                  <a:srgbClr val="FF0000"/>
                </a:solidFill>
                <a:latin typeface="Arial "/>
                <a:cs typeface="+mn-cs"/>
              </a:rPr>
              <a:t> </a:t>
            </a:r>
            <a:r>
              <a:rPr lang="en-US" smtClean="0">
                <a:latin typeface="Arial "/>
                <a:cs typeface="+mn-cs"/>
              </a:rPr>
              <a:t>MCC report in SP-220903/CP-222011 contains usual statistics e.g. on CRs, TR/TS, and email send  on the reflector</a:t>
            </a:r>
            <a:endParaRPr lang="en-US" smtClean="0">
              <a:latin typeface="Arial "/>
            </a:endParaRPr>
          </a:p>
          <a:p>
            <a:pPr lvl="1"/>
            <a:r>
              <a:rPr lang="en-US" smtClean="0">
                <a:solidFill>
                  <a:srgbClr val="FF0000"/>
                </a:solidFill>
                <a:latin typeface="Arial "/>
              </a:rPr>
              <a:t> </a:t>
            </a:r>
            <a:endParaRPr lang="en-US">
              <a:solidFill>
                <a:srgbClr val="FF0000"/>
              </a:solidFill>
              <a:latin typeface="Arial "/>
            </a:endParaRPr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ClrTx/>
              <a:buBlip>
                <a:blip r:embed="rId2"/>
              </a:buBlip>
              <a:tabLst>
                <a:tab pos="1166813" algn="l"/>
                <a:tab pos="1795463" algn="l"/>
              </a:tabLst>
            </a:pPr>
            <a:r>
              <a:rPr lang="en-US" smtClean="0">
                <a:solidFill>
                  <a:srgbClr val="FF0000"/>
                </a:solidFill>
                <a:latin typeface="Arial "/>
                <a:cs typeface="+mn-cs"/>
              </a:rPr>
              <a:t> </a:t>
            </a:r>
            <a:r>
              <a:rPr lang="en-US" smtClean="0">
                <a:latin typeface="Arial "/>
                <a:cs typeface="+mn-cs"/>
              </a:rPr>
              <a:t>RAN plenary :</a:t>
            </a:r>
          </a:p>
          <a:p>
            <a:pPr marL="685800" lvl="2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6813" algn="l"/>
                <a:tab pos="1795463" algn="l"/>
              </a:tabLst>
            </a:pPr>
            <a:r>
              <a:rPr lang="en-US">
                <a:latin typeface="Arial "/>
                <a:cs typeface="+mn-cs"/>
              </a:rPr>
              <a:t> </a:t>
            </a:r>
            <a:r>
              <a:rPr lang="en-US" smtClean="0">
                <a:latin typeface="Arial "/>
                <a:cs typeface="+mn-cs"/>
              </a:rPr>
              <a:t>Rel-17 is seen as completed no open Issues identified</a:t>
            </a:r>
          </a:p>
          <a:p>
            <a:pPr marL="685800" lvl="2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6813" algn="l"/>
                <a:tab pos="1795463" algn="l"/>
              </a:tabLst>
            </a:pPr>
            <a:r>
              <a:rPr lang="en-US">
                <a:latin typeface="Arial "/>
                <a:cs typeface="+mn-cs"/>
              </a:rPr>
              <a:t> </a:t>
            </a:r>
            <a:r>
              <a:rPr lang="en-US" altLang="ja-JP">
                <a:latin typeface="Arial "/>
                <a:cs typeface="+mn-cs"/>
              </a:rPr>
              <a:t>December version of the Rel-17 specifications </a:t>
            </a:r>
            <a:r>
              <a:rPr lang="en-US" altLang="ja-JP" smtClean="0">
                <a:latin typeface="Arial "/>
                <a:cs typeface="+mn-cs"/>
              </a:rPr>
              <a:t>is intended to be  listed in ITU-R IMT advanced recommendations</a:t>
            </a:r>
            <a:endParaRPr lang="en-US" smtClean="0">
              <a:latin typeface="Arial "/>
              <a:cs typeface="+mn-cs"/>
            </a:endParaRPr>
          </a:p>
          <a:p>
            <a:pPr marL="685800" lvl="2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6813" algn="l"/>
                <a:tab pos="1795463" algn="l"/>
              </a:tabLst>
            </a:pPr>
            <a:r>
              <a:rPr lang="en-US" smtClean="0"/>
              <a:t> RAN has not started any Rel-19 discussion</a:t>
            </a:r>
            <a:endParaRPr lang="en-US" smtClean="0">
              <a:latin typeface="Arial "/>
              <a:cs typeface="+mn-cs"/>
            </a:endParaRPr>
          </a:p>
          <a:p>
            <a:pPr lvl="1"/>
            <a:endParaRPr lang="en-US" sz="1200" smtClean="0"/>
          </a:p>
          <a:p>
            <a:pPr lvl="1"/>
            <a:endParaRPr lang="en-US" sz="1200"/>
          </a:p>
          <a:p>
            <a:pPr lvl="1"/>
            <a:r>
              <a:rPr lang="en-US" sz="1200" smtClean="0"/>
              <a:t>.</a:t>
            </a:r>
            <a:endParaRPr lang="en-US" sz="1200"/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ClrTx/>
              <a:buBlip>
                <a:blip r:embed="rId2"/>
              </a:buBlip>
              <a:tabLst>
                <a:tab pos="1166813" algn="l"/>
                <a:tab pos="1795463" algn="l"/>
              </a:tabLst>
            </a:pPr>
            <a:endParaRPr lang="en-US">
              <a:latin typeface="Arial "/>
              <a:cs typeface="+mn-cs"/>
            </a:endParaRPr>
          </a:p>
          <a:p>
            <a:pPr lvl="1">
              <a:buClrTx/>
              <a:buFont typeface="Wingdings" panose="05000000000000000000" pitchFamily="2" charset="2"/>
              <a:buChar char="Ø"/>
            </a:pPr>
            <a:endParaRPr lang="en-US">
              <a:latin typeface="Arial "/>
            </a:endParaRPr>
          </a:p>
          <a:p>
            <a:pPr lvl="1">
              <a:buClrTx/>
              <a:buFont typeface="Wingdings" panose="05000000000000000000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9415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/>
              <a:t>CT#97e </a:t>
            </a:r>
            <a:r>
              <a:rPr lang="de-DE" dirty="0" smtClean="0"/>
              <a:t>was full electronic plenary meeting  (3 day meeting) with conference  calls </a:t>
            </a:r>
            <a:r>
              <a:rPr lang="de-DE" smtClean="0"/>
              <a:t>on 3 day (12-14 September).</a:t>
            </a:r>
            <a:endParaRPr lang="de-DE" dirty="0" smtClean="0"/>
          </a:p>
          <a:p>
            <a:r>
              <a:rPr lang="de-DE" dirty="0" smtClean="0"/>
              <a:t>SA started </a:t>
            </a:r>
            <a:r>
              <a:rPr lang="de-DE" smtClean="0"/>
              <a:t>on Tuesday 13th and closed on 19th (5 day Meeting)</a:t>
            </a:r>
          </a:p>
          <a:p>
            <a:r>
              <a:rPr lang="de-DE" smtClean="0"/>
              <a:t>Summary/ </a:t>
            </a:r>
            <a:r>
              <a:rPr lang="en-US" altLang="en-US" smtClean="0"/>
              <a:t>Administrivia CT#97 from</a:t>
            </a:r>
            <a:r>
              <a:rPr lang="de-DE" smtClean="0"/>
              <a:t> CT chair in CT-222227</a:t>
            </a:r>
            <a:r>
              <a:rPr lang="en-US" smtClean="0"/>
              <a:t> </a:t>
            </a:r>
          </a:p>
          <a:p>
            <a:endParaRPr lang="en-US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Schmitt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</a:t>
            </a: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Chair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Peter.schmitt@huawei.com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CT#97e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757363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smtClean="0"/>
              <a:t>The new/ Revised  </a:t>
            </a:r>
            <a:r>
              <a:rPr lang="en-US" sz="2000" dirty="0" smtClean="0"/>
              <a:t>WIDs (which </a:t>
            </a:r>
            <a:r>
              <a:rPr lang="en-US" sz="2000" smtClean="0"/>
              <a:t>were agreed by CT4) </a:t>
            </a:r>
            <a:r>
              <a:rPr lang="en-US" sz="2000" dirty="0" smtClean="0"/>
              <a:t>are </a:t>
            </a:r>
            <a:r>
              <a:rPr lang="en-US" sz="2000" dirty="0"/>
              <a:t>all </a:t>
            </a:r>
            <a:r>
              <a:rPr lang="en-US" sz="2000" smtClean="0"/>
              <a:t>approved:</a:t>
            </a:r>
          </a:p>
          <a:p>
            <a:pPr>
              <a:tabLst>
                <a:tab pos="804863" algn="l"/>
                <a:tab pos="2063750" algn="l"/>
              </a:tabLst>
            </a:pPr>
            <a:r>
              <a:rPr lang="en-US" sz="1400" smtClean="0"/>
              <a:t>No new Rel-18 WIDs were approved</a:t>
            </a:r>
          </a:p>
          <a:p>
            <a:pPr>
              <a:tabLst>
                <a:tab pos="804863" algn="l"/>
                <a:tab pos="2063750" algn="l"/>
              </a:tabLst>
            </a:pPr>
            <a:r>
              <a:rPr lang="en-US" sz="1400" smtClean="0"/>
              <a:t>No changes  to Rel-17 WIDs were approved</a:t>
            </a:r>
          </a:p>
          <a:p>
            <a:pPr marL="0" indent="0">
              <a:buNone/>
              <a:tabLst>
                <a:tab pos="804863" algn="l"/>
                <a:tab pos="2063750" algn="l"/>
              </a:tabLst>
            </a:pPr>
            <a:endParaRPr lang="en-US" sz="1400" smtClean="0"/>
          </a:p>
          <a:p>
            <a:pPr marL="0" indent="0">
              <a:buNone/>
            </a:pPr>
            <a:r>
              <a:rPr lang="en-US" sz="2000"/>
              <a:t>The new/ Revised  WIDs (which were endorsed by CT4) are all approved:</a:t>
            </a:r>
          </a:p>
          <a:p>
            <a:pPr>
              <a:tabLst>
                <a:tab pos="804863" algn="l"/>
                <a:tab pos="2063750" algn="l"/>
              </a:tabLst>
            </a:pPr>
            <a:r>
              <a:rPr lang="en-US" sz="1400"/>
              <a:t>Source	TDoc	Title</a:t>
            </a:r>
          </a:p>
          <a:p>
            <a:pPr fontAlgn="auto" hangingPunct="1"/>
            <a:r>
              <a:rPr lang="en-US" sz="1400"/>
              <a:t>CT3	CP-222238	</a:t>
            </a:r>
            <a:r>
              <a:rPr lang="en-US" sz="140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Enhancements of UE Policy and AM Policy Control</a:t>
            </a:r>
            <a:endParaRPr lang="en-US" sz="14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auto" hangingPunct="1">
              <a:tabLst>
                <a:tab pos="804863" algn="l"/>
              </a:tabLst>
            </a:pPr>
            <a:endParaRPr lang="en-US" sz="1400" smtClean="0"/>
          </a:p>
          <a:p>
            <a:endParaRPr lang="en-US" sz="1600"/>
          </a:p>
          <a:p>
            <a:pPr marL="0" indent="0"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9279111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CT#97e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lvl="0"/>
            <a:r>
              <a:rPr lang="en-US" altLang="en-US" sz="1600" smtClean="0">
                <a:latin typeface="Arial" panose="020B0604020202020204" pitchFamily="34" charset="0"/>
                <a:cs typeface="Arial" panose="020B0604020202020204" pitchFamily="34" charset="0"/>
              </a:rPr>
              <a:t>all CRs </a:t>
            </a: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send  by CT4 to CT plenary  for approval </a:t>
            </a:r>
            <a:r>
              <a:rPr lang="en-US" altLang="en-US" sz="1600" smtClean="0">
                <a:latin typeface="Arial" panose="020B0604020202020204" pitchFamily="34" charset="0"/>
                <a:cs typeface="Arial" panose="020B0604020202020204" pitchFamily="34" charset="0"/>
              </a:rPr>
              <a:t>are approved with the exception where we had company revisions</a:t>
            </a:r>
            <a:r>
              <a:rPr lang="en-US" altLang="en-US" sz="160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.</a:t>
            </a:r>
          </a:p>
          <a:p>
            <a:pPr lvl="0"/>
            <a:r>
              <a:rPr lang="en-US" altLang="en-US" sz="160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 company contributions to TS 29.518 was provided</a:t>
            </a:r>
          </a:p>
          <a:p>
            <a:pPr lvl="0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de-DE" altLang="en-US" sz="160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following </a:t>
            </a:r>
            <a:r>
              <a:rPr lang="de-DE" altLang="en-US" sz="16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company </a:t>
            </a:r>
            <a:r>
              <a:rPr lang="de-DE" altLang="en-US" sz="160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CRs discussed on CT4 reflector are approved:</a:t>
            </a:r>
            <a:endParaRPr lang="de-DE" altLang="en-US" sz="1600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tabLst>
                <a:tab pos="914400" algn="l"/>
                <a:tab pos="1544638" algn="l"/>
                <a:tab pos="2173288" algn="l"/>
                <a:tab pos="5486400" algn="l"/>
              </a:tabLst>
            </a:pPr>
            <a:r>
              <a:rPr lang="en-US" sz="1200" smtClean="0"/>
              <a:t>TDoc</a:t>
            </a:r>
            <a:r>
              <a:rPr lang="en-US" sz="1200"/>
              <a:t>	Spec	Release	Title	</a:t>
            </a:r>
            <a:r>
              <a:rPr lang="en-US" sz="1200" smtClean="0"/>
              <a:t>Source</a:t>
            </a:r>
            <a:endParaRPr lang="en-US" sz="1200"/>
          </a:p>
          <a:p>
            <a:pPr>
              <a:tabLst>
                <a:tab pos="914400" algn="l"/>
                <a:tab pos="1544638" algn="l"/>
                <a:tab pos="2173288" algn="l"/>
                <a:tab pos="5486400" algn="l"/>
              </a:tabLst>
            </a:pPr>
            <a:r>
              <a:rPr lang="en-US" sz="1000" smtClean="0"/>
              <a:t>CP-222089</a:t>
            </a:r>
            <a:r>
              <a:rPr lang="en-US" sz="1000"/>
              <a:t>	</a:t>
            </a:r>
            <a:r>
              <a:rPr lang="en-US" sz="1000" smtClean="0"/>
              <a:t>29.502	Rel-17	hSmfUri </a:t>
            </a:r>
            <a:r>
              <a:rPr lang="en-US" sz="1000"/>
              <a:t>and smfUri in Create SM Context Request	Nokia, Nokia Shanghai Bell</a:t>
            </a:r>
          </a:p>
          <a:p>
            <a:pPr>
              <a:tabLst>
                <a:tab pos="914400" algn="l"/>
                <a:tab pos="1544638" algn="l"/>
                <a:tab pos="2173288" algn="l"/>
                <a:tab pos="5486400" algn="l"/>
              </a:tabLst>
            </a:pPr>
            <a:r>
              <a:rPr lang="en-US" sz="1000"/>
              <a:t>CP-222201	</a:t>
            </a:r>
            <a:r>
              <a:rPr lang="en-US" sz="1000" smtClean="0"/>
              <a:t>29.541	Rel-17	Nnef_SMService_MoForwardSm </a:t>
            </a:r>
            <a:r>
              <a:rPr lang="en-US" sz="1000"/>
              <a:t>service API	Huawei</a:t>
            </a:r>
          </a:p>
          <a:p>
            <a:pPr>
              <a:tabLst>
                <a:tab pos="914400" algn="l"/>
                <a:tab pos="1544638" algn="l"/>
                <a:tab pos="2173288" algn="l"/>
                <a:tab pos="5486400" algn="l"/>
              </a:tabLst>
            </a:pPr>
            <a:r>
              <a:rPr lang="en-US" sz="1000"/>
              <a:t>CP-222214	</a:t>
            </a:r>
            <a:r>
              <a:rPr lang="en-US" sz="1000" smtClean="0"/>
              <a:t>29.571	Rel-17</a:t>
            </a:r>
            <a:r>
              <a:rPr lang="en-US" sz="1000"/>
              <a:t>	</a:t>
            </a:r>
            <a:r>
              <a:rPr lang="en-US" sz="1000" smtClean="0"/>
              <a:t>5GPRUK </a:t>
            </a:r>
            <a:r>
              <a:rPr lang="en-US" sz="1000"/>
              <a:t>ID Common Data Type	Ericsson</a:t>
            </a:r>
          </a:p>
          <a:p>
            <a:pPr>
              <a:tabLst>
                <a:tab pos="914400" algn="l"/>
                <a:tab pos="1544638" algn="l"/>
                <a:tab pos="2173288" algn="l"/>
                <a:tab pos="5486400" algn="l"/>
              </a:tabLst>
            </a:pPr>
            <a:r>
              <a:rPr lang="en-US" sz="1000"/>
              <a:t>CP-222216	</a:t>
            </a:r>
            <a:r>
              <a:rPr lang="en-US" sz="1000" smtClean="0"/>
              <a:t>29.509	Rel-17</a:t>
            </a:r>
            <a:r>
              <a:rPr lang="en-US" sz="1000"/>
              <a:t>	</a:t>
            </a:r>
            <a:r>
              <a:rPr lang="en-US" sz="1000" smtClean="0"/>
              <a:t>29.509 </a:t>
            </a:r>
            <a:r>
              <a:rPr lang="en-US" sz="1000"/>
              <a:t>Rel-17 API version and External doc update	Orange</a:t>
            </a:r>
          </a:p>
          <a:p>
            <a:pPr>
              <a:tabLst>
                <a:tab pos="914400" algn="l"/>
                <a:tab pos="1544638" algn="l"/>
                <a:tab pos="2173288" algn="l"/>
                <a:tab pos="5486400" algn="l"/>
              </a:tabLst>
            </a:pPr>
            <a:r>
              <a:rPr lang="en-US" sz="1000"/>
              <a:t>CP-222232	</a:t>
            </a:r>
            <a:r>
              <a:rPr lang="en-US" sz="1000" smtClean="0"/>
              <a:t>29.518	Rel-16</a:t>
            </a:r>
            <a:r>
              <a:rPr lang="en-US" sz="1000"/>
              <a:t>	</a:t>
            </a:r>
            <a:r>
              <a:rPr lang="en-US" sz="1000" smtClean="0"/>
              <a:t>Inserting </a:t>
            </a:r>
            <a:r>
              <a:rPr lang="en-US" sz="1000"/>
              <a:t>missing clarification on Max Number of Reports	AT&amp;T, MCC</a:t>
            </a:r>
          </a:p>
          <a:p>
            <a:pPr>
              <a:tabLst>
                <a:tab pos="914400" algn="l"/>
                <a:tab pos="1544638" algn="l"/>
                <a:tab pos="2173288" algn="l"/>
                <a:tab pos="5486400" algn="l"/>
              </a:tabLst>
            </a:pPr>
            <a:r>
              <a:rPr lang="en-US" sz="1000"/>
              <a:t>CP-222233	</a:t>
            </a:r>
            <a:r>
              <a:rPr lang="en-US" sz="1000" smtClean="0"/>
              <a:t>29.518	Rel-17</a:t>
            </a:r>
            <a:r>
              <a:rPr lang="en-US" sz="1000"/>
              <a:t>	</a:t>
            </a:r>
            <a:r>
              <a:rPr lang="en-US" sz="1000" smtClean="0"/>
              <a:t>Inserting </a:t>
            </a:r>
            <a:r>
              <a:rPr lang="en-US" sz="1000"/>
              <a:t>missing clarification on Max Number of Reports	AT&amp;T, MCC</a:t>
            </a:r>
          </a:p>
          <a:p>
            <a:endParaRPr lang="en-US" sz="1000"/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938140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CT#97e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383737" y="1690688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mtClean="0"/>
              <a:t>The TS send for approval by CT4 is approved</a:t>
            </a:r>
          </a:p>
          <a:p>
            <a:pPr>
              <a:tabLst>
                <a:tab pos="1435100" algn="l"/>
                <a:tab pos="8788400" algn="l"/>
              </a:tabLst>
            </a:pPr>
            <a:r>
              <a:rPr lang="fr-FR" sz="1600" b="1"/>
              <a:t>TDoc #</a:t>
            </a:r>
            <a:r>
              <a:rPr lang="en-US" sz="1600"/>
              <a:t>	</a:t>
            </a:r>
            <a:r>
              <a:rPr lang="fr-FR" sz="1600" b="1"/>
              <a:t>Title </a:t>
            </a:r>
            <a:r>
              <a:rPr lang="en-US" sz="1600"/>
              <a:t>	</a:t>
            </a:r>
            <a:r>
              <a:rPr lang="fr-FR" sz="1600" b="1"/>
              <a:t>Rapporteurs</a:t>
            </a:r>
            <a:endParaRPr lang="en-US" sz="1600"/>
          </a:p>
          <a:p>
            <a:pPr>
              <a:tabLst>
                <a:tab pos="1435100" algn="l"/>
                <a:tab pos="8788400" algn="l"/>
              </a:tabLst>
            </a:pPr>
            <a:r>
              <a:rPr lang="en-US" sz="1600" smtClean="0"/>
              <a:t>CP-222239	TS 29.553 </a:t>
            </a:r>
            <a:r>
              <a:rPr lang="en-US" sz="160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5G System; </a:t>
            </a:r>
            <a:r>
              <a:rPr lang="en-GB" sz="160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5G ProSe Anchor Services</a:t>
            </a:r>
            <a:r>
              <a:rPr lang="en-US" sz="1600"/>
              <a:t>; Stage 3	</a:t>
            </a:r>
            <a:r>
              <a:rPr lang="en-GB" sz="1600" smtClean="0"/>
              <a:t>CATT</a:t>
            </a:r>
            <a:endParaRPr lang="en-US" sz="1600"/>
          </a:p>
          <a:p>
            <a:pPr>
              <a:tabLst>
                <a:tab pos="1435100" algn="l"/>
                <a:tab pos="8788400" algn="l"/>
              </a:tabLst>
            </a:pPr>
            <a:endParaRPr lang="en-US" sz="1600" smtClean="0"/>
          </a:p>
          <a:p>
            <a:pPr marL="0" indent="0">
              <a:buNone/>
            </a:pPr>
            <a:endParaRPr lang="en-US" sz="1600" smtClean="0"/>
          </a:p>
          <a:p>
            <a:pPr marL="0" indent="0">
              <a:buNone/>
              <a:tabLst>
                <a:tab pos="1435100" algn="l"/>
                <a:tab pos="8788400" algn="l"/>
              </a:tabLst>
            </a:pPr>
            <a:r>
              <a:rPr lang="en-US" sz="1600"/>
              <a:t>The </a:t>
            </a:r>
            <a:r>
              <a:rPr lang="en-US" sz="1600" smtClean="0"/>
              <a:t>TSs </a:t>
            </a:r>
            <a:r>
              <a:rPr lang="en-US" sz="1600"/>
              <a:t>send for approval by </a:t>
            </a:r>
            <a:r>
              <a:rPr lang="en-US" sz="1600" smtClean="0"/>
              <a:t>CT WGs are approved</a:t>
            </a:r>
            <a:endParaRPr lang="en-GB" sz="1600"/>
          </a:p>
          <a:p>
            <a:pPr>
              <a:tabLst>
                <a:tab pos="1435100" algn="l"/>
                <a:tab pos="8788400" algn="l"/>
              </a:tabLst>
            </a:pPr>
            <a:r>
              <a:rPr lang="en-GB" sz="1600"/>
              <a:t> </a:t>
            </a:r>
            <a:r>
              <a:rPr lang="en-US" sz="1600" smtClean="0"/>
              <a:t>CP-222129</a:t>
            </a:r>
            <a:r>
              <a:rPr lang="en-US" sz="1600"/>
              <a:t>	</a:t>
            </a:r>
            <a:r>
              <a:rPr lang="en-US" sz="1600" smtClean="0"/>
              <a:t>3GPP </a:t>
            </a:r>
            <a:r>
              <a:rPr lang="en-US" sz="1600"/>
              <a:t>TS 29.537 </a:t>
            </a:r>
            <a:r>
              <a:rPr lang="en-US" sz="1600" smtClean="0"/>
              <a:t>5G </a:t>
            </a:r>
            <a:r>
              <a:rPr lang="en-US" sz="1600"/>
              <a:t>System; Multicast/Broadcast Policy Control services; Stage </a:t>
            </a:r>
            <a:r>
              <a:rPr lang="en-US" sz="1600" smtClean="0"/>
              <a:t>3 	Huawei</a:t>
            </a:r>
          </a:p>
          <a:p>
            <a:pPr>
              <a:tabLst>
                <a:tab pos="1435100" algn="l"/>
                <a:tab pos="8788400" algn="l"/>
              </a:tabLst>
            </a:pPr>
            <a:r>
              <a:rPr lang="en-US" sz="1600" smtClean="0"/>
              <a:t> CP-222130</a:t>
            </a:r>
            <a:r>
              <a:rPr lang="en-US" sz="1600"/>
              <a:t>	</a:t>
            </a:r>
            <a:r>
              <a:rPr lang="en-US" sz="1600" smtClean="0"/>
              <a:t>3GPP TS </a:t>
            </a:r>
            <a:r>
              <a:rPr lang="en-US" sz="1600"/>
              <a:t>29.580 </a:t>
            </a:r>
            <a:r>
              <a:rPr lang="en-US" sz="1600" smtClean="0"/>
              <a:t>5G </a:t>
            </a:r>
            <a:r>
              <a:rPr lang="en-US" sz="1600"/>
              <a:t>System; Multicast/Broadcast Service Function services; Stage </a:t>
            </a:r>
            <a:r>
              <a:rPr lang="en-US" sz="1600" smtClean="0"/>
              <a:t>3	Huawei</a:t>
            </a:r>
            <a:endParaRPr lang="en-US" sz="1600"/>
          </a:p>
          <a:p>
            <a:pPr marL="0" indent="0">
              <a:buNone/>
            </a:pPr>
            <a:endParaRPr lang="en-US" sz="1600"/>
          </a:p>
          <a:p>
            <a:pPr marL="0" indent="0">
              <a:buNone/>
            </a:pPr>
            <a:endParaRPr lang="en-US" sz="1600"/>
          </a:p>
          <a:p>
            <a:pPr marL="0" indent="0">
              <a:buNone/>
            </a:pPr>
            <a:r>
              <a:rPr lang="en-US" sz="1600" smtClean="0"/>
              <a:t>	</a:t>
            </a:r>
          </a:p>
          <a:p>
            <a:pPr marL="0" indent="0">
              <a:buNone/>
            </a:pPr>
            <a:r>
              <a:rPr lang="en-US" sz="1600" smtClean="0"/>
              <a:t>	</a:t>
            </a: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34948264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CT#97e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i="1" smtClean="0"/>
              <a:t>CT4 </a:t>
            </a:r>
            <a:r>
              <a:rPr lang="en-US" b="1" i="1" dirty="0"/>
              <a:t>Meeting Locations </a:t>
            </a:r>
            <a:r>
              <a:rPr lang="en-US" b="1" i="1" smtClean="0"/>
              <a:t>and planning</a:t>
            </a:r>
            <a:endParaRPr lang="en-US" b="1" i="1" dirty="0"/>
          </a:p>
          <a:p>
            <a:pPr marL="0" indent="0">
              <a:buNone/>
            </a:pPr>
            <a:r>
              <a:rPr lang="de-DE" sz="2000" smtClean="0"/>
              <a:t>Meeting </a:t>
            </a:r>
            <a:r>
              <a:rPr lang="de-DE" sz="2000"/>
              <a:t>in </a:t>
            </a:r>
            <a:r>
              <a:rPr lang="de-DE" sz="2000" smtClean="0"/>
              <a:t>Q4 </a:t>
            </a:r>
            <a:r>
              <a:rPr lang="de-DE" sz="2000"/>
              <a:t>2022 </a:t>
            </a:r>
            <a:r>
              <a:rPr lang="en-US" sz="2000" smtClean="0"/>
              <a:t>is planned as F2F meeting date is:</a:t>
            </a:r>
            <a:endParaRPr lang="en-US" sz="2000"/>
          </a:p>
          <a:p>
            <a:pPr>
              <a:tabLst>
                <a:tab pos="1971675" algn="l"/>
                <a:tab pos="4484688" algn="l"/>
              </a:tabLst>
            </a:pPr>
            <a:r>
              <a:rPr lang="en-US" sz="2000" smtClean="0"/>
              <a:t>CT4#113    </a:t>
            </a:r>
            <a:r>
              <a:rPr lang="en-US" sz="2000" smtClean="0">
                <a:solidFill>
                  <a:srgbClr val="FF0000"/>
                </a:solidFill>
              </a:rPr>
              <a:t>2022-11-14 </a:t>
            </a:r>
            <a:r>
              <a:rPr lang="en-US" sz="2000">
                <a:solidFill>
                  <a:srgbClr val="FF0000"/>
                </a:solidFill>
              </a:rPr>
              <a:t>- </a:t>
            </a:r>
            <a:r>
              <a:rPr lang="en-US" sz="2000" smtClean="0">
                <a:solidFill>
                  <a:srgbClr val="FF0000"/>
                </a:solidFill>
              </a:rPr>
              <a:t>2022-11-18 </a:t>
            </a:r>
            <a:r>
              <a:rPr lang="en-US" sz="2000" smtClean="0"/>
              <a:t>Toulouse France</a:t>
            </a:r>
            <a:r>
              <a:rPr lang="en-US" sz="2000"/>
              <a:t/>
            </a:r>
            <a:br>
              <a:rPr lang="en-US" sz="2000"/>
            </a:br>
            <a:r>
              <a:rPr lang="de-DE" sz="2000" smtClean="0"/>
              <a:t>Plenary </a:t>
            </a:r>
            <a:r>
              <a:rPr lang="de-DE" sz="2000"/>
              <a:t>#</a:t>
            </a:r>
            <a:r>
              <a:rPr lang="de-DE" sz="2000" smtClean="0"/>
              <a:t>98 </a:t>
            </a:r>
            <a:r>
              <a:rPr lang="de-DE" sz="2000"/>
              <a:t>is </a:t>
            </a:r>
            <a:r>
              <a:rPr lang="de-DE" sz="2000" smtClean="0"/>
              <a:t>e-meeting</a:t>
            </a:r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de-DE" sz="2000" smtClean="0"/>
              <a:t>Meetings </a:t>
            </a:r>
            <a:r>
              <a:rPr lang="de-DE" sz="2000"/>
              <a:t>in </a:t>
            </a:r>
            <a:r>
              <a:rPr lang="de-DE" sz="2000" smtClean="0"/>
              <a:t>Q1 2023 </a:t>
            </a:r>
            <a:r>
              <a:rPr lang="en-US" sz="2000"/>
              <a:t>are e-meeting.</a:t>
            </a:r>
          </a:p>
          <a:p>
            <a:r>
              <a:rPr lang="en-US" sz="2000" smtClean="0"/>
              <a:t>CT4#114  </a:t>
            </a:r>
            <a:r>
              <a:rPr lang="en-US" sz="2000" smtClean="0">
                <a:solidFill>
                  <a:srgbClr val="FF0000"/>
                </a:solidFill>
              </a:rPr>
              <a:t>2023-02-27- 2023-03-03 </a:t>
            </a:r>
            <a:r>
              <a:rPr lang="en-US" sz="2000" smtClean="0"/>
              <a:t>F2F Meeting in Europe (Invitation to be provided soon)</a:t>
            </a:r>
            <a:br>
              <a:rPr lang="en-US" sz="2000" smtClean="0"/>
            </a:br>
            <a:r>
              <a:rPr lang="de-DE" sz="2000" smtClean="0"/>
              <a:t>Plenary </a:t>
            </a:r>
            <a:r>
              <a:rPr lang="de-DE" sz="2000"/>
              <a:t>#</a:t>
            </a:r>
            <a:r>
              <a:rPr lang="de-DE" sz="2000" smtClean="0"/>
              <a:t>99 </a:t>
            </a:r>
            <a:r>
              <a:rPr lang="de-DE" sz="2000"/>
              <a:t>is F2F </a:t>
            </a:r>
            <a:r>
              <a:rPr lang="de-DE" sz="2000" smtClean="0"/>
              <a:t>meeting  </a:t>
            </a:r>
            <a:endParaRPr lang="de-DE" sz="200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endParaRPr lang="de-DE" sz="2000" smtClean="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de-DE" sz="2000" smtClean="0"/>
              <a:t>Overall plan:</a:t>
            </a:r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en-US" sz="2000"/>
              <a:t>4 F2F WG </a:t>
            </a:r>
            <a:r>
              <a:rPr lang="en-US" sz="2000" smtClean="0"/>
              <a:t>meetings and 2 WG meetings </a:t>
            </a:r>
            <a:r>
              <a:rPr lang="en-US" sz="2000"/>
              <a:t>planned as </a:t>
            </a:r>
            <a:r>
              <a:rPr lang="en-US" sz="2000" smtClean="0"/>
              <a:t>Electronic</a:t>
            </a:r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en-US" sz="2000" smtClean="0"/>
              <a:t>2 TSG meeting are planned F2F and 2 as e-meeting</a:t>
            </a:r>
            <a:endParaRPr lang="de-DE" sz="2000" dirty="0" smtClean="0"/>
          </a:p>
        </p:txBody>
      </p:sp>
    </p:spTree>
    <p:extLst>
      <p:ext uri="{BB962C8B-B14F-4D97-AF65-F5344CB8AC3E}">
        <p14:creationId xmlns:p14="http://schemas.microsoft.com/office/powerpoint/2010/main" val="29143841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Topics of interrest to CT4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mtClean="0"/>
              <a:t>November WG Meeting:</a:t>
            </a:r>
          </a:p>
          <a:p>
            <a:r>
              <a:rPr lang="en-US" smtClean="0"/>
              <a:t>2-way </a:t>
            </a:r>
            <a:r>
              <a:rPr lang="en-US"/>
              <a:t>remote access confirmed for all WGs’ main session and official break-out sessions</a:t>
            </a:r>
          </a:p>
          <a:p>
            <a:pPr lvl="1"/>
            <a:r>
              <a:rPr lang="en-US"/>
              <a:t>Remote access for offline sessions will be arranged on a best-effort basis</a:t>
            </a:r>
          </a:p>
          <a:p>
            <a:pPr lvl="1"/>
            <a:r>
              <a:rPr lang="en-US"/>
              <a:t>WG chairs and MCC will discuss and announce the details well in-advance of the meeting</a:t>
            </a:r>
          </a:p>
          <a:p>
            <a:pPr lvl="2"/>
            <a:r>
              <a:rPr lang="en-US"/>
              <a:t>Further discussed at </a:t>
            </a:r>
            <a:r>
              <a:rPr lang="en-US" smtClean="0"/>
              <a:t>DM#6 and #7:  Wednesday 21</a:t>
            </a:r>
            <a:r>
              <a:rPr lang="en-US" baseline="30000" smtClean="0"/>
              <a:t>st</a:t>
            </a:r>
            <a:r>
              <a:rPr lang="en-US" smtClean="0"/>
              <a:t> September and 16</a:t>
            </a:r>
            <a:r>
              <a:rPr lang="en-US" baseline="30000" smtClean="0"/>
              <a:t>th</a:t>
            </a:r>
            <a:r>
              <a:rPr lang="en-US" smtClean="0"/>
              <a:t> November</a:t>
            </a:r>
            <a:endParaRPr lang="en-US"/>
          </a:p>
          <a:p>
            <a:pPr lvl="2"/>
            <a:r>
              <a:rPr lang="en-US"/>
              <a:t>RAN1#110 experience conference call (including Q&amp;A):	Monday 26 </a:t>
            </a:r>
            <a:r>
              <a:rPr lang="en-US" smtClean="0"/>
              <a:t>September</a:t>
            </a:r>
          </a:p>
          <a:p>
            <a:pPr lvl="2"/>
            <a:endParaRPr lang="en-US"/>
          </a:p>
          <a:p>
            <a:pPr marL="914400" lvl="2" indent="0">
              <a:buNone/>
            </a:pPr>
            <a:r>
              <a:rPr lang="en-US" smtClean="0"/>
              <a:t>Details impacting CT4 are reflected in the meeting guidelines C4-225001</a:t>
            </a:r>
            <a:endParaRPr lang="en-US"/>
          </a:p>
          <a:p>
            <a:pPr marL="914400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026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299070" y="299419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CT#97e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757363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smtClean="0"/>
              <a:t>Over all issues</a:t>
            </a:r>
          </a:p>
          <a:p>
            <a:r>
              <a:rPr lang="en-GB" altLang="en-US" sz="1600" smtClean="0"/>
              <a:t> TR </a:t>
            </a:r>
            <a:r>
              <a:rPr lang="en-GB" altLang="en-US" sz="1600"/>
              <a:t>21.917 on “Content of Rel-17</a:t>
            </a:r>
            <a:r>
              <a:rPr lang="en-GB" altLang="en-US" sz="1600" smtClean="0"/>
              <a:t>” is available</a:t>
            </a:r>
            <a:endParaRPr lang="en-US" sz="1600" smtClean="0"/>
          </a:p>
          <a:p>
            <a:pPr marL="0" indent="0">
              <a:buNone/>
            </a:pPr>
            <a:endParaRPr lang="en-US" sz="1600"/>
          </a:p>
          <a:p>
            <a:pPr marL="0" indent="0">
              <a:buNone/>
            </a:pPr>
            <a:r>
              <a:rPr lang="en-US" sz="1600" smtClean="0"/>
              <a:t>Release 18 status</a:t>
            </a:r>
          </a:p>
          <a:p>
            <a:r>
              <a:rPr lang="en-GB" altLang="en-US" sz="1600"/>
              <a:t> </a:t>
            </a:r>
            <a:r>
              <a:rPr lang="en-GB" altLang="en-US" sz="1600" smtClean="0"/>
              <a:t>December 2021	Stage 1  completed</a:t>
            </a:r>
          </a:p>
          <a:p>
            <a:r>
              <a:rPr lang="en-GB" sz="1600"/>
              <a:t> </a:t>
            </a:r>
            <a:r>
              <a:rPr lang="en-GB" sz="1600" smtClean="0"/>
              <a:t>March 2023	planed Stage 2  completion</a:t>
            </a:r>
          </a:p>
          <a:p>
            <a:r>
              <a:rPr lang="en-GB" sz="1600"/>
              <a:t> </a:t>
            </a:r>
            <a:r>
              <a:rPr lang="en-GB" sz="1600" smtClean="0"/>
              <a:t>December 2023	planed  stage 3 completion</a:t>
            </a:r>
          </a:p>
          <a:p>
            <a:r>
              <a:rPr lang="en-GB" sz="1600"/>
              <a:t> </a:t>
            </a:r>
            <a:r>
              <a:rPr lang="en-GB" sz="1600" smtClean="0"/>
              <a:t>March 2024	planed ASN.1 and Open API freeze</a:t>
            </a:r>
            <a:endParaRPr lang="en-US" sz="1600"/>
          </a:p>
          <a:p>
            <a:pPr marL="0" indent="0"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41568567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5" y="403453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SA#97e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endParaRPr lang="en-US" smtClean="0"/>
          </a:p>
          <a:p>
            <a:r>
              <a:rPr lang="en-US" smtClean="0"/>
              <a:t>All </a:t>
            </a:r>
            <a:r>
              <a:rPr lang="en-US" dirty="0"/>
              <a:t>of the </a:t>
            </a:r>
            <a:r>
              <a:rPr lang="en-US" dirty="0" smtClean="0"/>
              <a:t>stage 2 CRs which </a:t>
            </a:r>
            <a:r>
              <a:rPr lang="en-US" dirty="0"/>
              <a:t>had dependency with </a:t>
            </a:r>
            <a:r>
              <a:rPr lang="en-US"/>
              <a:t>CT4 </a:t>
            </a:r>
            <a:r>
              <a:rPr lang="en-US" smtClean="0"/>
              <a:t>CRs are approved.</a:t>
            </a:r>
            <a:endParaRPr lang="en-US"/>
          </a:p>
          <a:p>
            <a:pPr marL="0" indent="0">
              <a:buNone/>
            </a:pPr>
            <a:r>
              <a:rPr lang="en-US" smtClean="0"/>
              <a:t>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133377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66797</TotalTime>
  <Words>495</Words>
  <Application>Microsoft Office PowerPoint</Application>
  <PresentationFormat>Widescreen</PresentationFormat>
  <Paragraphs>227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ＭＳ Ｐゴシック</vt:lpstr>
      <vt:lpstr>SimSun</vt:lpstr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Plenary #97e report  on CT4 related topics</vt:lpstr>
      <vt:lpstr>Overview</vt:lpstr>
      <vt:lpstr>Report from CT#97e related to CT4 topics</vt:lpstr>
      <vt:lpstr>Report from CT#97e related to CT4 topics</vt:lpstr>
      <vt:lpstr>Report from CT#97e related to CT4 topics</vt:lpstr>
      <vt:lpstr>Report from CT#97e related to CT4 topics</vt:lpstr>
      <vt:lpstr>Topics of interrest to CT4</vt:lpstr>
      <vt:lpstr>Report from CT#97e related to CT4 topics</vt:lpstr>
      <vt:lpstr>Report from SA#97e related to CT4 topics</vt:lpstr>
      <vt:lpstr>Report from SA#97e</vt:lpstr>
      <vt:lpstr>Report from SA#97e</vt:lpstr>
      <vt:lpstr>Report from SA#97e</vt:lpstr>
      <vt:lpstr>Report from SA#97e</vt:lpstr>
      <vt:lpstr>Report from SA#97e</vt:lpstr>
      <vt:lpstr>Report from SA#97e</vt:lpstr>
      <vt:lpstr>Report from SA#97e</vt:lpstr>
      <vt:lpstr>Report from SA#97e</vt:lpstr>
      <vt:lpstr>Report from SA#97e</vt:lpstr>
      <vt:lpstr>Other information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Chair</cp:lastModifiedBy>
  <cp:revision>1036</cp:revision>
  <dcterms:created xsi:type="dcterms:W3CDTF">2010-02-05T13:52:04Z</dcterms:created>
  <dcterms:modified xsi:type="dcterms:W3CDTF">2022-10-10T07:31:51Z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(3)SDfkQEOTYCJWWHd5N3PXS0UDcBLngC92BV4tXQo9GnK5YNyG1rx5fnnSM+L0anZBORgbiXnW
Tp1IplhRnJc83/R7R7s3/PAlm93wWii0n9QPgLPvW5Q3u5Bo3qiTVsfNutZOHrVOQqNEo/ML
YpPqGRAUZmlnJobk8M81v1F6JaJkevYoWA74EPNG/+QYLgF3zek94xds8xJOQYMUT1v2i1fM
5stdPPBKgS1qgAfQOX</vt:lpwstr>
  </property>
  <property fmtid="{D5CDD505-2E9C-101B-9397-08002B2CF9AE}" pid="3" name="_2015_ms_pID_7253431">
    <vt:lpwstr>uAGmu357JFCulgBgXeB/Wj5X1vCg3daR6rSUrVFaevr0ejDHIKMfYa
+kuqg/J4uJD/lIYYzeHZ7cQpMWvUmvHQMO2EpXSuKV80aUFgbzKygj95f2YnSSY7cgP4YZ3d
4NhjgW2a4SRCYz/NgdOsq5t2BjQ7bSSeR2JgC5r9COOIkmpjst/iqFqzde5BHXEqqrRehyya
RQ/BPfJgJ3+jVelGvRjdOEV018lu0IaXT3LR</vt:lpwstr>
  </property>
  <property fmtid="{D5CDD505-2E9C-101B-9397-08002B2CF9AE}" pid="4" name="_2015_ms_pID_7253432">
    <vt:lpwstr>8g==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1665386721</vt:lpwstr>
  </property>
</Properties>
</file>