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6"/>
  </p:notesMasterIdLst>
  <p:handoutMasterIdLst>
    <p:handoutMasterId r:id="rId27"/>
  </p:handoutMasterIdLst>
  <p:sldIdLst>
    <p:sldId id="341" r:id="rId2"/>
    <p:sldId id="396" r:id="rId3"/>
    <p:sldId id="416" r:id="rId4"/>
    <p:sldId id="459" r:id="rId5"/>
    <p:sldId id="437" r:id="rId6"/>
    <p:sldId id="453" r:id="rId7"/>
    <p:sldId id="454" r:id="rId8"/>
    <p:sldId id="403" r:id="rId9"/>
    <p:sldId id="455" r:id="rId10"/>
    <p:sldId id="385" r:id="rId11"/>
    <p:sldId id="388" r:id="rId12"/>
    <p:sldId id="445" r:id="rId13"/>
    <p:sldId id="460" r:id="rId14"/>
    <p:sldId id="448" r:id="rId15"/>
    <p:sldId id="462" r:id="rId16"/>
    <p:sldId id="433" r:id="rId17"/>
    <p:sldId id="457" r:id="rId18"/>
    <p:sldId id="463" r:id="rId19"/>
    <p:sldId id="451" r:id="rId20"/>
    <p:sldId id="464" r:id="rId21"/>
    <p:sldId id="406" r:id="rId22"/>
    <p:sldId id="461" r:id="rId23"/>
    <p:sldId id="420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25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smtClean="0">
                <a:latin typeface="Arial "/>
              </a:rPr>
              <a:t>CT WG4#109-e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 6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12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April 2022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C4-222006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OPENAPI_TF@LIST.ETSI.OR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</a:t>
            </a:r>
            <a:r>
              <a:rPr lang="en-US" altLang="en-US" smtClean="0"/>
              <a:t>#95e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9607" y="2242327"/>
            <a:ext cx="83406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17 </a:t>
            </a:r>
            <a:r>
              <a:rPr lang="en-GB" dirty="0" smtClean="0"/>
              <a:t>timeline is not changed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mtClean="0"/>
              <a:t>Rel-17 </a:t>
            </a:r>
            <a:r>
              <a:rPr lang="en-GB" dirty="0"/>
              <a:t>stage 3 freeze </a:t>
            </a:r>
            <a:r>
              <a:rPr lang="en-GB"/>
              <a:t>– </a:t>
            </a:r>
            <a:r>
              <a:rPr lang="en-GB" smtClean="0"/>
              <a:t>is  frozen in this plenary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protocol coding freeze (ASN.1, OpenAPI, …) – June 2022 (</a:t>
            </a:r>
            <a:r>
              <a:rPr lang="en-GB"/>
              <a:t>TSGs#96</a:t>
            </a:r>
            <a:r>
              <a:rPr lang="en-GB" smtClean="0"/>
              <a:t>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GB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mtClean="0"/>
              <a:t>Exceptions are approved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smtClean="0"/>
              <a:t>CT4 </a:t>
            </a:r>
            <a:r>
              <a:rPr lang="en-US" b="1" i="1" dirty="0"/>
              <a:t>Meeting Locations </a:t>
            </a:r>
            <a:r>
              <a:rPr lang="en-US" b="1" i="1" dirty="0" smtClean="0"/>
              <a:t>and planning </a:t>
            </a:r>
            <a:r>
              <a:rPr lang="en-US" b="1" i="1" smtClean="0"/>
              <a:t>in 2022</a:t>
            </a:r>
            <a:endParaRPr lang="en-US" b="1" i="1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Meetings </a:t>
            </a:r>
            <a:r>
              <a:rPr lang="de-DE" sz="2000"/>
              <a:t>in </a:t>
            </a:r>
            <a:r>
              <a:rPr lang="de-DE" sz="2000" smtClean="0"/>
              <a:t>Q2 </a:t>
            </a:r>
            <a:r>
              <a:rPr lang="de-DE" sz="2000"/>
              <a:t>2022 </a:t>
            </a:r>
            <a:r>
              <a:rPr lang="en-US" sz="2000"/>
              <a:t>are </a:t>
            </a:r>
            <a:r>
              <a:rPr lang="en-US" sz="2000" smtClean="0"/>
              <a:t>e-meeting.</a:t>
            </a:r>
            <a:endParaRPr lang="en-US" sz="2000"/>
          </a:p>
          <a:p>
            <a:r>
              <a:rPr lang="en-US" sz="2000" smtClean="0"/>
              <a:t>CT4#109-e  </a:t>
            </a:r>
            <a:r>
              <a:rPr lang="en-US" sz="2000">
                <a:solidFill>
                  <a:srgbClr val="FF0000"/>
                </a:solidFill>
              </a:rPr>
              <a:t>2022-04-06- 2022-04-12 </a:t>
            </a:r>
            <a:r>
              <a:rPr lang="en-US" sz="2000"/>
              <a:t>Electronic meeting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en-US" sz="1400" i="1" smtClean="0"/>
              <a:t>(</a:t>
            </a:r>
            <a:r>
              <a:rPr lang="en-US" sz="1400" i="1"/>
              <a:t>priority is given to documents related to WI with exception sheets)</a:t>
            </a:r>
          </a:p>
          <a:p>
            <a:r>
              <a:rPr lang="en-US" sz="2000" smtClean="0"/>
              <a:t>CT4#110-e </a:t>
            </a:r>
            <a:r>
              <a:rPr lang="en-US" sz="2000">
                <a:solidFill>
                  <a:srgbClr val="FF0000"/>
                </a:solidFill>
              </a:rPr>
              <a:t>2022-05-12 - 2022-05-20 </a:t>
            </a:r>
            <a:r>
              <a:rPr lang="en-US" sz="2000"/>
              <a:t>Electronic meeting</a:t>
            </a:r>
          </a:p>
          <a:p>
            <a:pPr marL="0" indent="0">
              <a:buNone/>
            </a:pPr>
            <a:r>
              <a:rPr lang="de-DE" sz="2000" smtClean="0"/>
              <a:t>Plenary #96 is F2F meeting, </a:t>
            </a:r>
          </a:p>
          <a:p>
            <a:pPr marL="0" indent="0">
              <a:buNone/>
            </a:pPr>
            <a:r>
              <a:rPr lang="de-DE" sz="2000" smtClean="0"/>
              <a:t>Meeting </a:t>
            </a:r>
            <a:r>
              <a:rPr lang="de-DE" sz="2000"/>
              <a:t>in </a:t>
            </a:r>
            <a:r>
              <a:rPr lang="de-DE" sz="2000" smtClean="0"/>
              <a:t>Q3 </a:t>
            </a:r>
            <a:r>
              <a:rPr lang="de-DE" sz="2000"/>
              <a:t>2022 </a:t>
            </a:r>
            <a:r>
              <a:rPr lang="en-US" sz="2000" smtClean="0"/>
              <a:t>is planned as F2F meeting date is:</a:t>
            </a:r>
            <a:endParaRPr lang="en-US" sz="200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smtClean="0"/>
              <a:t>CT4#111    </a:t>
            </a:r>
            <a:r>
              <a:rPr lang="en-US" sz="2000" smtClean="0">
                <a:solidFill>
                  <a:srgbClr val="FF0000"/>
                </a:solidFill>
              </a:rPr>
              <a:t>2022-08-22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2022-08-26 </a:t>
            </a:r>
            <a:r>
              <a:rPr lang="en-US" sz="2000" smtClean="0"/>
              <a:t>Goteburg Sweden</a:t>
            </a:r>
            <a:r>
              <a:rPr lang="en-US" sz="2000"/>
              <a:t/>
            </a:r>
            <a:br>
              <a:rPr lang="en-US" sz="2000"/>
            </a:br>
            <a:endParaRPr lang="en-US" sz="200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Topics of interrest to CT4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Open API files handling</a:t>
            </a:r>
            <a:endParaRPr lang="en-GB" sz="2400" smtClean="0"/>
          </a:p>
          <a:p>
            <a:pPr marL="361950" indent="0"/>
            <a:r>
              <a:rPr lang="fr-FR" sz="1800" smtClean="0"/>
              <a:t> To align the handling of OpenAPI files within 3GPP Groups a discussion group was created: OpenAPI Task Force</a:t>
            </a:r>
          </a:p>
          <a:p>
            <a:pPr marL="361950" indent="0"/>
            <a:r>
              <a:rPr lang="fr-FR" sz="1800" smtClean="0"/>
              <a:t> Target: Final output should be available in TSG#95</a:t>
            </a:r>
          </a:p>
          <a:p>
            <a:pPr marL="361950" indent="0"/>
            <a:r>
              <a:rPr lang="fr-FR" sz="1800" smtClean="0"/>
              <a:t> The reflector to be used for  discussion and comments is: </a:t>
            </a:r>
            <a:r>
              <a:rPr lang="fr-FR" sz="1800" smtClean="0">
                <a:hlinkClick r:id="rId2"/>
              </a:rPr>
              <a:t>OPENAPI_TF@LIST.ETSI.ORG</a:t>
            </a:r>
            <a:endParaRPr lang="fr-FR" sz="1800" smtClean="0"/>
          </a:p>
          <a:p>
            <a:pPr marL="361950" indent="0"/>
            <a:r>
              <a:rPr lang="fr-FR" sz="1800" smtClean="0"/>
              <a:t> SA5 will do the following changes  to plenary #96: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smtClean="0"/>
              <a:t>Absolute-URI references to be replaced by relative-path URI references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400" smtClean="0"/>
              <a:t>OpenAPI YAML file names to be prefixed with the TS number</a:t>
            </a:r>
          </a:p>
          <a:p>
            <a:pPr marL="361950" indent="0"/>
            <a:r>
              <a:rPr lang="fr-FR" sz="1800" smtClean="0"/>
              <a:t> Starting </a:t>
            </a:r>
            <a:r>
              <a:rPr lang="fr-FR" sz="1800"/>
              <a:t>with next </a:t>
            </a:r>
            <a:r>
              <a:rPr lang="fr-FR" sz="1800" smtClean="0"/>
              <a:t>plenary, </a:t>
            </a:r>
            <a:r>
              <a:rPr lang="fr-FR" sz="1800"/>
              <a:t>SA5 yaml files will be in same  repository as CT yaml files in GITlab. In future we can  reference definition done by SA5 O&amp;M in the same  way as definition in CT YAML </a:t>
            </a:r>
            <a:r>
              <a:rPr lang="fr-FR" sz="1800" smtClean="0"/>
              <a:t>files</a:t>
            </a:r>
          </a:p>
          <a:p>
            <a:pPr marL="0" indent="0"/>
            <a:r>
              <a:rPr lang="fr-FR" sz="2400" smtClean="0"/>
              <a:t> </a:t>
            </a:r>
            <a:r>
              <a:rPr lang="en-US" sz="2400" smtClean="0"/>
              <a:t>The OpenAPI task force will continue  working on the remaining Key issues</a:t>
            </a:r>
          </a:p>
          <a:p>
            <a:pPr marL="0" indent="0"/>
            <a:r>
              <a:rPr lang="en-US" sz="2400"/>
              <a:t> </a:t>
            </a:r>
            <a:r>
              <a:rPr lang="en-US" sz="1800" smtClean="0"/>
              <a:t>details of the decisson in SA on SA5 issue next slide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2202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DB38F458-B530-49B5-94DA-4B615F8B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of </a:t>
            </a:r>
            <a:r>
              <a:rPr lang="en-US" dirty="0" err="1"/>
              <a:t>OpenAPI</a:t>
            </a:r>
            <a:r>
              <a:rPr lang="en-US" dirty="0"/>
              <a:t> files in 3GPP Forge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8D960A06-5374-4FC5-9C45-68E00351E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351338"/>
          </a:xfrm>
        </p:spPr>
        <p:txBody>
          <a:bodyPr/>
          <a:lstStyle/>
          <a:p>
            <a:r>
              <a:rPr lang="en-US" dirty="0"/>
              <a:t>Proposed recommendation in </a:t>
            </a:r>
            <a:r>
              <a:rPr lang="en-US" dirty="0">
                <a:hlinkClick r:id="rId2"/>
              </a:rPr>
              <a:t>SP-220341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SA5 can keep its own forge repository for its daily work. </a:t>
            </a:r>
          </a:p>
          <a:p>
            <a:pPr lvl="1"/>
            <a:r>
              <a:rPr lang="en-US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dirty="0"/>
              <a:t>After the plenary, once the TS's are published, the </a:t>
            </a:r>
            <a:r>
              <a:rPr lang="en-US" dirty="0" err="1"/>
              <a:t>OpenAPI</a:t>
            </a:r>
            <a:r>
              <a:rPr lang="en-US" dirty="0"/>
              <a:t> content is extracted automatically form the TS annexes, and force-</a:t>
            </a:r>
            <a:r>
              <a:rPr lang="en-US" dirty="0" err="1"/>
              <a:t>push'ed</a:t>
            </a:r>
            <a:r>
              <a:rPr lang="en-US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C430CC7D-A19B-41BF-BEB5-15011A8FE9DB}"/>
              </a:ext>
            </a:extLst>
          </p:cNvPr>
          <p:cNvSpPr txBox="1"/>
          <p:nvPr/>
        </p:nvSpPr>
        <p:spPr>
          <a:xfrm rot="1943958">
            <a:off x="8989852" y="2286562"/>
            <a:ext cx="3337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smtClean="0">
                <a:solidFill>
                  <a:srgbClr val="FF0000"/>
                </a:solidFill>
              </a:rPr>
              <a:t>Endorsed: </a:t>
            </a:r>
          </a:p>
          <a:p>
            <a:r>
              <a:rPr lang="fr-FR" sz="2000" smtClean="0">
                <a:solidFill>
                  <a:srgbClr val="FF0000"/>
                </a:solidFill>
              </a:rPr>
              <a:t>Extract from CT chair report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858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</a:t>
            </a:r>
            <a:r>
              <a:rPr lang="en-US"/>
              <a:t>CT4 </a:t>
            </a:r>
            <a:r>
              <a:rPr lang="en-US" smtClean="0"/>
              <a:t>CRs are approved.</a:t>
            </a:r>
            <a:endParaRPr lang="en-US"/>
          </a:p>
          <a:p>
            <a:pPr marL="0" indent="0">
              <a:buNone/>
            </a:pPr>
            <a:r>
              <a:rPr lang="en-US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Rel-17 </a:t>
            </a:r>
            <a:r>
              <a:rPr lang="en-US" sz="2000" smtClean="0">
                <a:solidFill>
                  <a:srgbClr val="FF0000"/>
                </a:solidFill>
              </a:rPr>
              <a:t>Exception sheet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4125" algn="l"/>
                <a:tab pos="1882775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pPr defTabSz="627063"/>
            <a:r>
              <a:rPr lang="en-US" sz="1400" smtClean="0"/>
              <a:t>SP-220243	SA4</a:t>
            </a:r>
            <a:r>
              <a:rPr lang="en-US" sz="1400"/>
              <a:t>	[5MBP3] Proposed Exception </a:t>
            </a:r>
            <a:r>
              <a:rPr lang="en-US" sz="1400" smtClean="0"/>
              <a:t>Sheet</a:t>
            </a:r>
            <a:endParaRPr lang="en-US" sz="1400"/>
          </a:p>
          <a:p>
            <a:pPr defTabSz="627063"/>
            <a:r>
              <a:rPr lang="en-US" sz="1400" smtClean="0"/>
              <a:t>SP-220244	SA4</a:t>
            </a:r>
            <a:r>
              <a:rPr lang="en-US" sz="1400"/>
              <a:t>	[EVEX] Proposed Exception </a:t>
            </a:r>
            <a:r>
              <a:rPr lang="en-US" sz="1400" smtClean="0"/>
              <a:t>Sheet</a:t>
            </a:r>
            <a:endParaRPr lang="en-US" sz="1400"/>
          </a:p>
          <a:p>
            <a:pPr defTabSz="627063"/>
            <a:r>
              <a:rPr lang="en-US" sz="1400" smtClean="0"/>
              <a:t>SP-220245</a:t>
            </a:r>
            <a:r>
              <a:rPr lang="en-US" sz="1400"/>
              <a:t>	SA4	[FS_NPN4AVProd] Proposed Exception </a:t>
            </a:r>
            <a:r>
              <a:rPr lang="en-US" sz="1400" smtClean="0"/>
              <a:t>Request</a:t>
            </a:r>
            <a:endParaRPr lang="en-US" sz="1400"/>
          </a:p>
          <a:p>
            <a:pPr defTabSz="627063"/>
            <a:r>
              <a:rPr lang="en-US" sz="1400" smtClean="0"/>
              <a:t>SP-220246</a:t>
            </a:r>
            <a:r>
              <a:rPr lang="en-US" sz="1400"/>
              <a:t>	SA4	[5GMS_EDGE_3] Proposed Exception </a:t>
            </a:r>
            <a:r>
              <a:rPr lang="en-US" sz="1400" smtClean="0"/>
              <a:t>Request</a:t>
            </a:r>
            <a:endParaRPr lang="en-US" sz="1400"/>
          </a:p>
          <a:p>
            <a:pPr defTabSz="627063"/>
            <a:r>
              <a:rPr lang="en-US" sz="1400" smtClean="0"/>
              <a:t>SP-220247</a:t>
            </a:r>
            <a:r>
              <a:rPr lang="en-US" sz="1400"/>
              <a:t>	SA4	[FS_5GVideo] Proposed Exception </a:t>
            </a:r>
            <a:r>
              <a:rPr lang="en-US" sz="1400" smtClean="0"/>
              <a:t>Sheet</a:t>
            </a:r>
            <a:endParaRPr lang="en-US" sz="1400"/>
          </a:p>
          <a:p>
            <a:pPr defTabSz="627063"/>
            <a:r>
              <a:rPr lang="en-US" sz="1400" smtClean="0"/>
              <a:t>SP-220259	SA4</a:t>
            </a:r>
            <a:r>
              <a:rPr lang="en-US" sz="1400"/>
              <a:t>	</a:t>
            </a:r>
            <a:r>
              <a:rPr lang="en-US" sz="1400" smtClean="0"/>
              <a:t>[ECM] Exception Sheet 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509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Rel-17 </a:t>
            </a:r>
            <a:r>
              <a:rPr lang="en-US" sz="2000" smtClean="0">
                <a:solidFill>
                  <a:srgbClr val="FF0000"/>
                </a:solidFill>
              </a:rPr>
              <a:t>WIDs Revised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254125" algn="l"/>
                <a:tab pos="1882775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 smtClean="0"/>
              <a:t> SP-220133 </a:t>
            </a:r>
            <a:r>
              <a:rPr lang="en-US" sz="1400"/>
              <a:t>	SA5	Revised WID Edge Computing Management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SP-220134 	SA5	Revised WID Charging aspects of Edge Computing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SP-220135 	SA5	Revised WID Improved support for NSA in the service-based management </a:t>
            </a:r>
            <a:r>
              <a:rPr lang="en-US" sz="1400" smtClean="0"/>
              <a:t>architecture</a:t>
            </a:r>
            <a:endParaRPr lang="en-US" sz="1400"/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SP-220136	SA5	Revised WID Management data collection control and discovery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SP-220137 	SA5	Revised WID Enhanced Closed Loop SLS assurance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SP-220138	SA5	Revised SID on 5G roaming charging architecture for wholesale and retail scenarios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SP-220140 	SA5	Revised WID charging aspects of Architecture Enhancement for NR Reduced Capability Devices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SP-220144 	SA5	Revised WID on Enhancement of Handover Optimization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SP-220291 	SA5	Revised WID Charging Aspects of 5G LAN VN Group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SP-220293 	SA5	Revised WID Management of the enhanced tenant concept</a:t>
            </a:r>
          </a:p>
          <a:p>
            <a:pPr defTabSz="539750">
              <a:tabLst>
                <a:tab pos="1254125" algn="l"/>
                <a:tab pos="1882775" algn="l"/>
              </a:tabLst>
            </a:pPr>
            <a:r>
              <a:rPr lang="en-US" sz="1400"/>
              <a:t>SP-220350 	SA5	Revised SID on network slice management capability exposure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Rel-17 </a:t>
            </a:r>
            <a:r>
              <a:rPr lang="en-GB" sz="2000" smtClean="0">
                <a:solidFill>
                  <a:srgbClr val="FF0000"/>
                </a:solidFill>
              </a:rPr>
              <a:t>New approved TS: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 defTabSz="852488">
              <a:tabLst>
                <a:tab pos="1254125" algn="l"/>
              </a:tabLst>
            </a:pPr>
            <a:r>
              <a:rPr lang="en-US" sz="1400"/>
              <a:t>SP-220189	SA3	TS 33.558 'Security aspects of enhancement of support for enabling edge applications'</a:t>
            </a:r>
          </a:p>
          <a:p>
            <a:pPr defTabSz="852488">
              <a:tabLst>
                <a:tab pos="1254125" algn="l"/>
              </a:tabLst>
            </a:pPr>
            <a:r>
              <a:rPr lang="en-US" sz="1400"/>
              <a:t>SP-220190	SA3	TS 33.256 'Security aspects of Uncrewed Aerial Systems (UAS)'</a:t>
            </a:r>
          </a:p>
          <a:p>
            <a:pPr defTabSz="852488">
              <a:tabLst>
                <a:tab pos="1254125" algn="l"/>
              </a:tabLst>
            </a:pPr>
            <a:r>
              <a:rPr lang="en-US" sz="1400"/>
              <a:t>SP-220297	SA4	TS 26.502: 5G multicast-broadcast services; User Service architecture</a:t>
            </a:r>
          </a:p>
          <a:p>
            <a:pPr defTabSz="852488">
              <a:tabLst>
                <a:tab pos="1254125" algn="l"/>
              </a:tabLst>
            </a:pPr>
            <a:r>
              <a:rPr lang="en-US" sz="1400" smtClean="0"/>
              <a:t>SP-220122</a:t>
            </a:r>
            <a:r>
              <a:rPr lang="en-US" sz="1400"/>
              <a:t>	</a:t>
            </a:r>
            <a:r>
              <a:rPr lang="en-US" sz="1400" smtClean="0"/>
              <a:t>SA5</a:t>
            </a:r>
            <a:r>
              <a:rPr lang="en-US" sz="1400"/>
              <a:t>	TS 28.314 'Management and orchestration; Plug and Connect; Concepts and requirements'</a:t>
            </a:r>
          </a:p>
          <a:p>
            <a:pPr defTabSz="852488">
              <a:tabLst>
                <a:tab pos="1254125" algn="l"/>
              </a:tabLst>
            </a:pPr>
            <a:r>
              <a:rPr lang="en-US" sz="1400"/>
              <a:t>SP-220123	</a:t>
            </a:r>
            <a:r>
              <a:rPr lang="en-US" sz="1400" smtClean="0"/>
              <a:t>SA5</a:t>
            </a:r>
            <a:r>
              <a:rPr lang="en-US" sz="1400"/>
              <a:t>	TS 28.315 'Management and orchestration; Plug and Connect; Procedure flows'</a:t>
            </a:r>
          </a:p>
          <a:p>
            <a:pPr defTabSz="852488">
              <a:tabLst>
                <a:tab pos="1254125" algn="l"/>
              </a:tabLst>
            </a:pPr>
            <a:r>
              <a:rPr lang="en-US" sz="1400" smtClean="0"/>
              <a:t>SP-220124</a:t>
            </a:r>
            <a:r>
              <a:rPr lang="en-US" sz="1400"/>
              <a:t>	</a:t>
            </a:r>
            <a:r>
              <a:rPr lang="en-US" sz="1400" smtClean="0"/>
              <a:t>SA5</a:t>
            </a:r>
            <a:r>
              <a:rPr lang="en-US" sz="1400"/>
              <a:t>	TS 28.316 'Management and orchestration; Plug and Connect; Data formats'</a:t>
            </a:r>
          </a:p>
          <a:p>
            <a:pPr defTabSz="852488">
              <a:tabLst>
                <a:tab pos="1254125" algn="l"/>
              </a:tabLst>
            </a:pPr>
            <a:r>
              <a:rPr lang="en-US" sz="1400" smtClean="0"/>
              <a:t>SP-220125</a:t>
            </a:r>
            <a:r>
              <a:rPr lang="en-US" sz="1400"/>
              <a:t>	</a:t>
            </a:r>
            <a:r>
              <a:rPr lang="en-US" sz="1400" smtClean="0"/>
              <a:t>SA5</a:t>
            </a:r>
            <a:r>
              <a:rPr lang="en-US" sz="1400"/>
              <a:t>	TS 28.557 'Management and orchestration; Management of Non-Public Networks (NPN); Stage 1 and stage 2'</a:t>
            </a:r>
          </a:p>
          <a:p>
            <a:pPr defTabSz="852488">
              <a:tabLst>
                <a:tab pos="1254125" algn="l"/>
              </a:tabLst>
            </a:pPr>
            <a:r>
              <a:rPr lang="en-US" sz="1400" smtClean="0"/>
              <a:t>SP-220132</a:t>
            </a:r>
            <a:r>
              <a:rPr lang="en-US" sz="1400"/>
              <a:t>	</a:t>
            </a:r>
            <a:r>
              <a:rPr lang="en-US" sz="1400" smtClean="0"/>
              <a:t>SA5</a:t>
            </a:r>
            <a:r>
              <a:rPr lang="en-US" sz="1400"/>
              <a:t>	TS 28.538 'Management and orchestration; Edge Computing Management'</a:t>
            </a:r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78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Rel-17 </a:t>
            </a:r>
            <a:r>
              <a:rPr lang="en-GB" sz="2000" smtClean="0">
                <a:solidFill>
                  <a:srgbClr val="FF0000"/>
                </a:solidFill>
              </a:rPr>
              <a:t>New approved TR: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971675" algn="l"/>
                <a:tab pos="8880475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  <a:endParaRPr lang="en-US" sz="1400" smtClean="0"/>
          </a:p>
          <a:p>
            <a:pPr>
              <a:tabLst>
                <a:tab pos="1166813" algn="l"/>
                <a:tab pos="1703388" algn="l"/>
              </a:tabLst>
            </a:pPr>
            <a:r>
              <a:rPr lang="en-US" sz="1400" smtClean="0"/>
              <a:t>SP-220188</a:t>
            </a:r>
            <a:r>
              <a:rPr lang="en-US" sz="1400"/>
              <a:t>	SA3	TR 33.824 'Study on security aspects of Integrated Access and Backhaul (IAB) for Next Radio (NR)'</a:t>
            </a:r>
          </a:p>
          <a:p>
            <a:pPr defTabSz="852488">
              <a:tabLst>
                <a:tab pos="1166813" algn="l"/>
                <a:tab pos="1703388" algn="l"/>
              </a:tabLst>
            </a:pPr>
            <a:r>
              <a:rPr lang="en-US" sz="1400" smtClean="0"/>
              <a:t>SP-220250</a:t>
            </a:r>
            <a:r>
              <a:rPr lang="en-US" sz="1400"/>
              <a:t>	</a:t>
            </a:r>
            <a:r>
              <a:rPr lang="en-US" sz="1400" smtClean="0"/>
              <a:t>SA4</a:t>
            </a:r>
            <a:r>
              <a:rPr lang="en-US" sz="1400"/>
              <a:t>	TR 26.962: Immersive Teleconferencing and Telepresence for Remote Terminals (ITT4RT) Operation and Usage Guidelines</a:t>
            </a:r>
          </a:p>
          <a:p>
            <a:pPr defTabSz="852488">
              <a:tabLst>
                <a:tab pos="1166813" algn="l"/>
                <a:tab pos="1703388" algn="l"/>
              </a:tabLst>
            </a:pPr>
            <a:r>
              <a:rPr lang="en-US" sz="1400"/>
              <a:t>SP-220253	</a:t>
            </a:r>
            <a:r>
              <a:rPr lang="en-US" sz="1400" smtClean="0"/>
              <a:t>SA4</a:t>
            </a:r>
            <a:r>
              <a:rPr lang="en-US" sz="1400"/>
              <a:t>	TR 26.804: Study on 5G media streaming extensions</a:t>
            </a:r>
          </a:p>
          <a:p>
            <a:pPr defTabSz="852488">
              <a:tabLst>
                <a:tab pos="1166813" algn="l"/>
                <a:tab pos="1703388" algn="l"/>
              </a:tabLst>
            </a:pPr>
            <a:r>
              <a:rPr lang="en-US" sz="1400"/>
              <a:t>SP-220254	</a:t>
            </a:r>
            <a:r>
              <a:rPr lang="en-US" sz="1400" smtClean="0"/>
              <a:t>SA4</a:t>
            </a:r>
            <a:r>
              <a:rPr lang="en-US" sz="1400"/>
              <a:t>	TR 26.998: Support of 5G Glass-type Augmented Reality / Mixed Reality (AR/MR) devices</a:t>
            </a:r>
          </a:p>
          <a:p>
            <a:pPr defTabSz="852488">
              <a:tabLst>
                <a:tab pos="1166813" algn="l"/>
                <a:tab pos="1703388" algn="l"/>
              </a:tabLst>
            </a:pPr>
            <a:r>
              <a:rPr lang="en-US" sz="1400"/>
              <a:t>SP-220126	SA5	TR 28.822 'Study on charging aspect of 5G LAN-type </a:t>
            </a:r>
            <a:r>
              <a:rPr lang="en-US" sz="1400" smtClean="0"/>
              <a:t>Services</a:t>
            </a:r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8205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06789" y="1847527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smtClean="0">
                <a:solidFill>
                  <a:srgbClr val="FF0000"/>
                </a:solidFill>
              </a:rPr>
              <a:t>Revised approved Rel-18 WIDs/SIDs: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971675" algn="l"/>
                <a:tab pos="8520113" algn="l"/>
              </a:tabLst>
            </a:pPr>
            <a:r>
              <a:rPr lang="en-US" sz="1400" b="1" smtClean="0"/>
              <a:t>Document</a:t>
            </a:r>
            <a:r>
              <a:rPr lang="en-US" sz="1400"/>
              <a:t>	</a:t>
            </a:r>
            <a:r>
              <a:rPr lang="en-US" sz="1400" b="1" smtClean="0"/>
              <a:t>Source</a:t>
            </a:r>
            <a:r>
              <a:rPr lang="en-US" sz="1400"/>
              <a:t>	</a:t>
            </a:r>
            <a:r>
              <a:rPr lang="en-US" sz="1400" b="1"/>
              <a:t>Title</a:t>
            </a:r>
            <a:r>
              <a:rPr lang="en-US" sz="1400"/>
              <a:t>	</a:t>
            </a:r>
            <a:endParaRPr lang="en-US" sz="1400" smtClean="0"/>
          </a:p>
          <a:p>
            <a:pPr defTabSz="584200"/>
            <a:r>
              <a:rPr lang="en-US" sz="1400"/>
              <a:t>SP-220069	SA2	Revised SID on Enhancement to the 5GC LoCation Services Phase 3</a:t>
            </a:r>
          </a:p>
          <a:p>
            <a:pPr defTabSz="584200"/>
            <a:r>
              <a:rPr lang="en-US" sz="1400"/>
              <a:t>SP-220071	SA2	Revised SID on System Support for AI/ML-based Services</a:t>
            </a:r>
          </a:p>
          <a:p>
            <a:pPr defTabSz="584200"/>
            <a:r>
              <a:rPr lang="en-US" sz="1400"/>
              <a:t>SP-220072	SA2	Revised SID: Study on 5G multicast-broadcast services Phase 2</a:t>
            </a:r>
          </a:p>
          <a:p>
            <a:pPr defTabSz="584200"/>
            <a:r>
              <a:rPr lang="en-US" sz="1400"/>
              <a:t>SP-220073	SA2	Revised SID for FS_eNS_Ph3</a:t>
            </a:r>
          </a:p>
          <a:p>
            <a:pPr defTabSz="584200"/>
            <a:r>
              <a:rPr lang="en-US" sz="1400"/>
              <a:t>SP-220074	SA2	Revised SID: Study on RedCap Phase 2</a:t>
            </a:r>
          </a:p>
          <a:p>
            <a:pPr defTabSz="584200"/>
            <a:r>
              <a:rPr lang="en-US" sz="1400"/>
              <a:t>SP-220093	SA6	Revised SID on Application Capability Exposure for IoT Platforms</a:t>
            </a:r>
          </a:p>
          <a:p>
            <a:pPr defTabSz="584200"/>
            <a:r>
              <a:rPr lang="en-US" sz="1400"/>
              <a:t>SP-220094	SA6	Revised SID on application enablement aspects for subscriber-aware northbound API access</a:t>
            </a:r>
          </a:p>
          <a:p>
            <a:pPr defTabSz="584200"/>
            <a:r>
              <a:rPr lang="en-US" sz="1400"/>
              <a:t>SP-220095	SA6	Revised SID on Application layer support for Personal IoT Networks</a:t>
            </a:r>
          </a:p>
          <a:p>
            <a:pPr defTabSz="584200"/>
            <a:r>
              <a:rPr lang="en-US" sz="1400"/>
              <a:t>SP-220096	SA6	Revised SID on Study on enhanced architecture for UAS Applications</a:t>
            </a:r>
          </a:p>
          <a:p>
            <a:pPr defTabSz="584200"/>
            <a:r>
              <a:rPr lang="en-US" sz="1400"/>
              <a:t>SP-220097	SA6	Revised SID on 5G-enabled fused location service capability exposure</a:t>
            </a:r>
          </a:p>
          <a:p>
            <a:pPr defTabSz="584200"/>
            <a:r>
              <a:rPr lang="en-US" sz="1400"/>
              <a:t>SP-220288	SA2	Revised SID: Study on system architecture for Next Generation Real Time Communication Services (FS_NG_RTC)</a:t>
            </a:r>
          </a:p>
          <a:p>
            <a:pPr defTabSz="584200"/>
            <a:r>
              <a:rPr lang="en-US" sz="1400"/>
              <a:t>SP-220325	SA3	Revised SID on Standardising Automated Certificate Management in SBA</a:t>
            </a:r>
          </a:p>
          <a:p>
            <a:pPr defTabSz="584200"/>
            <a:r>
              <a:rPr lang="en-US" sz="1400"/>
              <a:t>SP-220352	SA2	Revised SID on Enhancement of support for Edge Computing in 5G Core network - Phase 2</a:t>
            </a:r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6085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CT#95e </a:t>
            </a:r>
            <a:r>
              <a:rPr lang="de-DE" dirty="0" smtClean="0"/>
              <a:t>was full electronic plenary meeting  (3 day meeting) with conference  calls </a:t>
            </a:r>
            <a:r>
              <a:rPr lang="de-DE" smtClean="0"/>
              <a:t>on 3 day (14-16 March).</a:t>
            </a:r>
            <a:endParaRPr lang="de-DE" dirty="0" smtClean="0"/>
          </a:p>
          <a:p>
            <a:r>
              <a:rPr lang="de-DE" dirty="0" smtClean="0"/>
              <a:t>SA started </a:t>
            </a:r>
            <a:r>
              <a:rPr lang="de-DE" smtClean="0"/>
              <a:t>on Tuesday 15th and closed on 24th (5 day Meeting  with a 3 day break due to RAN clothing on 23rd )</a:t>
            </a:r>
          </a:p>
          <a:p>
            <a:r>
              <a:rPr lang="de-DE" smtClean="0"/>
              <a:t>Summary/ </a:t>
            </a:r>
            <a:r>
              <a:rPr lang="en-US" altLang="en-US" smtClean="0"/>
              <a:t>Administrivia CT#95 from</a:t>
            </a:r>
            <a:r>
              <a:rPr lang="de-DE" smtClean="0"/>
              <a:t> CT chair in CT-220359</a:t>
            </a:r>
            <a:r>
              <a:rPr lang="en-US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smtClean="0">
                <a:solidFill>
                  <a:srgbClr val="FF0000"/>
                </a:solidFill>
              </a:rPr>
              <a:t>New approved Rel-18 WIDs/SIDs: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971675" algn="l"/>
                <a:tab pos="8520113" algn="l"/>
              </a:tabLst>
            </a:pPr>
            <a:r>
              <a:rPr lang="en-US" sz="1400" b="1" smtClean="0"/>
              <a:t>Document</a:t>
            </a:r>
            <a:r>
              <a:rPr lang="en-US" sz="1400"/>
              <a:t>	</a:t>
            </a:r>
            <a:r>
              <a:rPr lang="en-US" sz="1400" b="1" smtClean="0"/>
              <a:t>Source</a:t>
            </a:r>
            <a:r>
              <a:rPr lang="en-US" sz="1400"/>
              <a:t>	</a:t>
            </a:r>
            <a:r>
              <a:rPr lang="en-US" sz="1400" b="1"/>
              <a:t>Title</a:t>
            </a:r>
            <a:r>
              <a:rPr lang="en-US" sz="1400"/>
              <a:t>	</a:t>
            </a:r>
            <a:endParaRPr lang="en-US" sz="1400" smtClean="0"/>
          </a:p>
          <a:p>
            <a:pPr>
              <a:tabLst>
                <a:tab pos="1166813" algn="l"/>
                <a:tab pos="1971675" algn="l"/>
                <a:tab pos="8520113" algn="l"/>
              </a:tabLst>
            </a:pPr>
            <a:r>
              <a:rPr lang="en-US" sz="1400" smtClean="0"/>
              <a:t>SP-220098</a:t>
            </a:r>
            <a:r>
              <a:rPr lang="en-US" sz="1400"/>
              <a:t>	SA6	New WID on Interconnection and Migration Aspects for Railways</a:t>
            </a:r>
          </a:p>
          <a:p>
            <a:pPr defTabSz="985838">
              <a:tabLst>
                <a:tab pos="1166813" algn="l"/>
                <a:tab pos="1971675" algn="l"/>
              </a:tabLst>
            </a:pPr>
            <a:r>
              <a:rPr lang="en-US" sz="1400"/>
              <a:t>SP-220241	SA4	New WID on immersive Real-time Communication for WebRTC</a:t>
            </a:r>
          </a:p>
          <a:p>
            <a:pPr defTabSz="985838">
              <a:tabLst>
                <a:tab pos="1166813" algn="l"/>
                <a:tab pos="1971675" algn="l"/>
              </a:tabLst>
            </a:pPr>
            <a:r>
              <a:rPr lang="en-US" sz="1400"/>
              <a:t>SP-220242	SA4	New WID on Media Capabilities for Augmented Reality (MeCAR)</a:t>
            </a:r>
          </a:p>
          <a:p>
            <a:pPr defTabSz="985838">
              <a:tabLst>
                <a:tab pos="1166813" algn="l"/>
                <a:tab pos="1971675" algn="l"/>
              </a:tabLst>
            </a:pPr>
            <a:r>
              <a:rPr lang="en-US" sz="1400"/>
              <a:t>SP-220330	SA6	New WID on support of the MSGin5G Service phase 2</a:t>
            </a:r>
          </a:p>
          <a:p>
            <a:pPr>
              <a:tabLst>
                <a:tab pos="1166813" algn="l"/>
                <a:tab pos="1971675" algn="l"/>
              </a:tabLst>
            </a:pPr>
            <a:r>
              <a:rPr lang="en-US" sz="1400"/>
              <a:t>SP-220239	SA4	New </a:t>
            </a:r>
            <a:r>
              <a:rPr lang="en-US" sz="1400" smtClean="0"/>
              <a:t>SID </a:t>
            </a:r>
            <a:r>
              <a:rPr lang="en-US" sz="1400"/>
              <a:t>on the enhancements for immersive Real-time Communication for WebRTC</a:t>
            </a:r>
          </a:p>
          <a:p>
            <a:pPr>
              <a:tabLst>
                <a:tab pos="1166813" algn="l"/>
                <a:tab pos="1971675" algn="l"/>
              </a:tabLst>
            </a:pPr>
            <a:r>
              <a:rPr lang="en-US" sz="1400"/>
              <a:t>SP-220240	SA4	New </a:t>
            </a:r>
            <a:r>
              <a:rPr lang="en-US" sz="1400" smtClean="0"/>
              <a:t>SID </a:t>
            </a:r>
            <a:r>
              <a:rPr lang="en-US" sz="1400"/>
              <a:t>on Smartly Tethering AR Glasses (SmarTAR)</a:t>
            </a:r>
          </a:p>
          <a:p>
            <a:pPr>
              <a:tabLst>
                <a:tab pos="1166813" algn="l"/>
                <a:tab pos="1971675" algn="l"/>
              </a:tabLst>
            </a:pPr>
            <a:r>
              <a:rPr lang="en-US" sz="1400"/>
              <a:t>SP-220328	SA4	New </a:t>
            </a:r>
            <a:r>
              <a:rPr lang="en-US" sz="1400" smtClean="0"/>
              <a:t>SID </a:t>
            </a:r>
            <a:r>
              <a:rPr lang="en-US" sz="1400"/>
              <a:t>on Artificial Intelligence (AI) and Machine Learning (ML) for Media</a:t>
            </a:r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019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18" y="321321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</a:t>
            </a:r>
            <a:r>
              <a:rPr lang="en-US" b="1" smtClean="0"/>
              <a:t>SA#95e </a:t>
            </a:r>
            <a:r>
              <a:rPr lang="en-US" b="1" dirty="0"/>
              <a:t>related to CT4 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en-US" smtClean="0">
                <a:solidFill>
                  <a:srgbClr val="FF0000"/>
                </a:solidFill>
              </a:rPr>
              <a:t>TSs</a:t>
            </a:r>
            <a:r>
              <a:rPr lang="en-GB" smtClean="0">
                <a:solidFill>
                  <a:srgbClr val="FF0000"/>
                </a:solidFill>
              </a:rPr>
              <a:t> for information </a:t>
            </a:r>
            <a:r>
              <a:rPr lang="en-US">
                <a:solidFill>
                  <a:srgbClr val="FF0000"/>
                </a:solidFill>
              </a:rPr>
              <a:t>(Rel-18</a:t>
            </a:r>
            <a:r>
              <a:rPr lang="en-US" smtClean="0">
                <a:solidFill>
                  <a:srgbClr val="FF0000"/>
                </a:solidFill>
              </a:rPr>
              <a:t>)</a:t>
            </a:r>
            <a:endParaRPr lang="de-DE" dirty="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614488" algn="l"/>
              </a:tabLst>
            </a:pPr>
            <a:r>
              <a:rPr lang="en-US" sz="1400"/>
              <a:t>SP-220128	</a:t>
            </a:r>
            <a:r>
              <a:rPr lang="en-US" sz="1400" smtClean="0"/>
              <a:t>SA5</a:t>
            </a:r>
            <a:r>
              <a:rPr lang="en-US" sz="1400"/>
              <a:t>	TS 28.105 'Management and orchestration; Artificial Intelligence/ Machine Learning (AI/ML) management'</a:t>
            </a:r>
          </a:p>
          <a:p>
            <a:pPr marL="0" indent="0">
              <a:buNone/>
              <a:tabLst>
                <a:tab pos="1166813" algn="l"/>
                <a:tab pos="1795463" algn="l"/>
              </a:tabLst>
            </a:pPr>
            <a:r>
              <a:rPr lang="en-US" sz="1400" smtClean="0"/>
              <a:t> </a:t>
            </a:r>
            <a:r>
              <a:rPr lang="en-US" smtClean="0">
                <a:solidFill>
                  <a:srgbClr val="FF0000"/>
                </a:solidFill>
              </a:rPr>
              <a:t>Approved TRs (Rel-18)</a:t>
            </a:r>
            <a:endParaRPr lang="en-US" dirty="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614488" algn="l"/>
              </a:tabLst>
            </a:pPr>
            <a:r>
              <a:rPr lang="en-US" sz="1400" smtClean="0"/>
              <a:t>SP-220092</a:t>
            </a:r>
            <a:r>
              <a:rPr lang="en-US" sz="1400"/>
              <a:t>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23.700-90 v2.0.0  interconnection and migration aspects for railways</a:t>
            </a:r>
          </a:p>
          <a:p>
            <a:pPr marL="0" indent="0">
              <a:buNone/>
              <a:tabLst>
                <a:tab pos="1435100" algn="l"/>
              </a:tabLst>
            </a:pPr>
            <a:r>
              <a:rPr lang="en-US" smtClean="0">
                <a:solidFill>
                  <a:srgbClr val="FF0000"/>
                </a:solidFill>
              </a:rPr>
              <a:t>TRs for information</a:t>
            </a:r>
            <a:r>
              <a:rPr lang="en-US">
                <a:solidFill>
                  <a:srgbClr val="FF0000"/>
                </a:solidFill>
              </a:rPr>
              <a:t>(Rel-18) </a:t>
            </a:r>
          </a:p>
          <a:p>
            <a:pPr>
              <a:tabLst>
                <a:tab pos="1166813" algn="l"/>
                <a:tab pos="1614488" algn="l"/>
              </a:tabLst>
            </a:pPr>
            <a:r>
              <a:rPr lang="en-US" sz="1400"/>
              <a:t>SP-220091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23.700-99 v1.0.0  Network Slice Capability Exposure for Application Layer Enablement</a:t>
            </a:r>
            <a:endParaRPr lang="en-US" sz="140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sz="3600" b="1" smtClean="0">
                <a:solidFill>
                  <a:srgbClr val="FF0000"/>
                </a:solidFill>
              </a:rPr>
              <a:t>For attention</a:t>
            </a:r>
            <a:r>
              <a:rPr lang="de-DE" sz="3600" smtClean="0"/>
              <a:t>: Change in working procedures</a:t>
            </a:r>
            <a:endParaRPr lang="en-US" altLang="en-US" sz="36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4717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2"/>
              </a:buBlip>
            </a:pPr>
            <a:r>
              <a:rPr lang="en-GB" sz="2000" smtClean="0">
                <a:latin typeface="Calibri (Body)"/>
              </a:rPr>
              <a:t>Attendance </a:t>
            </a:r>
            <a:r>
              <a:rPr lang="en-GB" sz="2000">
                <a:latin typeface="Calibri (Body)"/>
              </a:rPr>
              <a:t>at </a:t>
            </a:r>
            <a:r>
              <a:rPr lang="en-GB" sz="2000" b="1">
                <a:latin typeface="Calibri (Body)"/>
              </a:rPr>
              <a:t>ordinary</a:t>
            </a:r>
            <a:r>
              <a:rPr lang="en-GB" sz="2000">
                <a:latin typeface="Calibri (Body)"/>
              </a:rPr>
              <a:t> e-meetings now counts towards accrual and maintenance of voting rights. 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2"/>
              </a:buBlip>
            </a:pPr>
            <a:r>
              <a:rPr lang="en-GB" sz="2000">
                <a:latin typeface="Calibri (Body)"/>
              </a:rPr>
              <a:t>The new rules apply for future meetings starting from TSG#95-e (i.e. starting with the March 2022 Plenaries). Past e-meetings do not count towards voting rights.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2"/>
              </a:buBlip>
            </a:pPr>
            <a:r>
              <a:rPr lang="en-GB" sz="2000">
                <a:latin typeface="Calibri (Body)"/>
                <a:ea typeface="Calibri" panose="020F0502020204030204" pitchFamily="34" charset="0"/>
              </a:rPr>
              <a:t>A delegate is deemed to have attended a given meeting if they confirm their participation by checking in.  If a delegate does not check in during the meeting, it shall be assumed that the individual did not attend. 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2"/>
              </a:buBlip>
            </a:pPr>
            <a:r>
              <a:rPr lang="en-GB" sz="2000">
                <a:latin typeface="Calibri (Body)"/>
                <a:ea typeface="Calibri" panose="020F0502020204030204" pitchFamily="34" charset="0"/>
              </a:rPr>
              <a:t>Please note that the delegates need to check in themselves </a:t>
            </a:r>
            <a:r>
              <a:rPr lang="en-GB" sz="200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GB" sz="2000" b="1" u="sng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GB" sz="200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and </a:t>
            </a:r>
            <a:r>
              <a:rPr lang="en-GB" sz="2000" b="1" u="sng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GB" sz="200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GB" sz="2000">
                <a:latin typeface="Calibri (Body)"/>
                <a:ea typeface="Calibri" panose="020F0502020204030204" pitchFamily="34" charset="0"/>
              </a:rPr>
              <a:t>.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>
              <a:latin typeface="Arial 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 rot="2576915">
            <a:off x="8682427" y="2548236"/>
            <a:ext cx="2777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>
                <a:solidFill>
                  <a:srgbClr val="FF0000"/>
                </a:solidFill>
              </a:rPr>
              <a:t>Extract from MCC report</a:t>
            </a:r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0916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 smtClean="0"/>
              <a:t>Other information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38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mtClean="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/>
              <a:t> </a:t>
            </a:r>
            <a:r>
              <a:rPr lang="en-US" smtClean="0">
                <a:latin typeface="Arial "/>
                <a:cs typeface="+mn-cs"/>
              </a:rPr>
              <a:t> MCC report in </a:t>
            </a:r>
            <a:r>
              <a:rPr lang="en-US" smtClean="0">
                <a:latin typeface="Arial "/>
                <a:cs typeface="+mn-cs"/>
              </a:rPr>
              <a:t>SP-220322/CP-220011 </a:t>
            </a:r>
            <a:r>
              <a:rPr lang="en-US" smtClean="0">
                <a:latin typeface="Arial "/>
                <a:cs typeface="+mn-cs"/>
              </a:rPr>
              <a:t>contains usual statistics e.g. on CRs, TR/TS, and email send  on the reflector</a:t>
            </a:r>
            <a:endParaRPr lang="en-US" smtClean="0">
              <a:latin typeface="Arial "/>
            </a:endParaRPr>
          </a:p>
          <a:p>
            <a:pPr lvl="1"/>
            <a:r>
              <a:rPr lang="en-US" smtClean="0">
                <a:latin typeface="Arial "/>
              </a:rPr>
              <a:t> </a:t>
            </a:r>
            <a:endParaRPr lang="en-US">
              <a:latin typeface="Arial 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>
                <a:latin typeface="Arial "/>
                <a:cs typeface="+mn-cs"/>
              </a:rPr>
              <a:t> RAN plenary specification upgrade to Rel-17 on RAN TSs related to UTRAN access:</a:t>
            </a:r>
          </a:p>
          <a:p>
            <a:pPr lvl="1"/>
            <a:r>
              <a:rPr lang="en-US" sz="1200" smtClean="0"/>
              <a:t>Proposal to not upgrade UTRAN specifications to Rel-17 version (25 </a:t>
            </a:r>
            <a:r>
              <a:rPr lang="en-US" sz="1200"/>
              <a:t>series </a:t>
            </a:r>
            <a:r>
              <a:rPr lang="en-US" sz="1200" smtClean="0"/>
              <a:t>and partly 34 </a:t>
            </a:r>
            <a:r>
              <a:rPr lang="en-US" sz="1200"/>
              <a:t>series </a:t>
            </a:r>
            <a:r>
              <a:rPr lang="en-US" sz="1200" smtClean="0"/>
              <a:t>TS </a:t>
            </a:r>
            <a:r>
              <a:rPr lang="en-US" sz="1200"/>
              <a:t>34.124 &amp; 34.926, and RAN2 spec TS 34.109</a:t>
            </a:r>
            <a:r>
              <a:rPr lang="en-US" sz="1200" smtClean="0"/>
              <a:t>.)</a:t>
            </a:r>
          </a:p>
          <a:p>
            <a:pPr lvl="1"/>
            <a:endParaRPr lang="en-US" sz="1200"/>
          </a:p>
          <a:p>
            <a:pPr lvl="1"/>
            <a:r>
              <a:rPr lang="en-US" sz="1200" smtClean="0"/>
              <a:t>This was discussed in SA, it was open if this mean  UTRAN access is not supported in Rel-17. This need further analysis. GSM access  should be studied as  well.</a:t>
            </a:r>
          </a:p>
          <a:p>
            <a:pPr lvl="1"/>
            <a:endParaRPr lang="en-US" sz="1200"/>
          </a:p>
          <a:p>
            <a:pPr lvl="1"/>
            <a:r>
              <a:rPr lang="en-US" sz="1200" smtClean="0"/>
              <a:t>It was approved to make a decisson in Rel-18 timeframe. All UTRAN TSs in RAN area are upgraded to Rel-17.</a:t>
            </a:r>
            <a:endParaRPr lang="en-US" sz="120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>
              <a:latin typeface="Arial 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The new/ Revised  </a:t>
            </a:r>
            <a:r>
              <a:rPr lang="en-US" sz="2000" dirty="0" smtClean="0"/>
              <a:t>WIDs (which </a:t>
            </a:r>
            <a:r>
              <a:rPr lang="en-US" sz="2000" smtClean="0"/>
              <a:t>were agreed by CT4) </a:t>
            </a:r>
            <a:r>
              <a:rPr lang="en-US" sz="2000" dirty="0" smtClean="0"/>
              <a:t>are </a:t>
            </a:r>
            <a:r>
              <a:rPr lang="en-US" sz="2000" dirty="0"/>
              <a:t>all </a:t>
            </a:r>
            <a:r>
              <a:rPr lang="en-US" sz="2000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pPr fontAlgn="auto" hangingPunct="1">
              <a:tabLst>
                <a:tab pos="804863" algn="l"/>
              </a:tabLst>
            </a:pPr>
            <a:r>
              <a:rPr lang="en-US" sz="1400"/>
              <a:t>CT4	CP-220094	Repository for the 3GPP Allocated Port Numbers for New 3GPP Interfaces</a:t>
            </a:r>
          </a:p>
          <a:p>
            <a:pPr fontAlgn="auto" hangingPunct="1">
              <a:tabLst>
                <a:tab pos="804863" algn="l"/>
              </a:tabLst>
            </a:pPr>
            <a:r>
              <a:rPr lang="en-US" sz="1400"/>
              <a:t>CT4	CP-220095	Non-Seamless WLAN offload Authentication in 5GS</a:t>
            </a:r>
          </a:p>
          <a:p>
            <a:pPr fontAlgn="auto" hangingPunct="1">
              <a:tabLst>
                <a:tab pos="804863" algn="l"/>
              </a:tabLst>
            </a:pPr>
            <a:r>
              <a:rPr lang="en-US" sz="1400"/>
              <a:t>CT4	CP-220096	Revised WID on Enhancement of Network Slicing Phase 2</a:t>
            </a:r>
          </a:p>
          <a:p>
            <a:pPr fontAlgn="auto" hangingPunct="1">
              <a:tabLst>
                <a:tab pos="804863" algn="l"/>
              </a:tabLst>
            </a:pPr>
            <a:r>
              <a:rPr lang="en-US" sz="1400"/>
              <a:t>CT4	CP-220097	Revised WID on enhancement on the GTP-U entity restart</a:t>
            </a:r>
          </a:p>
          <a:p>
            <a:pPr fontAlgn="auto" hangingPunct="1">
              <a:tabLst>
                <a:tab pos="804863" algn="l"/>
              </a:tabLst>
            </a:pPr>
            <a:r>
              <a:rPr lang="en-US" sz="1400"/>
              <a:t>CT4	CP-220098	Revised WID on Service-based support for SMS in </a:t>
            </a:r>
            <a:r>
              <a:rPr lang="en-US" sz="1400" smtClean="0"/>
              <a:t>5GC</a:t>
            </a:r>
          </a:p>
          <a:p>
            <a:pPr lvl="3" fontAlgn="auto" hangingPunct="1">
              <a:buFont typeface="Wingdings" panose="05000000000000000000" pitchFamily="2" charset="2"/>
              <a:buChar char="Ø"/>
            </a:pPr>
            <a:r>
              <a:rPr lang="en-US" sz="1000" smtClean="0"/>
              <a:t>New TS  </a:t>
            </a:r>
            <a:r>
              <a:rPr lang="en-GB" sz="1000" smtClean="0"/>
              <a:t>29.577</a:t>
            </a:r>
            <a:r>
              <a:rPr lang="en-GB" sz="1000"/>
              <a:t>	5G System; </a:t>
            </a:r>
            <a:r>
              <a:rPr lang="en-US" sz="1000"/>
              <a:t>IP Short Message Gateway and SMS Router </a:t>
            </a:r>
            <a:r>
              <a:rPr lang="en-GB" sz="1000"/>
              <a:t>For Short Message Service; Stage </a:t>
            </a:r>
            <a:r>
              <a:rPr lang="en-GB" sz="1000" smtClean="0"/>
              <a:t>3</a:t>
            </a:r>
          </a:p>
          <a:p>
            <a:pPr lvl="3" fontAlgn="auto" hangingPunct="1">
              <a:buFont typeface="Wingdings" panose="05000000000000000000" pitchFamily="2" charset="2"/>
              <a:buChar char="Ø"/>
            </a:pPr>
            <a:r>
              <a:rPr lang="en-US" sz="1000"/>
              <a:t>New TS </a:t>
            </a:r>
            <a:r>
              <a:rPr lang="en-GB" sz="1000" smtClean="0"/>
              <a:t>29.578</a:t>
            </a:r>
            <a:r>
              <a:rPr lang="en-GB" sz="1000"/>
              <a:t>	5G System; Mobile Number Portability Services; Stage </a:t>
            </a:r>
            <a:r>
              <a:rPr lang="en-GB" sz="1000" smtClean="0"/>
              <a:t>3</a:t>
            </a:r>
            <a:endParaRPr lang="en-US" sz="1000"/>
          </a:p>
          <a:p>
            <a:pPr lvl="3" fontAlgn="auto" hangingPunct="1">
              <a:buFont typeface="Wingdings" panose="05000000000000000000" pitchFamily="2" charset="2"/>
              <a:buChar char="Ø"/>
            </a:pPr>
            <a:r>
              <a:rPr lang="en-US" sz="1000"/>
              <a:t>New TS </a:t>
            </a:r>
            <a:r>
              <a:rPr lang="en-GB" sz="1000" smtClean="0"/>
              <a:t>29.579</a:t>
            </a:r>
            <a:r>
              <a:rPr lang="en-GB" sz="1000"/>
              <a:t>	5G System; Interworking MSC For Short Message Service; Stage 3</a:t>
            </a:r>
            <a:endParaRPr lang="en-US" sz="1000"/>
          </a:p>
          <a:p>
            <a:pPr fontAlgn="auto" hangingPunct="1">
              <a:tabLst>
                <a:tab pos="804863" algn="l"/>
              </a:tabLst>
            </a:pPr>
            <a:r>
              <a:rPr lang="en-US" sz="1400" smtClean="0"/>
              <a:t>CT4</a:t>
            </a:r>
            <a:r>
              <a:rPr lang="en-US" sz="1400"/>
              <a:t>	</a:t>
            </a:r>
            <a:r>
              <a:rPr lang="en-US" sz="1400" smtClean="0"/>
              <a:t>CP-220402</a:t>
            </a:r>
            <a:r>
              <a:rPr lang="en-US" sz="1400"/>
              <a:t>	Revised WID on CT aspects of the architectural enhancements for 5G multicast-broadcast </a:t>
            </a:r>
            <a:r>
              <a:rPr lang="en-US" sz="1400" smtClean="0"/>
              <a:t>services</a:t>
            </a:r>
            <a:br>
              <a:rPr lang="en-US" sz="1400" smtClean="0"/>
            </a:br>
            <a:r>
              <a:rPr lang="en-US" sz="1400" smtClean="0"/>
              <a:t>revised  to add CT1 aspects.</a:t>
            </a:r>
          </a:p>
          <a:p>
            <a:pPr lvl="3" fontAlgn="auto" hangingPunct="1">
              <a:buFont typeface="Wingdings" panose="05000000000000000000" pitchFamily="2" charset="2"/>
              <a:buChar char="Ø"/>
            </a:pPr>
            <a:r>
              <a:rPr lang="en-US" sz="1000"/>
              <a:t>New TS </a:t>
            </a:r>
            <a:r>
              <a:rPr lang="en-US" sz="1000" smtClean="0"/>
              <a:t>29.581	</a:t>
            </a:r>
            <a:r>
              <a:rPr lang="en-GB" sz="10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5G </a:t>
            </a:r>
            <a:r>
              <a:rPr lang="en-GB" sz="1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System; Multicast/Broadcast Service Transport Function services; Stage </a:t>
            </a:r>
            <a:r>
              <a:rPr lang="en-GB" sz="10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 </a:t>
            </a:r>
          </a:p>
          <a:p>
            <a:pPr lvl="3" fontAlgn="auto" hangingPunct="1">
              <a:buFont typeface="Wingdings" panose="05000000000000000000" pitchFamily="2" charset="2"/>
              <a:buChar char="Ø"/>
            </a:pPr>
            <a:r>
              <a:rPr lang="en-GB" sz="1000" smtClean="0">
                <a:solidFill>
                  <a:srgbClr val="000000"/>
                </a:solidFill>
                <a:latin typeface="Times New Roman" panose="02020603050405020304" pitchFamily="18" charset="0"/>
              </a:rPr>
              <a:t>And  2 TSs (</a:t>
            </a:r>
            <a:r>
              <a:rPr lang="en-GB" sz="1000">
                <a:solidFill>
                  <a:srgbClr val="000000"/>
                </a:solidFill>
                <a:latin typeface="Times New Roman" panose="02020603050405020304" pitchFamily="18" charset="0"/>
              </a:rPr>
              <a:t>29.537, 29.580) </a:t>
            </a:r>
            <a:r>
              <a:rPr lang="en-GB" sz="1000" smtClean="0">
                <a:solidFill>
                  <a:srgbClr val="000000"/>
                </a:solidFill>
                <a:latin typeface="Times New Roman" panose="02020603050405020304" pitchFamily="18" charset="0"/>
              </a:rPr>
              <a:t> in CT3 and  1 (24.575) in CT1 area are added.</a:t>
            </a:r>
            <a:endParaRPr lang="en-US" sz="1000"/>
          </a:p>
          <a:p>
            <a:pPr fontAlgn="auto" hangingPunct="1">
              <a:tabLst>
                <a:tab pos="804863" algn="l"/>
              </a:tabLst>
            </a:pPr>
            <a:r>
              <a:rPr lang="en-US" sz="1400" smtClean="0"/>
              <a:t>CT4	CP-220100	Revised WID on Restoration of Profiles related to UDR</a:t>
            </a:r>
          </a:p>
          <a:p>
            <a:pPr fontAlgn="auto" hangingPunct="1">
              <a:tabLst>
                <a:tab pos="804863" algn="l"/>
              </a:tabLst>
            </a:pPr>
            <a:endParaRPr lang="en-US" sz="1400" smtClean="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299070" y="299419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The new/ Revised  </a:t>
            </a:r>
            <a:r>
              <a:rPr lang="en-US" sz="2000" dirty="0" smtClean="0"/>
              <a:t>WIDs (which </a:t>
            </a:r>
            <a:r>
              <a:rPr lang="en-US" sz="2000" smtClean="0"/>
              <a:t>were endorsed by CT4) </a:t>
            </a:r>
            <a:r>
              <a:rPr lang="en-US" sz="2000" dirty="0" smtClean="0"/>
              <a:t>are </a:t>
            </a:r>
            <a:r>
              <a:rPr lang="en-US" sz="2000" dirty="0"/>
              <a:t>all </a:t>
            </a:r>
            <a:r>
              <a:rPr lang="en-US" sz="2000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pPr fontAlgn="auto" hangingPunct="1"/>
            <a:r>
              <a:rPr lang="en-US" sz="1400"/>
              <a:t>CT3	CP-220058	Revised WID on Rel-17 Enhancements of 3GPP Northbound Interfaces and Application Layer APIs</a:t>
            </a:r>
          </a:p>
          <a:p>
            <a:pPr fontAlgn="auto" hangingPunct="1"/>
            <a:r>
              <a:rPr lang="en-US" sz="1400"/>
              <a:t>CT1	CP-220303	CT Aspects of Application Layer Support for Uncrewed Aerial Systems (UAS)</a:t>
            </a:r>
          </a:p>
          <a:p>
            <a:pPr fontAlgn="auto" hangingPunct="1"/>
            <a:r>
              <a:rPr lang="en-US" sz="1400"/>
              <a:t>CT1	CP-220309	CT aspects of Enhanced support of Non-Public Networks</a:t>
            </a:r>
          </a:p>
          <a:p>
            <a:pPr fontAlgn="auto" hangingPunct="1"/>
            <a:r>
              <a:rPr lang="en-US" sz="1400"/>
              <a:t>CT1	CP-220310	CT aspects of Support for Minimization of service Interruption</a:t>
            </a:r>
          </a:p>
          <a:p>
            <a:pPr fontAlgn="auto" hangingPunct="1"/>
            <a:r>
              <a:rPr lang="en-US" sz="1400"/>
              <a:t>CT1	CP-220311	CT aspects of Enhancement for Proximity based Services in 5GS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200"/>
              <a:t>New TS </a:t>
            </a:r>
            <a:r>
              <a:rPr lang="en-US" sz="1200" smtClean="0"/>
              <a:t>29.559</a:t>
            </a:r>
            <a:r>
              <a:rPr lang="en-US" sz="1200"/>
              <a:t>	</a:t>
            </a:r>
            <a:r>
              <a:rPr lang="en-GB" sz="1200">
                <a:latin typeface="Times New Roman" panose="02020603050405020304" pitchFamily="18" charset="0"/>
                <a:ea typeface="Times New Roman" panose="02020603050405020304" pitchFamily="18" charset="0"/>
              </a:rPr>
              <a:t>5G System; Multicast/Broadcast Service Transport Function services; Stage 3  </a:t>
            </a:r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41568567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496644" y="392502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7511" y="1809199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The other </a:t>
            </a:r>
            <a:r>
              <a:rPr lang="en-US" smtClean="0"/>
              <a:t>approved new/revised WIDs are:</a:t>
            </a:r>
            <a:r>
              <a:rPr lang="en-US" sz="1800" dirty="0"/>
              <a:t>           </a:t>
            </a:r>
            <a:r>
              <a:rPr lang="en-US" sz="1800"/>
              <a:t> </a:t>
            </a:r>
            <a:r>
              <a:rPr lang="en-US" sz="1800" dirty="0"/>
              <a:t>   </a:t>
            </a:r>
          </a:p>
          <a:p>
            <a:r>
              <a:rPr lang="en-US" sz="1400"/>
              <a:t>Source	TDoc	Title</a:t>
            </a:r>
          </a:p>
          <a:p>
            <a:pPr fontAlgn="auto" hangingPunct="1"/>
            <a:r>
              <a:rPr lang="en-US" sz="1400" smtClean="0"/>
              <a:t>CT3</a:t>
            </a:r>
            <a:r>
              <a:rPr lang="en-US" sz="1400"/>
              <a:t>	CP-220059	Revised WID on CT aspects on Dynamic management of group-based event monitoring</a:t>
            </a:r>
          </a:p>
          <a:p>
            <a:pPr fontAlgn="auto" hangingPunct="1"/>
            <a:r>
              <a:rPr lang="en-US" sz="1400"/>
              <a:t>CT3	CP-220060	Revised WID on enhancement of 5G PCC related services in Rel-17</a:t>
            </a:r>
          </a:p>
          <a:p>
            <a:pPr fontAlgn="auto" hangingPunct="1"/>
            <a:r>
              <a:rPr lang="en-US" sz="1400"/>
              <a:t>CT3	CP-220061	Revised WID on CT aspects for enabling Edge Applications</a:t>
            </a:r>
          </a:p>
          <a:p>
            <a:pPr fontAlgn="auto" hangingPunct="1"/>
            <a:r>
              <a:rPr lang="en-US" sz="1400"/>
              <a:t>CT1	CP-220301	Mission Critical system migration and interconnection</a:t>
            </a:r>
          </a:p>
          <a:p>
            <a:pPr fontAlgn="auto" hangingPunct="1"/>
            <a:r>
              <a:rPr lang="en-US" sz="1400"/>
              <a:t>CT1	CP-220304	NR Reduced Capability Devices</a:t>
            </a:r>
          </a:p>
          <a:p>
            <a:pPr fontAlgn="auto" hangingPunct="1"/>
            <a:r>
              <a:rPr lang="en-US" sz="1400"/>
              <a:t>CT1	CP-220305	CT aspects of architecture enhancements for 3GPP support of advanced V2X services - Phase 2</a:t>
            </a:r>
          </a:p>
          <a:p>
            <a:pPr fontAlgn="auto" hangingPunct="1"/>
            <a:r>
              <a:rPr lang="en-US" sz="1400"/>
              <a:t>CT1	CP-220307	CT aspects of AKMA TLS protocol profiles</a:t>
            </a:r>
          </a:p>
          <a:p>
            <a:pPr fontAlgn="auto" hangingPunct="1"/>
            <a:r>
              <a:rPr lang="en-US" sz="1400"/>
              <a:t>CT1	CP-220381	Modifying PASSporT signing and verification</a:t>
            </a:r>
          </a:p>
          <a:p>
            <a:endParaRPr lang="en-US" sz="1400" dirty="0"/>
          </a:p>
          <a:p>
            <a:pPr marL="0" indent="0">
              <a:buNone/>
            </a:pPr>
            <a:r>
              <a:rPr lang="en-US" sz="1400" dirty="0"/>
              <a:t>     </a:t>
            </a:r>
            <a:endParaRPr lang="de-DE" altLang="en-US" sz="14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97268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83737" y="403453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TR and TSs send for approval by CT4 are approved</a:t>
            </a:r>
          </a:p>
          <a:p>
            <a:pPr>
              <a:tabLst>
                <a:tab pos="1254125" algn="l"/>
                <a:tab pos="7621588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endParaRPr lang="en-US" sz="1600" smtClean="0"/>
          </a:p>
          <a:p>
            <a:pPr defTabSz="673100" fontAlgn="auto" hangingPunct="1"/>
            <a:r>
              <a:rPr lang="en-US" sz="1600" smtClean="0"/>
              <a:t>CP-220101	3GPP TS 29.309 v2.0.0 on Bootstrapping Server Function (GBA's BSF) Services</a:t>
            </a:r>
          </a:p>
          <a:p>
            <a:pPr defTabSz="673100" fontAlgn="auto" hangingPunct="1"/>
            <a:r>
              <a:rPr lang="en-US" sz="1600" smtClean="0"/>
              <a:t>CP-220102</a:t>
            </a:r>
            <a:r>
              <a:rPr lang="en-US" sz="1600"/>
              <a:t>	3GPP </a:t>
            </a:r>
            <a:r>
              <a:rPr lang="en-US" sz="1600" smtClean="0"/>
              <a:t>TR </a:t>
            </a:r>
            <a:r>
              <a:rPr lang="en-US" sz="1600"/>
              <a:t>29.820 v2.0.0 on Study on Best Practices for Packet Forwarding Control Protocol (PFCP)</a:t>
            </a:r>
          </a:p>
          <a:p>
            <a:pPr defTabSz="673100" fontAlgn="auto" hangingPunct="1"/>
            <a:r>
              <a:rPr lang="en-US" sz="1600" smtClean="0"/>
              <a:t>CP-220104</a:t>
            </a:r>
            <a:r>
              <a:rPr lang="en-US" sz="1600"/>
              <a:t>	3GPP TS 29.536 v2.0.0 on 5G System; Network Slice Admission Control Service; Stage 3</a:t>
            </a:r>
          </a:p>
          <a:p>
            <a:pPr defTabSz="673100" fontAlgn="auto" hangingPunct="1"/>
            <a:r>
              <a:rPr lang="en-US" sz="1600" smtClean="0"/>
              <a:t>CP-220105</a:t>
            </a:r>
            <a:r>
              <a:rPr lang="en-US" sz="1600"/>
              <a:t>	3GPP TS 29.556 v2.0.0 on Edge Application Server Discovery Services; Stage 3</a:t>
            </a:r>
          </a:p>
          <a:p>
            <a:pPr defTabSz="673100" fontAlgn="auto" hangingPunct="1"/>
            <a:r>
              <a:rPr lang="en-US" sz="1600" smtClean="0"/>
              <a:t>CP-220106</a:t>
            </a:r>
            <a:r>
              <a:rPr lang="en-US" sz="1600"/>
              <a:t>	3GPP TS 29.564 v2.0.0 on 5G System; User Plane Function Services; Stage 3</a:t>
            </a:r>
          </a:p>
          <a:p>
            <a:pPr defTabSz="673100" fontAlgn="auto" hangingPunct="1"/>
            <a:r>
              <a:rPr lang="en-US" sz="1600" smtClean="0"/>
              <a:t>CP-220107</a:t>
            </a:r>
            <a:r>
              <a:rPr lang="en-US" sz="1600"/>
              <a:t>	3GPP TS 29.532 v2.0.0 on 5G System; 5G Multicast-Broadcast Session Management Services; Stage 3</a:t>
            </a:r>
          </a:p>
          <a:p>
            <a:pPr defTabSz="673100" fontAlgn="auto" hangingPunct="1"/>
            <a:r>
              <a:rPr lang="en-US" sz="1600" smtClean="0"/>
              <a:t>CP-220108</a:t>
            </a:r>
            <a:r>
              <a:rPr lang="en-US" sz="1600"/>
              <a:t>	3GPP TS 29.555 v2.0.0 on 5G System; 5G Direct Discovery Name Management Services; Stage 3</a:t>
            </a:r>
          </a:p>
          <a:p>
            <a:pPr defTabSz="673100" fontAlgn="auto" hangingPunct="1"/>
            <a:r>
              <a:rPr lang="en-US" sz="1600" smtClean="0"/>
              <a:t>CP-220109</a:t>
            </a:r>
            <a:r>
              <a:rPr lang="en-US" sz="1600"/>
              <a:t>	3GPP TS 29.256 v2.0.0 on Uncrewed Aerial Systems Network Function (UAS-NF); Aerial Management Services; Stage 3</a:t>
            </a:r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0604129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422066" y="36512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Exception sheets</a:t>
            </a:r>
            <a:r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mtClean="0"/>
              <a:t>send </a:t>
            </a:r>
            <a:r>
              <a:rPr lang="en-US"/>
              <a:t>for approval by CT4 are approved</a:t>
            </a:r>
          </a:p>
          <a:p>
            <a:pPr marL="0" indent="0">
              <a:buNone/>
              <a:tabLst>
                <a:tab pos="717550" algn="l"/>
              </a:tabLst>
            </a:pPr>
            <a:r>
              <a:rPr lang="en-US" sz="1600"/>
              <a:t>Source	TDoc	Title</a:t>
            </a:r>
          </a:p>
          <a:p>
            <a:pPr fontAlgn="auto" hangingPunct="1">
              <a:tabLst>
                <a:tab pos="717550" algn="l"/>
              </a:tabLst>
            </a:pPr>
            <a:r>
              <a:rPr lang="en-US" sz="1600" smtClean="0"/>
              <a:t>CT4</a:t>
            </a:r>
            <a:r>
              <a:rPr lang="en-US" sz="1600"/>
              <a:t>	CP-220113	CT aspects of Support for Minimization of service Interruption</a:t>
            </a:r>
          </a:p>
          <a:p>
            <a:pPr fontAlgn="auto" hangingPunct="1">
              <a:tabLst>
                <a:tab pos="717550" algn="l"/>
              </a:tabLst>
            </a:pPr>
            <a:r>
              <a:rPr lang="en-US" sz="1600"/>
              <a:t>CT4	CP-220114	Enhancements of 3GPP profiles for cryptographic algorithms and security protocols</a:t>
            </a:r>
          </a:p>
          <a:p>
            <a:pPr fontAlgn="auto" hangingPunct="1">
              <a:tabLst>
                <a:tab pos="717550" algn="l"/>
              </a:tabLst>
            </a:pPr>
            <a:r>
              <a:rPr lang="en-US" sz="1600"/>
              <a:t>CT4	CP-220115	Rel-17 Work Item Exception for CT4 aspects of 5MBS</a:t>
            </a:r>
          </a:p>
          <a:p>
            <a:pPr fontAlgn="auto" hangingPunct="1">
              <a:tabLst>
                <a:tab pos="717550" algn="l"/>
              </a:tabLst>
            </a:pPr>
            <a:r>
              <a:rPr lang="en-US" sz="1600"/>
              <a:t>CT4	CP-220116	Rel-17 Work Item Exception for 5G_ProSe</a:t>
            </a:r>
          </a:p>
          <a:p>
            <a:pPr fontAlgn="auto" hangingPunct="1">
              <a:tabLst>
                <a:tab pos="717550" algn="l"/>
              </a:tabLst>
            </a:pPr>
            <a:r>
              <a:rPr lang="en-US" sz="1600"/>
              <a:t>CT4	CP-220117	Rel-17 Work Item Exception for SMS_SBI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404225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CT#95e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revison of CT4 agreed CRs and discussed on CT4 reflector are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approved see below:</a:t>
            </a:r>
          </a:p>
          <a:p>
            <a:pPr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 smtClean="0"/>
              <a:t>TDoc</a:t>
            </a:r>
            <a:r>
              <a:rPr lang="en-US" sz="1200"/>
              <a:t>	Spec	Release	Title	</a:t>
            </a:r>
            <a:r>
              <a:rPr lang="en-US" sz="1200" smtClean="0"/>
              <a:t>Source</a:t>
            </a:r>
            <a:endParaRPr lang="en-US" sz="1200"/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CP-220125	29.571	Rel-17	MBS Session Status subscriptions and notifications	Nokia, Nokia Shanghai Bell, Huawei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CP-220145	29.503	Rel-17	Reuse of type Fqdn from 29.571	Nokia, Nokia Shanghai Bell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CP-220148	29.510	Rel-17	Subscription Context in Notifications	Ericsson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CP-220166	29.503	Rel-17	Event Exposure subscription revocation due to removal of GPSI	Ericsson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CP-220214	29.518	Rel-17	N2 MBS Session Management Information in Namf_MBSBroadcast API	Nokia, Nokia Shanghai Bell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CP-220225	29.502	Rel-17	Indication from AMF to SMF	Huawei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CP-220226	29.572	Rel-16	Corrections on attributes	Huawei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CP-220227	29.572	Rel-17	Corrections on attributes	Huawei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CP-220267	29.510	Rel-17	SNPN impacts on NRF – OnboardingCapability	Huawei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CP-220306	29.571	Rel-17	PVS Info	Ericsson</a:t>
            </a:r>
          </a:p>
          <a:p>
            <a:pPr fontAlgn="auto" hangingPunct="1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en-US" sz="1200"/>
              <a:t>CP-220342	29.503	Rel-17	SNPN impacts on UDM - PVS information	Huawei</a:t>
            </a:r>
          </a:p>
          <a:p>
            <a:pPr>
              <a:tabLst>
                <a:tab pos="898525" algn="l"/>
                <a:tab pos="1346200" algn="l"/>
                <a:tab pos="1795463" algn="l"/>
                <a:tab pos="5649913" algn="l"/>
              </a:tabLst>
            </a:pPr>
            <a:endParaRPr lang="en-US" sz="1000"/>
          </a:p>
          <a:p>
            <a:endParaRPr lang="en-US" sz="1000"/>
          </a:p>
          <a:p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TRs/TSs send for information by CT4 are all noted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r>
              <a:rPr lang="fr-FR" sz="1600" b="1"/>
              <a:t>Rapporteurs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 smtClean="0"/>
              <a:t>CP-213159</a:t>
            </a:r>
            <a:r>
              <a:rPr lang="en-US" sz="1600"/>
              <a:t>	TS 29.555 “</a:t>
            </a:r>
            <a:r>
              <a:rPr lang="en-GB" sz="1600"/>
              <a:t>5G Direct Discovery Name Management Services</a:t>
            </a:r>
            <a:r>
              <a:rPr lang="en-US" sz="1600"/>
              <a:t>”	</a:t>
            </a:r>
            <a:r>
              <a:rPr lang="en-GB" sz="1600"/>
              <a:t>CATT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CP-213154	</a:t>
            </a:r>
            <a:r>
              <a:rPr lang="en-GB" sz="1600"/>
              <a:t>TS 29.309 “</a:t>
            </a:r>
            <a:r>
              <a:rPr lang="en-US" sz="1600"/>
              <a:t>5G System; </a:t>
            </a:r>
            <a:r>
              <a:rPr lang="en-GB" sz="1600"/>
              <a:t>Bootstrapping Server Function (GBA BSF) Services: Stage 3”</a:t>
            </a:r>
            <a:r>
              <a:rPr lang="en-US" sz="1600"/>
              <a:t>	</a:t>
            </a:r>
            <a:r>
              <a:rPr lang="en-GB" sz="1600"/>
              <a:t>Ericsson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CP-213150	</a:t>
            </a:r>
            <a:r>
              <a:rPr lang="en-GB" sz="1600"/>
              <a:t>TR 29.820 </a:t>
            </a:r>
            <a:r>
              <a:rPr lang="en-US" sz="1600"/>
              <a:t>Study on Best Practices for Packet Forwarding Control Protocol (PFCP)	</a:t>
            </a:r>
            <a:r>
              <a:rPr lang="en-GB" sz="1600"/>
              <a:t>China Mobile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CP-213155	TS 29.536 “5G System; Network Slice Admission Control Service; Stage 3”	ZTE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CP-213156	TS 29.556 ““5G System; Edge Application Server Discovery Services; Stage 3”	Huawei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CP-213157	TS 29.564 “5G System; User Plane Function Services; Stage 3”	China Mobile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CP-213158	</a:t>
            </a:r>
            <a:r>
              <a:rPr lang="en-GB" sz="1600"/>
              <a:t>TS 29.532 “</a:t>
            </a:r>
            <a:r>
              <a:rPr lang="en-US" sz="1600"/>
              <a:t>5G System; 5G Multicast-Broadcast Session Management Services; Stage 3”	</a:t>
            </a:r>
            <a:r>
              <a:rPr lang="en-GB" sz="1600"/>
              <a:t>Huawei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CP-213160	</a:t>
            </a:r>
            <a:r>
              <a:rPr lang="en-GB" sz="1600"/>
              <a:t>TS 29.256 “</a:t>
            </a:r>
            <a:r>
              <a:rPr lang="en-US" sz="1600"/>
              <a:t>5G System; Uncrewed Aerial Systems Network Function (UAS-NF); </a:t>
            </a:r>
            <a:r>
              <a:rPr lang="en-US" sz="1600" smtClean="0"/>
              <a:t/>
            </a:r>
            <a:br>
              <a:rPr lang="en-US" sz="1600" smtClean="0"/>
            </a:br>
            <a:r>
              <a:rPr lang="en-US" sz="1600" smtClean="0"/>
              <a:t>	Aerial </a:t>
            </a:r>
            <a:r>
              <a:rPr lang="en-US" sz="1600"/>
              <a:t>Management Services; Stage 3”	</a:t>
            </a:r>
            <a:r>
              <a:rPr lang="en-GB" sz="1600"/>
              <a:t>Qualcomm </a:t>
            </a:r>
            <a:r>
              <a:rPr lang="en-US" sz="1600"/>
              <a:t> </a:t>
            </a:r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494826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58759</TotalTime>
  <Words>877</Words>
  <Application>Microsoft Office PowerPoint</Application>
  <PresentationFormat>Widescreen</PresentationFormat>
  <Paragraphs>236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SimSun</vt:lpstr>
      <vt:lpstr>Arial</vt:lpstr>
      <vt:lpstr>Arial </vt:lpstr>
      <vt:lpstr>Calibri</vt:lpstr>
      <vt:lpstr>Calibri (Body)</vt:lpstr>
      <vt:lpstr>Calibri Light</vt:lpstr>
      <vt:lpstr>Times New Roman</vt:lpstr>
      <vt:lpstr>Wingdings</vt:lpstr>
      <vt:lpstr>Office Theme</vt:lpstr>
      <vt:lpstr>Plenary #95e report  on CT4 related topics</vt:lpstr>
      <vt:lpstr>Overview</vt:lpstr>
      <vt:lpstr>Report from CT#95e related to CT4 topics</vt:lpstr>
      <vt:lpstr>Report from CT#95e related to CT4 topics</vt:lpstr>
      <vt:lpstr>Report from CT#95e</vt:lpstr>
      <vt:lpstr>Report from CT#95e related to CT4 topics</vt:lpstr>
      <vt:lpstr>Report from CT#95e related to CT4 topics</vt:lpstr>
      <vt:lpstr>Report from CT#95e related to CT4 topics</vt:lpstr>
      <vt:lpstr>Report from CT#94e related to CT4 topics</vt:lpstr>
      <vt:lpstr>Report from CT#95e related to CT4 topics</vt:lpstr>
      <vt:lpstr>Report from CT#95e related to CT4 topics</vt:lpstr>
      <vt:lpstr>Topics of interrest to CT4</vt:lpstr>
      <vt:lpstr>Storage of OpenAPI files in 3GPP Forge</vt:lpstr>
      <vt:lpstr>Report from SA#95e related to CT4 topics</vt:lpstr>
      <vt:lpstr>Report from SA#95e</vt:lpstr>
      <vt:lpstr>Report from SA#95e</vt:lpstr>
      <vt:lpstr>Report from SA#95e</vt:lpstr>
      <vt:lpstr>Report from SA#95e</vt:lpstr>
      <vt:lpstr>Report from SA#95e</vt:lpstr>
      <vt:lpstr>Report from SA#95e</vt:lpstr>
      <vt:lpstr>Report from SA#95e related to CT4 topics</vt:lpstr>
      <vt:lpstr>For attention: Change in working procedures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Chair</cp:lastModifiedBy>
  <cp:revision>1001</cp:revision>
  <dcterms:created xsi:type="dcterms:W3CDTF">2010-02-05T13:52:04Z</dcterms:created>
  <dcterms:modified xsi:type="dcterms:W3CDTF">2022-03-28T20:39:03Z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(3)GTpDS8LEW124gLza/wkFoy5aOnQICiB6QRszHA7g9VMnGVd29iziNdaBxYMT6/yS7qnWUICW
G7kIvFtLn+IKiK8mZMvaQz7FG2088u7xq4zRH5Hd6Scugq/IEIf9z3LjuWX9jBB+60RdIc2I
zsNQn7qoO6+VaQiRqRjILiq4GHj6TNTLf4FMDLpblkLLacD82HFoPxvwCi7mJjrRxjOihj4+
NczE2AFZ5I+7oOPd3i</vt:lpwstr>
  </property>
  <property fmtid="{D5CDD505-2E9C-101B-9397-08002B2CF9AE}" pid="3" name="_2015_ms_pID_7253431">
    <vt:lpwstr>yc8a5iVvq7xD+sALuKa8cWK5ISc4oSfiXBKUrPX7JH9/VV0OXuMTkz
DY8poOrlI0S/6QN8+z+2teKmZDrH//QevmxRMfcJruA+IcaJuFMmFZ9aORfpk1mU1xmDY1xU
KZztscL1jr5HxlGKZwK/xUctCHhnLIIxtGU2NhyIRx7Uz5yKWKrIyJqmpn/Dt+mY85V3I8s5
ESbKaEc3m+nwqAiN5NGNaFFQEK8LmPYPXh/e</vt:lpwstr>
  </property>
  <property fmtid="{D5CDD505-2E9C-101B-9397-08002B2CF9AE}" pid="4" name="_2015_ms_pID_7253432">
    <vt:lpwstr>+A==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1648449938</vt:lpwstr>
  </property>
</Properties>
</file>