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Lst>
  <p:notesMasterIdLst>
    <p:notesMasterId r:id="rId22"/>
  </p:notesMasterIdLst>
  <p:handoutMasterIdLst>
    <p:handoutMasterId r:id="rId23"/>
  </p:handoutMasterIdLst>
  <p:sldIdLst>
    <p:sldId id="262" r:id="rId3"/>
    <p:sldId id="348" r:id="rId4"/>
    <p:sldId id="369" r:id="rId5"/>
    <p:sldId id="357" r:id="rId6"/>
    <p:sldId id="356" r:id="rId7"/>
    <p:sldId id="358" r:id="rId8"/>
    <p:sldId id="359" r:id="rId9"/>
    <p:sldId id="360" r:id="rId10"/>
    <p:sldId id="361" r:id="rId11"/>
    <p:sldId id="362" r:id="rId12"/>
    <p:sldId id="363" r:id="rId13"/>
    <p:sldId id="367" r:id="rId14"/>
    <p:sldId id="365" r:id="rId15"/>
    <p:sldId id="366" r:id="rId16"/>
    <p:sldId id="368" r:id="rId17"/>
    <p:sldId id="372" r:id="rId18"/>
    <p:sldId id="370" r:id="rId19"/>
    <p:sldId id="373" r:id="rId20"/>
    <p:sldId id="276" r:id="rId21"/>
  </p:sldIdLst>
  <p:sldSz cx="9144000" cy="6858000" type="screen4x3"/>
  <p:notesSz cx="6858000" cy="9144000"/>
  <p:defaultTextStyle>
    <a:defPPr>
      <a:defRPr lang="zh-CN"/>
    </a:defPPr>
    <a:lvl1pPr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 xmlns:p15="http://schemas.microsoft.com/office/powerpoint/2012/main">
        <p15:guide id="1" orient="horz" pos="1615">
          <p15:clr>
            <a:srgbClr val="A4A3A4"/>
          </p15:clr>
        </p15:guide>
        <p15:guide id="2" pos="2880">
          <p15:clr>
            <a:srgbClr val="A4A3A4"/>
          </p15:clr>
        </p15:guide>
      </p15:sldGuideLst>
    </p:ext>
    <p:ext uri="{2D200454-40CA-4A62-9FC3-DE9A4176ACB9}">
      <p15:notesGuideLst xmlns="" xmlns:p15="http://schemas.microsoft.com/office/powerpoint/2012/main">
        <p15:guide id="1" orient="horz" pos="2871">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Zhijun" initials="Zhijun"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8CC63E"/>
    <a:srgbClr val="0000CC"/>
    <a:srgbClr val="3333FF"/>
    <a:srgbClr val="0089CF"/>
    <a:srgbClr val="00AEEF"/>
    <a:srgbClr val="CC0099"/>
    <a:srgbClr val="008FD4"/>
    <a:srgbClr val="5ACBF5"/>
    <a:srgbClr val="0070B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162" autoAdjust="0"/>
    <p:restoredTop sz="73838" autoAdjust="0"/>
  </p:normalViewPr>
  <p:slideViewPr>
    <p:cSldViewPr snapToGrid="0" snapToObjects="1">
      <p:cViewPr>
        <p:scale>
          <a:sx n="90" d="100"/>
          <a:sy n="90" d="100"/>
        </p:scale>
        <p:origin x="-1116" y="528"/>
      </p:cViewPr>
      <p:guideLst>
        <p:guide orient="horz" pos="2153"/>
        <p:guide pos="2880"/>
      </p:guideLst>
    </p:cSldViewPr>
  </p:slideViewPr>
  <p:notesTextViewPr>
    <p:cViewPr>
      <p:scale>
        <a:sx n="100" d="100"/>
        <a:sy n="100" d="100"/>
      </p:scale>
      <p:origin x="0" y="0"/>
    </p:cViewPr>
  </p:notesTextViewPr>
  <p:notesViewPr>
    <p:cSldViewPr snapToGrid="0" snapToObjects="1">
      <p:cViewPr varScale="1">
        <p:scale>
          <a:sx n="66" d="100"/>
          <a:sy n="66" d="100"/>
        </p:scale>
        <p:origin x="-2901" y="-51"/>
      </p:cViewPr>
      <p:guideLst>
        <p:guide orient="horz" pos="2871"/>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commentAuthors" Target="commentAuthor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notesMaster" Target="notesMasters/notesMaster1.xml"/><Relationship Id="rId27"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13.wmf"/><Relationship Id="rId1" Type="http://schemas.openxmlformats.org/officeDocument/2006/relationships/image" Target="../media/image12.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smtClean="0">
                <a:cs typeface="Arial" panose="020B0604020202020204" pitchFamily="34" charset="0"/>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smtClean="0">
                <a:cs typeface="Arial" panose="020B0604020202020204" pitchFamily="34" charset="0"/>
              </a:defRPr>
            </a:lvl1pPr>
          </a:lstStyle>
          <a:p>
            <a:pPr>
              <a:defRPr/>
            </a:pPr>
            <a:fld id="{ADBB1F30-D4F2-4E95-8CC5-2961C493C956}" type="datetimeFigureOut">
              <a:rPr lang="zh-CN" altLang="en-US"/>
              <a:pPr>
                <a:defRPr/>
              </a:pPr>
              <a:t>2021/10/1</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smtClean="0">
                <a:cs typeface="Arial" panose="020B0604020202020204" pitchFamily="34" charset="0"/>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smtClean="0">
                <a:cs typeface="Arial" panose="020B0604020202020204" pitchFamily="34" charset="0"/>
              </a:defRPr>
            </a:lvl1pPr>
          </a:lstStyle>
          <a:p>
            <a:pPr>
              <a:defRPr/>
            </a:pPr>
            <a:fld id="{B25176F1-1209-4F30-8B48-CB87B0693010}" type="slidenum">
              <a:rPr lang="zh-CN" altLang="en-US"/>
              <a:pPr>
                <a:defRPr/>
              </a:pPr>
              <a:t>‹#›</a:t>
            </a:fld>
            <a:endParaRPr lang="zh-CN" altLang="en-US"/>
          </a:p>
        </p:txBody>
      </p:sp>
    </p:spTree>
    <p:extLst>
      <p:ext uri="{BB962C8B-B14F-4D97-AF65-F5344CB8AC3E}">
        <p14:creationId xmlns:p14="http://schemas.microsoft.com/office/powerpoint/2010/main" val="205426521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A747DB9-EDD1-4682-B3C4-3620370D45E2}" type="datetimeFigureOut">
              <a:rPr lang="zh-CN" altLang="en-US" smtClean="0"/>
              <a:t>2021/10/1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1F2E557-0BF0-4B7C-8AEE-30E0F47569AD}" type="slidenum">
              <a:rPr lang="zh-CN" altLang="en-US" smtClean="0"/>
              <a:t>‹#›</a:t>
            </a:fld>
            <a:endParaRPr lang="zh-CN" altLang="en-US"/>
          </a:p>
        </p:txBody>
      </p:sp>
    </p:spTree>
    <p:extLst>
      <p:ext uri="{BB962C8B-B14F-4D97-AF65-F5344CB8AC3E}">
        <p14:creationId xmlns:p14="http://schemas.microsoft.com/office/powerpoint/2010/main" val="4276975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spTree>
      <p:nvGrpSpPr>
        <p:cNvPr id="1" name=""/>
        <p:cNvGrpSpPr/>
        <p:nvPr/>
      </p:nvGrpSpPr>
      <p:grpSpPr>
        <a:xfrm>
          <a:off x="0" y="0"/>
          <a:ext cx="0" cy="0"/>
          <a:chOff x="0" y="0"/>
          <a:chExt cx="0" cy="0"/>
        </a:xfrm>
      </p:grpSpPr>
      <p:sp>
        <p:nvSpPr>
          <p:cNvPr id="2" name="Text Placeholder 2"/>
          <p:cNvSpPr>
            <a:spLocks noGrp="1"/>
          </p:cNvSpPr>
          <p:nvPr userDrawn="1">
            <p:ph type="body" sz="quarter" idx="4294967295"/>
          </p:nvPr>
        </p:nvSpPr>
        <p:spPr>
          <a:xfrm>
            <a:off x="336550" y="2820993"/>
            <a:ext cx="4478338" cy="1343025"/>
          </a:xfrm>
          <a:prstGeom prst="rect">
            <a:avLst/>
          </a:prstGeom>
        </p:spPr>
        <p:txBody>
          <a:bodyPr/>
          <a:lstStyle/>
          <a:p>
            <a:pPr marL="0" lvl="0" indent="0" eaLnBrk="1" hangingPunct="1">
              <a:buFont typeface="Arial" panose="020B0604020202020204" pitchFamily="34" charset="0"/>
              <a:buNone/>
            </a:pPr>
            <a:r>
              <a:rPr lang="zh-CN" altLang="en-US" sz="1400" smtClean="0">
                <a:solidFill>
                  <a:srgbClr val="FFFFFF"/>
                </a:solidFill>
                <a:latin typeface="微软雅黑" panose="020B0503020204020204" pitchFamily="34" charset="-122"/>
              </a:rPr>
              <a:t>单击此处编辑母版文本样式</a:t>
            </a:r>
          </a:p>
        </p:txBody>
      </p:sp>
      <p:sp>
        <p:nvSpPr>
          <p:cNvPr id="4" name="Title 3"/>
          <p:cNvSpPr>
            <a:spLocks noGrp="1"/>
          </p:cNvSpPr>
          <p:nvPr userDrawn="1">
            <p:ph type="ctrTitle" idx="19"/>
          </p:nvPr>
        </p:nvSpPr>
        <p:spPr>
          <a:xfrm>
            <a:off x="336550" y="838997"/>
            <a:ext cx="6400800" cy="592139"/>
          </a:xfrm>
          <a:prstGeom prst="rect">
            <a:avLst/>
          </a:prstGeom>
        </p:spPr>
        <p:txBody>
          <a:bodyPr/>
          <a:lstStyle/>
          <a:p>
            <a:pPr eaLnBrk="1" hangingPunct="1"/>
            <a:r>
              <a:rPr lang="zh-CN" altLang="en-US" b="1" dirty="0" smtClean="0">
                <a:solidFill>
                  <a:schemeClr val="bg1"/>
                </a:solidFill>
              </a:rPr>
              <a:t>单击此处编辑母版标题样式</a:t>
            </a:r>
            <a:endParaRPr lang="en-US" altLang="zh-CN" b="1" dirty="0" smtClean="0">
              <a:solidFill>
                <a:schemeClr val="bg1"/>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封底">
    <p:spTree>
      <p:nvGrpSpPr>
        <p:cNvPr id="1" name=""/>
        <p:cNvGrpSpPr/>
        <p:nvPr/>
      </p:nvGrpSpPr>
      <p:grpSpPr>
        <a:xfrm>
          <a:off x="0" y="0"/>
          <a:ext cx="0" cy="0"/>
          <a:chOff x="0" y="0"/>
          <a:chExt cx="0" cy="0"/>
        </a:xfrm>
      </p:grpSpPr>
      <p:sp>
        <p:nvSpPr>
          <p:cNvPr id="2" name="标题占位符 1"/>
          <p:cNvSpPr>
            <a:spLocks noGrp="1" noChangeArrowheads="1"/>
          </p:cNvSpPr>
          <p:nvPr>
            <p:ph type="title" hasCustomPrompt="1"/>
          </p:nvPr>
        </p:nvSpPr>
        <p:spPr bwMode="auto">
          <a:xfrm>
            <a:off x="1112838" y="2003430"/>
            <a:ext cx="4843462" cy="962025"/>
          </a:xfrm>
          <a:prstGeom prst="rect">
            <a:avLst/>
          </a:prstGeom>
          <a:noFill/>
          <a:ln w="9525">
            <a:noFill/>
            <a:miter lim="800000"/>
          </a:ln>
        </p:spPr>
        <p:txBody>
          <a:bodyPr vert="horz" wrap="square" lIns="0" tIns="0" rIns="0" bIns="0" numCol="1" anchor="t" anchorCtr="0" compatLnSpc="1"/>
          <a:lstStyle>
            <a:lvl1pPr>
              <a:defRPr>
                <a:solidFill>
                  <a:schemeClr val="bg1"/>
                </a:solidFill>
              </a:defRPr>
            </a:lvl1pPr>
          </a:lstStyle>
          <a:p>
            <a:pPr lvl="0"/>
            <a:r>
              <a:rPr lang="zh-CN" altLang="en-US" dirty="0" smtClean="0"/>
              <a:t>谢谢</a:t>
            </a:r>
            <a:r>
              <a:rPr lang="en-US" altLang="zh-CN" dirty="0" smtClean="0"/>
              <a:t>!</a:t>
            </a:r>
            <a:endParaRPr lang="zh-CN" altLang="zh-CN" dirty="0" smtClean="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2" name="标题占位符 1"/>
          <p:cNvSpPr>
            <a:spLocks noGrp="1" noChangeArrowheads="1"/>
          </p:cNvSpPr>
          <p:nvPr>
            <p:ph type="title"/>
          </p:nvPr>
        </p:nvSpPr>
        <p:spPr bwMode="auto">
          <a:xfrm>
            <a:off x="1430346" y="820277"/>
            <a:ext cx="7419975" cy="597367"/>
          </a:xfrm>
          <a:prstGeom prst="rect">
            <a:avLst/>
          </a:prstGeom>
          <a:noFill/>
          <a:ln w="9525">
            <a:noFill/>
            <a:miter lim="800000"/>
          </a:ln>
        </p:spPr>
        <p:txBody>
          <a:bodyPr vert="horz" wrap="square" lIns="0" tIns="0" rIns="0" bIns="0" numCol="1" anchor="t" anchorCtr="0" compatLnSpc="1"/>
          <a:lstStyle/>
          <a:p>
            <a:pPr lvl="0"/>
            <a:r>
              <a:rPr lang="zh-CN" dirty="0" smtClean="0"/>
              <a:t>单击此处编辑母版标题样式</a:t>
            </a:r>
          </a:p>
        </p:txBody>
      </p:sp>
      <p:sp>
        <p:nvSpPr>
          <p:cNvPr id="3" name="文本占位符 2"/>
          <p:cNvSpPr>
            <a:spLocks noGrp="1" noChangeArrowheads="1"/>
          </p:cNvSpPr>
          <p:nvPr>
            <p:ph idx="1"/>
          </p:nvPr>
        </p:nvSpPr>
        <p:spPr bwMode="auto">
          <a:xfrm>
            <a:off x="1452563" y="1600205"/>
            <a:ext cx="7397750" cy="4252913"/>
          </a:xfrm>
          <a:prstGeom prst="rect">
            <a:avLst/>
          </a:prstGeom>
          <a:noFill/>
          <a:ln w="9525">
            <a:noFill/>
            <a:miter lim="800000"/>
          </a:ln>
        </p:spPr>
        <p:txBody>
          <a:bodyPr vert="horz" wrap="square" lIns="0" tIns="0" rIns="0" bIns="0" numCol="1" anchor="t" anchorCtr="0" compatLnSpc="1"/>
          <a:lstStyle>
            <a:lvl1pPr marL="342900" marR="0" indent="-342900" algn="l" defTabSz="457200" rtl="0" eaLnBrk="0" fontAlgn="base" latinLnBrk="0" hangingPunct="0">
              <a:lnSpc>
                <a:spcPct val="100000"/>
              </a:lnSpc>
              <a:spcBef>
                <a:spcPct val="20000"/>
              </a:spcBef>
              <a:spcAft>
                <a:spcPct val="0"/>
              </a:spcAft>
              <a:buClrTx/>
              <a:buSzTx/>
              <a:buFont typeface="Arial" panose="020B0604020202020204" pitchFamily="34" charset="0"/>
              <a:buChar char="•"/>
              <a:defRPr sz="2000"/>
            </a:lvl1pPr>
            <a:lvl2pPr marL="742950" marR="0" indent="-285750" algn="l" defTabSz="457200" rtl="0" eaLnBrk="0" fontAlgn="base" latinLnBrk="0" hangingPunct="0">
              <a:lnSpc>
                <a:spcPct val="100000"/>
              </a:lnSpc>
              <a:spcBef>
                <a:spcPct val="20000"/>
              </a:spcBef>
              <a:spcAft>
                <a:spcPct val="0"/>
              </a:spcAft>
              <a:buClrTx/>
              <a:buSzTx/>
              <a:buFont typeface="Arial" panose="020B0604020202020204" pitchFamily="34" charset="0"/>
              <a:buChar char="–"/>
              <a:defRPr sz="2000"/>
            </a:lvl2pPr>
            <a:lvl3pPr marL="1143000" marR="0" indent="-228600" algn="l" defTabSz="457200" rtl="0" eaLnBrk="0" fontAlgn="base" latinLnBrk="0" hangingPunct="0">
              <a:lnSpc>
                <a:spcPct val="100000"/>
              </a:lnSpc>
              <a:spcBef>
                <a:spcPct val="20000"/>
              </a:spcBef>
              <a:spcAft>
                <a:spcPct val="0"/>
              </a:spcAft>
              <a:buClrTx/>
              <a:buSzTx/>
              <a:buFont typeface="Arial" panose="020B0604020202020204" pitchFamily="34" charset="0"/>
              <a:buChar char="•"/>
              <a:defRPr/>
            </a:lvl3pPr>
            <a:lvl4pPr marL="1600200" marR="0" indent="-228600" algn="l" defTabSz="457200" rtl="0" eaLnBrk="0" fontAlgn="base" latinLnBrk="0" hangingPunct="0">
              <a:lnSpc>
                <a:spcPct val="100000"/>
              </a:lnSpc>
              <a:spcBef>
                <a:spcPct val="20000"/>
              </a:spcBef>
              <a:spcAft>
                <a:spcPct val="0"/>
              </a:spcAft>
              <a:buClrTx/>
              <a:buSzTx/>
              <a:buFont typeface="Arial" panose="020B0604020202020204" pitchFamily="34" charset="0"/>
              <a:buChar char="–"/>
              <a:defRPr/>
            </a:lvl4pPr>
            <a:lvl5pPr marL="2057400" marR="0" indent="-228600" algn="l" defTabSz="457200" rtl="0" eaLnBrk="0" fontAlgn="base" latinLnBrk="0" hangingPunct="0">
              <a:lnSpc>
                <a:spcPct val="100000"/>
              </a:lnSpc>
              <a:spcBef>
                <a:spcPct val="20000"/>
              </a:spcBef>
              <a:spcAft>
                <a:spcPct val="0"/>
              </a:spcAft>
              <a:buClrTx/>
              <a:buSzTx/>
              <a:buFont typeface="Arial" panose="020B0604020202020204" pitchFamily="34" charset="0"/>
              <a:buChar char="»"/>
              <a:defRPr/>
            </a:lvl5pPr>
          </a:lstStyle>
          <a:p>
            <a:pPr marL="342900" marR="0" lvl="0" indent="-342900" algn="l" defTabSz="4572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zh-CN" altLang="en-US" sz="2000" b="0" i="0" u="none" strike="noStrike" kern="0" cap="none" spc="0" normalizeH="0" baseline="0" noProof="0" dirty="0" smtClean="0">
                <a:ln>
                  <a:noFill/>
                </a:ln>
                <a:solidFill>
                  <a:srgbClr val="000000"/>
                </a:solidFill>
                <a:effectLst/>
                <a:uLnTx/>
                <a:uFillTx/>
                <a:latin typeface="+mj-lt"/>
                <a:ea typeface="+mj-ea"/>
                <a:cs typeface="+mn-cs"/>
              </a:rPr>
              <a:t>单击此处编辑母版文本样式</a:t>
            </a:r>
          </a:p>
          <a:p>
            <a:pPr marL="742950" marR="0" lvl="1" indent="-285750" algn="l" defTabSz="4572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zh-CN" altLang="en-US" sz="2800" b="0" i="0" u="none" strike="noStrike" kern="0" cap="none" spc="0" normalizeH="0" baseline="0" noProof="0" dirty="0" smtClean="0">
                <a:ln>
                  <a:noFill/>
                </a:ln>
                <a:solidFill>
                  <a:srgbClr val="000000"/>
                </a:solidFill>
                <a:effectLst/>
                <a:uLnTx/>
                <a:uFillTx/>
                <a:latin typeface="Calibri" panose="020F0502020204030204"/>
                <a:ea typeface="微软雅黑" panose="020B0503020204020204" pitchFamily="34" charset="-122"/>
              </a:rPr>
              <a:t>二级</a:t>
            </a:r>
          </a:p>
          <a:p>
            <a:pPr marL="1143000" marR="0" lvl="2" indent="-228600" algn="l" defTabSz="4572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zh-CN" altLang="en-US" sz="1600" b="0" i="0" u="none" strike="noStrike" kern="0" cap="none" spc="0" normalizeH="0" baseline="0" noProof="0" dirty="0" smtClean="0">
                <a:ln>
                  <a:noFill/>
                </a:ln>
                <a:solidFill>
                  <a:srgbClr val="000000"/>
                </a:solidFill>
                <a:effectLst/>
                <a:uLnTx/>
                <a:uFillTx/>
                <a:latin typeface="Calibri" panose="020F0502020204030204"/>
                <a:ea typeface="微软雅黑" panose="020B0503020204020204" pitchFamily="34" charset="-122"/>
              </a:rPr>
              <a:t>三级</a:t>
            </a:r>
          </a:p>
          <a:p>
            <a:pPr marL="1600200" marR="0" lvl="3" indent="-228600" algn="l" defTabSz="4572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zh-CN" altLang="en-US" sz="1400" b="0" i="0" u="none" strike="noStrike" kern="0" cap="none" spc="0" normalizeH="0" baseline="0" noProof="0" dirty="0" smtClean="0">
                <a:ln>
                  <a:noFill/>
                </a:ln>
                <a:solidFill>
                  <a:srgbClr val="000000"/>
                </a:solidFill>
                <a:effectLst/>
                <a:uLnTx/>
                <a:uFillTx/>
                <a:latin typeface="Calibri" panose="020F0502020204030204"/>
                <a:ea typeface="微软雅黑" panose="020B0503020204020204" pitchFamily="34" charset="-122"/>
              </a:rPr>
              <a:t>四级</a:t>
            </a:r>
          </a:p>
          <a:p>
            <a:pPr marL="2057400" marR="0" lvl="4" indent="-228600" algn="l" defTabSz="4572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zh-CN" altLang="en-US" sz="1200" b="0" i="0" u="none" strike="noStrike" kern="0" cap="none" spc="0" normalizeH="0" baseline="0" noProof="0" dirty="0" smtClean="0">
                <a:ln>
                  <a:noFill/>
                </a:ln>
                <a:solidFill>
                  <a:srgbClr val="000000"/>
                </a:solidFill>
                <a:effectLst/>
                <a:uLnTx/>
                <a:uFillTx/>
                <a:latin typeface="Calibri" panose="020F0502020204030204"/>
                <a:ea typeface="微软雅黑" panose="020B0503020204020204" pitchFamily="34" charset="-122"/>
              </a:rPr>
              <a:t>五级</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6_内容">
    <p:spTree>
      <p:nvGrpSpPr>
        <p:cNvPr id="1" name=""/>
        <p:cNvGrpSpPr/>
        <p:nvPr/>
      </p:nvGrpSpPr>
      <p:grpSpPr>
        <a:xfrm>
          <a:off x="0" y="0"/>
          <a:ext cx="0" cy="0"/>
          <a:chOff x="0" y="0"/>
          <a:chExt cx="0" cy="0"/>
        </a:xfrm>
      </p:grpSpPr>
      <p:pic>
        <p:nvPicPr>
          <p:cNvPr id="18"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0" y="0"/>
            <a:ext cx="9144000" cy="6858000"/>
          </a:xfrm>
          <a:prstGeom prst="rect">
            <a:avLst/>
          </a:prstGeom>
          <a:noFill/>
          <a:ln w="9525">
            <a:noFill/>
            <a:miter lim="800000"/>
            <a:headEnd/>
            <a:tailEnd/>
          </a:ln>
        </p:spPr>
      </p:pic>
      <p:sp>
        <p:nvSpPr>
          <p:cNvPr id="4" name="Rectangle 8"/>
          <p:cNvSpPr>
            <a:spLocks noChangeArrowheads="1"/>
          </p:cNvSpPr>
          <p:nvPr/>
        </p:nvSpPr>
        <p:spPr bwMode="auto">
          <a:xfrm>
            <a:off x="9236075" y="3833602"/>
            <a:ext cx="1360488" cy="1248525"/>
          </a:xfrm>
          <a:prstGeom prst="rect">
            <a:avLst/>
          </a:prstGeom>
          <a:noFill/>
          <a:ln w="9525">
            <a:noFill/>
            <a:miter lim="800000"/>
          </a:ln>
        </p:spPr>
        <p:txBody>
          <a:bodyPr lIns="93442" tIns="46725" rIns="93442" bIns="46725" anchor="b" anchorCtr="1">
            <a:spAutoFit/>
          </a:bodyPr>
          <a:lstStyle/>
          <a:p>
            <a:pPr defTabSz="934720">
              <a:buFontTx/>
              <a:buNone/>
              <a:defRPr/>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4720">
              <a:buFontTx/>
              <a:buNone/>
              <a:defRPr/>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a typeface="Heiti SC Light"/>
            </a:endParaRPr>
          </a:p>
          <a:p>
            <a:pPr defTabSz="934720">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4720">
              <a:buFontTx/>
              <a:buNone/>
              <a:defRPr/>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4720">
              <a:buFontTx/>
              <a:buNone/>
              <a:defRPr/>
            </a:pPr>
            <a:endParaRPr lang="en-US" altLang="zh-CN" sz="900" noProof="1">
              <a:solidFill>
                <a:prstClr val="white"/>
              </a:solidFill>
              <a:latin typeface="Arial" panose="020B0604020202020204" pitchFamily="34" charset="0"/>
              <a:ea typeface="Heiti SC Light"/>
              <a:cs typeface="Heiti SC Light"/>
            </a:endParaRPr>
          </a:p>
          <a:p>
            <a:pPr defTabSz="934720">
              <a:buFontTx/>
              <a:buNone/>
              <a:defRPr/>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4720">
              <a:buFontTx/>
              <a:buNone/>
              <a:defRPr/>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ndParaRPr>
          </a:p>
          <a:p>
            <a:pPr defTabSz="934720">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4720">
              <a:buFontTx/>
              <a:buNone/>
              <a:defRPr/>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5" y="5135035"/>
            <a:ext cx="1392237" cy="1318684"/>
            <a:chOff x="9286278" y="1725515"/>
            <a:chExt cx="1392554" cy="989008"/>
          </a:xfrm>
        </p:grpSpPr>
        <p:grpSp>
          <p:nvGrpSpPr>
            <p:cNvPr id="3" name="组 6"/>
            <p:cNvGrpSpPr/>
            <p:nvPr/>
          </p:nvGrpSpPr>
          <p:grpSpPr bwMode="auto">
            <a:xfrm>
              <a:off x="9286278" y="1725515"/>
              <a:ext cx="935250" cy="253999"/>
              <a:chOff x="9286278" y="1725515"/>
              <a:chExt cx="935250" cy="253999"/>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50041"/>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5" name="组 9"/>
            <p:cNvGrpSpPr/>
            <p:nvPr/>
          </p:nvGrpSpPr>
          <p:grpSpPr bwMode="auto">
            <a:xfrm>
              <a:off x="9286278" y="2098576"/>
              <a:ext cx="1198835" cy="253999"/>
              <a:chOff x="9286278" y="2098576"/>
              <a:chExt cx="1198835" cy="253999"/>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50041"/>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150040"/>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sp>
        <p:nvSpPr>
          <p:cNvPr id="15" name="TextBox 16"/>
          <p:cNvSpPr txBox="1">
            <a:spLocks noChangeArrowheads="1"/>
          </p:cNvSpPr>
          <p:nvPr/>
        </p:nvSpPr>
        <p:spPr bwMode="auto">
          <a:xfrm>
            <a:off x="4271963" y="6553203"/>
            <a:ext cx="2190750" cy="226484"/>
          </a:xfrm>
          <a:prstGeom prst="rect">
            <a:avLst/>
          </a:prstGeom>
          <a:noFill/>
          <a:ln w="9525">
            <a:noFill/>
            <a:miter lim="800000"/>
          </a:ln>
        </p:spPr>
        <p:txBody>
          <a:bodyPr lIns="0" tIns="0" rIns="0" bIns="0"/>
          <a:lstStyle/>
          <a:p>
            <a:pPr>
              <a:buFontTx/>
              <a:buNone/>
              <a:defRPr/>
            </a:pPr>
            <a:r>
              <a:rPr kumimoji="1" lang="en-US" sz="600">
                <a:solidFill>
                  <a:srgbClr val="7F7F7F"/>
                </a:solidFill>
                <a:latin typeface="Arial" panose="020B0604020202020204" pitchFamily="34" charset="0"/>
              </a:rPr>
              <a:t>© ZTE Corporation. All rights reserved</a:t>
            </a:r>
          </a:p>
        </p:txBody>
      </p:sp>
      <p:sp>
        <p:nvSpPr>
          <p:cNvPr id="26" name="文本框 17"/>
          <p:cNvSpPr txBox="1"/>
          <p:nvPr userDrawn="1"/>
        </p:nvSpPr>
        <p:spPr>
          <a:xfrm>
            <a:off x="60331" y="135477"/>
            <a:ext cx="8207375" cy="430887"/>
          </a:xfrm>
          <a:prstGeom prst="rect">
            <a:avLst/>
          </a:prstGeom>
          <a:noFill/>
        </p:spPr>
        <p:txBody>
          <a:bodyPr wrap="square" rtlCol="0">
            <a:spAutoFit/>
          </a:bodyPr>
          <a:lstStyle/>
          <a:p>
            <a:pPr>
              <a:buFontTx/>
              <a:buNone/>
            </a:pPr>
            <a:r>
              <a:rPr lang="zh-CN" altLang="en-US" sz="2200" dirty="0">
                <a:solidFill>
                  <a:prstClr val="white"/>
                </a:solidFill>
                <a:ea typeface="微软雅黑" panose="020B0503020204020204" pitchFamily="34" charset="-122"/>
                <a:cs typeface="+mn-cs"/>
              </a:rPr>
              <a:t>目录</a:t>
            </a:r>
          </a:p>
        </p:txBody>
      </p:sp>
      <p:sp>
        <p:nvSpPr>
          <p:cNvPr id="17" name="标题 13"/>
          <p:cNvSpPr>
            <a:spLocks noGrp="1"/>
          </p:cNvSpPr>
          <p:nvPr>
            <p:ph type="title"/>
          </p:nvPr>
        </p:nvSpPr>
        <p:spPr>
          <a:xfrm>
            <a:off x="238125" y="214364"/>
            <a:ext cx="8824148" cy="538112"/>
          </a:xfrm>
          <a:prstGeom prst="rect">
            <a:avLst/>
          </a:prstGeom>
        </p:spPr>
        <p:txBody>
          <a:bodyPr rtlCol="0" anchor="ctr">
            <a:noAutofit/>
          </a:bodyPr>
          <a:lstStyle>
            <a:lvl1pPr>
              <a:defRPr lang="zh-CN" altLang="en-US" sz="2400" b="1" baseline="0" dirty="0">
                <a:solidFill>
                  <a:srgbClr val="008FD4"/>
                </a:solidFill>
                <a:latin typeface="Arial" pitchFamily="34" charset="0"/>
                <a:cs typeface="Arial" panose="020B0604020202020204" pitchFamily="34" charset="0"/>
              </a:defRPr>
            </a:lvl1pPr>
          </a:lstStyle>
          <a:p>
            <a:pPr lvl="0"/>
            <a:r>
              <a:rPr lang="zh-CN" altLang="en-US" dirty="0"/>
              <a:t>单击此处编辑母版标题样式</a:t>
            </a:r>
          </a:p>
        </p:txBody>
      </p:sp>
      <p:pic>
        <p:nvPicPr>
          <p:cNvPr id="16" name="Picture 2" descr="https://www.3gpp.org/templates/3gpp-home/images/logo-Transparent.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372110" y="84957"/>
            <a:ext cx="690169" cy="5960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5167539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4" cstate="print">
            <a:lum/>
          </a:blip>
          <a:srcRect/>
          <a:stretch>
            <a:fillRect/>
          </a:stretch>
        </a:blipFill>
        <a:effectLst/>
      </p:bgPr>
    </p:bg>
    <p:spTree>
      <p:nvGrpSpPr>
        <p:cNvPr id="1" name=""/>
        <p:cNvGrpSpPr/>
        <p:nvPr/>
      </p:nvGrpSpPr>
      <p:grpSpPr>
        <a:xfrm>
          <a:off x="0" y="0"/>
          <a:ext cx="0" cy="0"/>
          <a:chOff x="0" y="0"/>
          <a:chExt cx="0" cy="0"/>
        </a:xfrm>
      </p:grpSpPr>
      <p:sp>
        <p:nvSpPr>
          <p:cNvPr id="2050" name="Rectangle 8"/>
          <p:cNvSpPr>
            <a:spLocks noChangeArrowheads="1"/>
          </p:cNvSpPr>
          <p:nvPr/>
        </p:nvSpPr>
        <p:spPr bwMode="auto">
          <a:xfrm>
            <a:off x="9236075" y="3834654"/>
            <a:ext cx="1360488" cy="1248525"/>
          </a:xfrm>
          <a:prstGeom prst="rect">
            <a:avLst/>
          </a:prstGeom>
          <a:noFill/>
          <a:ln w="9525">
            <a:noFill/>
            <a:miter lim="800000"/>
          </a:ln>
        </p:spPr>
        <p:txBody>
          <a:bodyPr lIns="93442" tIns="46725" rIns="93442" bIns="46725" anchor="b" anchorCtr="1">
            <a:spAutoFit/>
          </a:bodyPr>
          <a:lstStyle/>
          <a:p>
            <a:pPr defTabSz="934720">
              <a:defRPr/>
            </a:pPr>
            <a:r>
              <a:rPr lang="en-US" altLang="en-US" sz="900" noProof="1">
                <a:solidFill>
                  <a:schemeClr val="bg1"/>
                </a:solidFill>
                <a:latin typeface="Heiti SC Light"/>
                <a:ea typeface="Heiti SC Light"/>
                <a:cs typeface="Heiti SC Light"/>
              </a:rPr>
              <a:t>Title:</a:t>
            </a:r>
          </a:p>
          <a:p>
            <a:pPr defTabSz="934720">
              <a:defRPr/>
            </a:pPr>
            <a:r>
              <a:rPr lang="en-US" altLang="en-US" sz="800" noProof="1">
                <a:solidFill>
                  <a:schemeClr val="bg1"/>
                </a:solidFill>
                <a:latin typeface="Heiti SC Light"/>
                <a:ea typeface="Heiti SC Light"/>
                <a:cs typeface="Heiti SC Light"/>
              </a:rPr>
              <a:t>Type: </a:t>
            </a:r>
            <a:r>
              <a:rPr lang="zh-CN" altLang="en-US" sz="800" noProof="1">
                <a:solidFill>
                  <a:schemeClr val="bg1"/>
                </a:solidFill>
                <a:latin typeface="Heiti SC Light"/>
                <a:ea typeface="Heiti SC Light"/>
                <a:cs typeface="Heiti SC Light"/>
              </a:rPr>
              <a:t>微软雅黑</a:t>
            </a:r>
          </a:p>
          <a:p>
            <a:pPr defTabSz="934720">
              <a:defRPr/>
            </a:pPr>
            <a:r>
              <a:rPr lang="en-US" altLang="en-US" sz="800" noProof="1">
                <a:solidFill>
                  <a:schemeClr val="bg1"/>
                </a:solidFill>
                <a:latin typeface="Heiti SC Light"/>
                <a:ea typeface="Heiti SC Light"/>
                <a:cs typeface="Heiti SC Light"/>
              </a:rPr>
              <a:t>Size：32-24-pt</a:t>
            </a:r>
          </a:p>
          <a:p>
            <a:pPr defTabSz="934720">
              <a:defRPr/>
            </a:pPr>
            <a:r>
              <a:rPr lang="en-US" altLang="en-US" sz="800" noProof="1">
                <a:solidFill>
                  <a:schemeClr val="bg1"/>
                </a:solidFill>
                <a:latin typeface="Heiti SC Light"/>
                <a:ea typeface="Heiti SC Light"/>
                <a:cs typeface="Heiti SC Light"/>
              </a:rPr>
              <a:t>Color：The ZTE blue </a:t>
            </a:r>
          </a:p>
          <a:p>
            <a:pPr defTabSz="934720">
              <a:defRPr/>
            </a:pPr>
            <a:endParaRPr lang="en-US" altLang="en-US" sz="900" noProof="1">
              <a:solidFill>
                <a:schemeClr val="bg1"/>
              </a:solidFill>
              <a:latin typeface="Heiti SC Light"/>
              <a:ea typeface="Heiti SC Light"/>
              <a:cs typeface="Heiti SC Light"/>
            </a:endParaRPr>
          </a:p>
          <a:p>
            <a:pPr defTabSz="934720">
              <a:defRPr/>
            </a:pPr>
            <a:r>
              <a:rPr lang="en-US" altLang="en-US" sz="900" noProof="1">
                <a:solidFill>
                  <a:schemeClr val="bg1"/>
                </a:solidFill>
                <a:latin typeface="Heiti SC Light"/>
                <a:ea typeface="Heiti SC Light"/>
                <a:cs typeface="Heiti SC Light"/>
              </a:rPr>
              <a:t>Subtitle:</a:t>
            </a:r>
          </a:p>
          <a:p>
            <a:pPr defTabSz="934720">
              <a:defRPr/>
            </a:pPr>
            <a:r>
              <a:rPr lang="en-US" altLang="en-US" sz="800" noProof="1">
                <a:solidFill>
                  <a:schemeClr val="bg1"/>
                </a:solidFill>
                <a:latin typeface="Heiti SC Light"/>
                <a:ea typeface="Heiti SC Light"/>
                <a:cs typeface="Heiti SC Light"/>
              </a:rPr>
              <a:t>Type</a:t>
            </a:r>
            <a:r>
              <a:rPr lang="zh-CN" altLang="en-US" sz="800" noProof="1">
                <a:solidFill>
                  <a:schemeClr val="bg1"/>
                </a:solidFill>
                <a:latin typeface="Heiti SC Light"/>
                <a:ea typeface="Heiti SC Light"/>
                <a:cs typeface="Heiti SC Light"/>
              </a:rPr>
              <a:t>：微软雅黑</a:t>
            </a:r>
          </a:p>
          <a:p>
            <a:pPr defTabSz="934720">
              <a:defRPr/>
            </a:pPr>
            <a:r>
              <a:rPr lang="en-US" altLang="en-US" sz="800" noProof="1">
                <a:solidFill>
                  <a:schemeClr val="bg1"/>
                </a:solidFill>
                <a:latin typeface="Heiti SC Light"/>
                <a:ea typeface="Heiti SC Light"/>
                <a:cs typeface="Heiti SC Light"/>
              </a:rPr>
              <a:t>Size：20pt</a:t>
            </a:r>
          </a:p>
          <a:p>
            <a:pPr defTabSz="934720">
              <a:defRPr/>
            </a:pPr>
            <a:r>
              <a:rPr lang="en-US" altLang="en-US" sz="800" noProof="1">
                <a:solidFill>
                  <a:schemeClr val="bg1"/>
                </a:solidFill>
                <a:latin typeface="Heiti SC Light"/>
                <a:ea typeface="Heiti SC Light"/>
                <a:cs typeface="Heiti SC Light"/>
              </a:rPr>
              <a:t>Color: The ZTE green</a:t>
            </a:r>
          </a:p>
        </p:txBody>
      </p:sp>
      <p:sp>
        <p:nvSpPr>
          <p:cNvPr id="2051" name="TextBox 4"/>
          <p:cNvSpPr txBox="1">
            <a:spLocks noChangeArrowheads="1"/>
          </p:cNvSpPr>
          <p:nvPr/>
        </p:nvSpPr>
        <p:spPr bwMode="auto">
          <a:xfrm>
            <a:off x="5848357" y="5938839"/>
            <a:ext cx="184731" cy="369332"/>
          </a:xfrm>
          <a:prstGeom prst="rect">
            <a:avLst/>
          </a:prstGeom>
          <a:noFill/>
          <a:ln w="9525">
            <a:noFill/>
            <a:miter lim="800000"/>
          </a:ln>
        </p:spPr>
        <p:txBody>
          <a:bodyPr wrap="none">
            <a:spAutoFit/>
          </a:bodyPr>
          <a:lstStyle/>
          <a:p>
            <a:pPr>
              <a:defRPr/>
            </a:pPr>
            <a:endParaRPr lang="en-US">
              <a:cs typeface="Arial" panose="020B0604020202020204" pitchFamily="34" charset="0"/>
            </a:endParaRPr>
          </a:p>
        </p:txBody>
      </p:sp>
      <p:sp>
        <p:nvSpPr>
          <p:cNvPr id="2052" name="TextBox 5"/>
          <p:cNvSpPr txBox="1">
            <a:spLocks noChangeArrowheads="1"/>
          </p:cNvSpPr>
          <p:nvPr/>
        </p:nvSpPr>
        <p:spPr bwMode="auto">
          <a:xfrm>
            <a:off x="4814895" y="5559425"/>
            <a:ext cx="184731" cy="369332"/>
          </a:xfrm>
          <a:prstGeom prst="rect">
            <a:avLst/>
          </a:prstGeom>
          <a:noFill/>
          <a:ln w="9525">
            <a:noFill/>
            <a:miter lim="800000"/>
          </a:ln>
        </p:spPr>
        <p:txBody>
          <a:bodyPr wrap="none">
            <a:spAutoFit/>
          </a:bodyPr>
          <a:lstStyle/>
          <a:p>
            <a:pPr>
              <a:defRPr/>
            </a:pPr>
            <a:endParaRPr lang="en-US">
              <a:cs typeface="Arial" panose="020B0604020202020204" pitchFamily="34" charset="0"/>
            </a:endParaRPr>
          </a:p>
        </p:txBody>
      </p:sp>
      <p:sp>
        <p:nvSpPr>
          <p:cNvPr id="2053" name="TextBox 6"/>
          <p:cNvSpPr txBox="1">
            <a:spLocks noChangeArrowheads="1"/>
          </p:cNvSpPr>
          <p:nvPr/>
        </p:nvSpPr>
        <p:spPr bwMode="auto">
          <a:xfrm>
            <a:off x="4037014" y="4851400"/>
            <a:ext cx="184731" cy="369332"/>
          </a:xfrm>
          <a:prstGeom prst="rect">
            <a:avLst/>
          </a:prstGeom>
          <a:noFill/>
          <a:ln w="9525">
            <a:noFill/>
            <a:miter lim="800000"/>
          </a:ln>
        </p:spPr>
        <p:txBody>
          <a:bodyPr wrap="none">
            <a:spAutoFit/>
          </a:bodyPr>
          <a:lstStyle/>
          <a:p>
            <a:pPr>
              <a:defRPr/>
            </a:pPr>
            <a:endParaRPr lang="en-US">
              <a:cs typeface="Arial" panose="020B0604020202020204" pitchFamily="34" charset="0"/>
            </a:endParaRPr>
          </a:p>
        </p:txBody>
      </p:sp>
      <p:sp>
        <p:nvSpPr>
          <p:cNvPr id="2063" name="TextBox 18"/>
          <p:cNvSpPr txBox="1">
            <a:spLocks noChangeArrowheads="1"/>
          </p:cNvSpPr>
          <p:nvPr/>
        </p:nvSpPr>
        <p:spPr bwMode="auto">
          <a:xfrm>
            <a:off x="8153400" y="1354139"/>
            <a:ext cx="914400" cy="1219200"/>
          </a:xfrm>
          <a:prstGeom prst="rect">
            <a:avLst/>
          </a:prstGeom>
          <a:noFill/>
          <a:ln w="9525">
            <a:noFill/>
            <a:miter lim="800000"/>
          </a:ln>
        </p:spPr>
        <p:txBody>
          <a:bodyPr wrap="none" lIns="0" tIns="0" rIns="0" bIns="0"/>
          <a:lstStyle/>
          <a:p>
            <a:pPr>
              <a:defRPr/>
            </a:pPr>
            <a:endParaRPr lang="en-US">
              <a:cs typeface="Arial" panose="020B0604020202020204" pitchFamily="34" charset="0"/>
            </a:endParaRPr>
          </a:p>
        </p:txBody>
      </p:sp>
      <p:sp>
        <p:nvSpPr>
          <p:cNvPr id="2064" name="TextBox 19"/>
          <p:cNvSpPr txBox="1">
            <a:spLocks noChangeArrowheads="1"/>
          </p:cNvSpPr>
          <p:nvPr/>
        </p:nvSpPr>
        <p:spPr bwMode="auto">
          <a:xfrm>
            <a:off x="4864100" y="4503739"/>
            <a:ext cx="914400" cy="1219200"/>
          </a:xfrm>
          <a:prstGeom prst="rect">
            <a:avLst/>
          </a:prstGeom>
          <a:noFill/>
          <a:ln w="9525">
            <a:noFill/>
            <a:miter lim="800000"/>
          </a:ln>
        </p:spPr>
        <p:txBody>
          <a:bodyPr wrap="none" lIns="0" tIns="0" rIns="0" bIns="0"/>
          <a:lstStyle/>
          <a:p>
            <a:pPr>
              <a:defRPr/>
            </a:pPr>
            <a:endParaRPr lang="en-US">
              <a:cs typeface="Arial" panose="020B0604020202020204" pitchFamily="34" charset="0"/>
            </a:endParaRPr>
          </a:p>
        </p:txBody>
      </p:sp>
      <p:grpSp>
        <p:nvGrpSpPr>
          <p:cNvPr id="18" name="组 5"/>
          <p:cNvGrpSpPr/>
          <p:nvPr userDrawn="1"/>
        </p:nvGrpSpPr>
        <p:grpSpPr bwMode="auto">
          <a:xfrm>
            <a:off x="9424997" y="5231875"/>
            <a:ext cx="1392237" cy="1756836"/>
            <a:chOff x="0" y="0"/>
            <a:chExt cx="1392554" cy="989008"/>
          </a:xfrm>
        </p:grpSpPr>
        <p:grpSp>
          <p:nvGrpSpPr>
            <p:cNvPr id="20" name="组 6"/>
            <p:cNvGrpSpPr/>
            <p:nvPr userDrawn="1"/>
          </p:nvGrpSpPr>
          <p:grpSpPr bwMode="auto">
            <a:xfrm>
              <a:off x="0" y="0"/>
              <a:ext cx="935250" cy="253805"/>
              <a:chOff x="0" y="0"/>
              <a:chExt cx="935250" cy="253805"/>
            </a:xfrm>
          </p:grpSpPr>
          <p:sp>
            <p:nvSpPr>
              <p:cNvPr id="26" name="矩形 25"/>
              <p:cNvSpPr>
                <a:spLocks noChangeArrowheads="1"/>
              </p:cNvSpPr>
              <p:nvPr userDrawn="1"/>
            </p:nvSpPr>
            <p:spPr bwMode="auto">
              <a:xfrm>
                <a:off x="0" y="0"/>
                <a:ext cx="254058" cy="253805"/>
              </a:xfrm>
              <a:prstGeom prst="rect">
                <a:avLst/>
              </a:prstGeom>
              <a:solidFill>
                <a:srgbClr val="008FD4"/>
              </a:solidFill>
              <a:ln w="9525">
                <a:noFill/>
                <a:miter lim="800000"/>
              </a:ln>
            </p:spPr>
            <p:txBody>
              <a:bodyPr anchor="ctr"/>
              <a:lstStyle>
                <a:defPPr>
                  <a:defRPr lang="zh-CN"/>
                </a:defPPr>
                <a:lvl1pPr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cs typeface="Arial" panose="020B0604020202020204" pitchFamily="34" charset="0"/>
                </a:endParaRPr>
              </a:p>
            </p:txBody>
          </p:sp>
          <p:sp>
            <p:nvSpPr>
              <p:cNvPr id="27" name="文本框 19"/>
              <p:cNvSpPr txBox="1">
                <a:spLocks noChangeArrowheads="1"/>
              </p:cNvSpPr>
              <p:nvPr userDrawn="1"/>
            </p:nvSpPr>
            <p:spPr bwMode="auto">
              <a:xfrm>
                <a:off x="217537" y="30981"/>
                <a:ext cx="717713" cy="112621"/>
              </a:xfrm>
              <a:prstGeom prst="rect">
                <a:avLst/>
              </a:prstGeom>
              <a:noFill/>
              <a:ln w="9525">
                <a:noFill/>
                <a:miter lim="800000"/>
              </a:ln>
            </p:spPr>
            <p:txBody>
              <a:bodyPr>
                <a:spAutoFit/>
              </a:bodyPr>
              <a:lstStyle>
                <a:defPPr>
                  <a:defRPr lang="zh-CN"/>
                </a:defPPr>
                <a:lvl1pPr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defRPr/>
                </a:pPr>
                <a:r>
                  <a:rPr lang="en-US" sz="700" i="1" dirty="0" smtClean="0">
                    <a:solidFill>
                      <a:schemeClr val="bg1"/>
                    </a:solidFill>
                    <a:latin typeface="Times" pitchFamily="2" charset="0"/>
                    <a:cs typeface="Arial" panose="020B0604020202020204" pitchFamily="34" charset="0"/>
                  </a:rPr>
                  <a:t>G142, B211</a:t>
                </a:r>
                <a:endParaRPr lang="zh-CN" altLang="en-US" sz="700" i="1" dirty="0">
                  <a:solidFill>
                    <a:schemeClr val="bg1"/>
                  </a:solidFill>
                  <a:latin typeface="Times" pitchFamily="2" charset="0"/>
                  <a:cs typeface="Arial" panose="020B0604020202020204" pitchFamily="34" charset="0"/>
                </a:endParaRPr>
              </a:p>
            </p:txBody>
          </p:sp>
        </p:grpSp>
        <p:grpSp>
          <p:nvGrpSpPr>
            <p:cNvPr id="21" name="组 9"/>
            <p:cNvGrpSpPr/>
            <p:nvPr userDrawn="1"/>
          </p:nvGrpSpPr>
          <p:grpSpPr bwMode="auto">
            <a:xfrm>
              <a:off x="1" y="372963"/>
              <a:ext cx="1198834" cy="254997"/>
              <a:chOff x="1" y="-497"/>
              <a:chExt cx="1198834" cy="254997"/>
            </a:xfrm>
          </p:grpSpPr>
          <p:sp>
            <p:nvSpPr>
              <p:cNvPr id="24" name="矩形 23"/>
              <p:cNvSpPr>
                <a:spLocks noChangeArrowheads="1"/>
              </p:cNvSpPr>
              <p:nvPr userDrawn="1"/>
            </p:nvSpPr>
            <p:spPr bwMode="auto">
              <a:xfrm>
                <a:off x="1" y="-497"/>
                <a:ext cx="254058" cy="254997"/>
              </a:xfrm>
              <a:prstGeom prst="rect">
                <a:avLst/>
              </a:prstGeom>
              <a:solidFill>
                <a:srgbClr val="8CC63E"/>
              </a:solidFill>
              <a:ln w="9525">
                <a:noFill/>
                <a:miter lim="800000"/>
              </a:ln>
            </p:spPr>
            <p:txBody>
              <a:bodyPr anchor="ctr"/>
              <a:lstStyle>
                <a:defPPr>
                  <a:defRPr lang="zh-CN"/>
                </a:defPPr>
                <a:lvl1pPr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cs typeface="Arial" panose="020B0604020202020204" pitchFamily="34" charset="0"/>
                </a:endParaRPr>
              </a:p>
            </p:txBody>
          </p:sp>
          <p:sp>
            <p:nvSpPr>
              <p:cNvPr id="25" name="文本框 15"/>
              <p:cNvSpPr txBox="1">
                <a:spLocks noChangeArrowheads="1"/>
              </p:cNvSpPr>
              <p:nvPr userDrawn="1"/>
            </p:nvSpPr>
            <p:spPr bwMode="auto">
              <a:xfrm>
                <a:off x="217537" y="30484"/>
                <a:ext cx="981298" cy="112621"/>
              </a:xfrm>
              <a:prstGeom prst="rect">
                <a:avLst/>
              </a:prstGeom>
              <a:noFill/>
              <a:ln w="9525">
                <a:noFill/>
                <a:miter lim="800000"/>
              </a:ln>
            </p:spPr>
            <p:txBody>
              <a:bodyPr>
                <a:spAutoFit/>
              </a:bodyPr>
              <a:lstStyle>
                <a:defPPr>
                  <a:defRPr lang="zh-CN"/>
                </a:defPPr>
                <a:lvl1pPr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defRPr/>
                </a:pPr>
                <a:r>
                  <a:rPr lang="en-US" sz="700" i="1" dirty="0" smtClean="0">
                    <a:solidFill>
                      <a:schemeClr val="bg1"/>
                    </a:solidFill>
                    <a:latin typeface="Times" pitchFamily="2" charset="0"/>
                    <a:cs typeface="Arial" panose="020B0604020202020204" pitchFamily="34" charset="0"/>
                  </a:rPr>
                  <a:t>R154,G202, B60</a:t>
                </a:r>
                <a:endParaRPr lang="zh-CN" altLang="en-US" sz="700" i="1" dirty="0">
                  <a:solidFill>
                    <a:schemeClr val="bg1"/>
                  </a:solidFill>
                  <a:latin typeface="Times" pitchFamily="2" charset="0"/>
                  <a:cs typeface="Arial" panose="020B0604020202020204" pitchFamily="34" charset="0"/>
                </a:endParaRPr>
              </a:p>
            </p:txBody>
          </p:sp>
        </p:grpSp>
        <p:sp>
          <p:nvSpPr>
            <p:cNvPr id="22" name="矩形 21"/>
            <p:cNvSpPr>
              <a:spLocks noChangeArrowheads="1"/>
            </p:cNvSpPr>
            <p:nvPr userDrawn="1"/>
          </p:nvSpPr>
          <p:spPr bwMode="auto">
            <a:xfrm>
              <a:off x="0" y="735202"/>
              <a:ext cx="254058" cy="253806"/>
            </a:xfrm>
            <a:prstGeom prst="rect">
              <a:avLst/>
            </a:prstGeom>
            <a:solidFill>
              <a:srgbClr val="5ACBF5"/>
            </a:solidFill>
            <a:ln w="9525">
              <a:noFill/>
              <a:miter lim="800000"/>
            </a:ln>
          </p:spPr>
          <p:txBody>
            <a:bodyPr anchor="ctr"/>
            <a:lstStyle>
              <a:defPPr>
                <a:defRPr lang="zh-CN"/>
              </a:defPPr>
              <a:lvl1pPr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cs typeface="Arial" panose="020B0604020202020204" pitchFamily="34" charset="0"/>
              </a:endParaRPr>
            </a:p>
          </p:txBody>
        </p:sp>
        <p:sp>
          <p:nvSpPr>
            <p:cNvPr id="23" name="文本框 12"/>
            <p:cNvSpPr txBox="1">
              <a:spLocks noChangeArrowheads="1"/>
            </p:cNvSpPr>
            <p:nvPr userDrawn="1"/>
          </p:nvSpPr>
          <p:spPr bwMode="auto">
            <a:xfrm>
              <a:off x="217537" y="766183"/>
              <a:ext cx="1175017" cy="112621"/>
            </a:xfrm>
            <a:prstGeom prst="rect">
              <a:avLst/>
            </a:prstGeom>
            <a:noFill/>
            <a:ln w="9525">
              <a:noFill/>
              <a:miter lim="800000"/>
            </a:ln>
          </p:spPr>
          <p:txBody>
            <a:bodyPr>
              <a:spAutoFit/>
            </a:bodyPr>
            <a:lstStyle>
              <a:defPPr>
                <a:defRPr lang="zh-CN"/>
              </a:defPPr>
              <a:lvl1pPr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defRPr/>
              </a:pPr>
              <a:r>
                <a:rPr lang="en-US" sz="700" i="1" dirty="0" smtClean="0">
                  <a:solidFill>
                    <a:schemeClr val="bg1"/>
                  </a:solidFill>
                  <a:latin typeface="Times" pitchFamily="2" charset="0"/>
                  <a:cs typeface="Arial" panose="020B0604020202020204" pitchFamily="34" charset="0"/>
                </a:rPr>
                <a:t>R68,G200, </a:t>
              </a:r>
              <a:r>
                <a:rPr lang="en-US" sz="700" i="1" dirty="0">
                  <a:solidFill>
                    <a:schemeClr val="bg1"/>
                  </a:solidFill>
                  <a:latin typeface="Times" pitchFamily="2" charset="0"/>
                  <a:cs typeface="Arial" panose="020B0604020202020204" pitchFamily="34" charset="0"/>
                </a:rPr>
                <a:t>B245</a:t>
              </a:r>
              <a:endParaRPr lang="zh-CN" altLang="en-US" sz="700" i="1" dirty="0">
                <a:solidFill>
                  <a:schemeClr val="bg1"/>
                </a:solidFill>
                <a:latin typeface="Times" pitchFamily="2" charset="0"/>
                <a:cs typeface="Arial" panose="020B0604020202020204" pitchFamily="34" charset="0"/>
              </a:endParaRPr>
            </a:p>
          </p:txBody>
        </p:sp>
      </p:grpSp>
      <p:pic>
        <p:nvPicPr>
          <p:cNvPr id="19" name="Picture 2" descr="https://www.3gpp.org/templates/3gpp-home/images/logo-Transparent.png"/>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8267706" y="84957"/>
            <a:ext cx="794573" cy="686223"/>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9" r:id="rId2"/>
  </p:sldLayoutIdLst>
  <p:txStyles>
    <p:titleStyle>
      <a:lvl1pPr algn="l" defTabSz="457200" rtl="0" eaLnBrk="1" fontAlgn="base" hangingPunct="1">
        <a:spcBef>
          <a:spcPct val="0"/>
        </a:spcBef>
        <a:spcAft>
          <a:spcPct val="0"/>
        </a:spcAft>
        <a:defRPr sz="2400">
          <a:solidFill>
            <a:schemeClr val="tx1"/>
          </a:solidFill>
          <a:latin typeface="+mj-lt"/>
          <a:ea typeface="+mj-ea"/>
          <a:cs typeface="+mj-cs"/>
        </a:defRPr>
      </a:lvl1pPr>
      <a:lvl2pPr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pitchFamily="34" charset="-122"/>
        </a:defRPr>
      </a:lvl2pPr>
      <a:lvl3pPr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pitchFamily="34" charset="-122"/>
        </a:defRPr>
      </a:lvl3pPr>
      <a:lvl4pPr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pitchFamily="34" charset="-122"/>
        </a:defRPr>
      </a:lvl4pPr>
      <a:lvl5pPr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pitchFamily="34" charset="-122"/>
        </a:defRPr>
      </a:lvl5pPr>
      <a:lvl6pPr marL="457200"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pitchFamily="34" charset="-122"/>
        </a:defRPr>
      </a:lvl6pPr>
      <a:lvl7pPr marL="914400"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pitchFamily="34" charset="-122"/>
        </a:defRPr>
      </a:lvl7pPr>
      <a:lvl8pPr marL="1371600"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pitchFamily="34" charset="-122"/>
        </a:defRPr>
      </a:lvl8pPr>
      <a:lvl9pPr marL="1828800"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pitchFamily="34" charset="-122"/>
        </a:defRPr>
      </a:lvl9pPr>
    </p:titleStyle>
    <p:bodyStyle>
      <a:lvl1pPr marL="342900" indent="-342900" algn="l" defTabSz="457200"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cs typeface="+mn-cs"/>
        </a:defRPr>
      </a:lvl1pPr>
      <a:lvl2pPr marL="742950" indent="-285750" algn="l" defTabSz="457200" rtl="0" eaLnBrk="1" fontAlgn="base" hangingPunct="1">
        <a:spcBef>
          <a:spcPct val="20000"/>
        </a:spcBef>
        <a:spcAft>
          <a:spcPct val="0"/>
        </a:spcAft>
        <a:buFont typeface="Arial" panose="020B0604020202020204" pitchFamily="34" charset="0"/>
        <a:buChar char="–"/>
        <a:defRPr sz="2800">
          <a:solidFill>
            <a:schemeClr val="tx1"/>
          </a:solidFill>
          <a:latin typeface="+mn-lt"/>
          <a:ea typeface="+mn-ea"/>
        </a:defRPr>
      </a:lvl2pPr>
      <a:lvl3pPr marL="1143000" indent="-228600" algn="l" defTabSz="457200" rtl="0" eaLnBrk="1" fontAlgn="base" hangingPunct="1">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eaLnBrk="1" fontAlgn="base" hangingPunct="1">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eaLnBrk="1" fontAlgn="base" hangingPunct="1">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eaLnBrk="1" fontAlgn="base" hangingPunct="1">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eaLnBrk="1" fontAlgn="base" hangingPunct="1">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eaLnBrk="1" fontAlgn="base" hangingPunct="1">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eaLnBrk="1" fontAlgn="base" hangingPunct="1">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4" cstate="print"/>
          <a:srcRect/>
          <a:stretch>
            <a:fillRect/>
          </a:stretch>
        </a:blipFill>
        <a:effectLst/>
      </p:bgPr>
    </p:bg>
    <p:spTree>
      <p:nvGrpSpPr>
        <p:cNvPr id="1" name=""/>
        <p:cNvGrpSpPr/>
        <p:nvPr/>
      </p:nvGrpSpPr>
      <p:grpSpPr>
        <a:xfrm>
          <a:off x="0" y="0"/>
          <a:ext cx="0" cy="0"/>
          <a:chOff x="0" y="0"/>
          <a:chExt cx="0" cy="0"/>
        </a:xfrm>
      </p:grpSpPr>
      <p:sp>
        <p:nvSpPr>
          <p:cNvPr id="3074" name="Rectangle 8"/>
          <p:cNvSpPr>
            <a:spLocks noChangeArrowheads="1"/>
          </p:cNvSpPr>
          <p:nvPr/>
        </p:nvSpPr>
        <p:spPr bwMode="auto">
          <a:xfrm>
            <a:off x="9236075" y="3834654"/>
            <a:ext cx="1360488" cy="1248525"/>
          </a:xfrm>
          <a:prstGeom prst="rect">
            <a:avLst/>
          </a:prstGeom>
          <a:noFill/>
          <a:ln w="9525">
            <a:noFill/>
            <a:miter lim="800000"/>
          </a:ln>
        </p:spPr>
        <p:txBody>
          <a:bodyPr lIns="93442" tIns="46725" rIns="93442" bIns="46725" anchor="b" anchorCtr="1">
            <a:spAutoFit/>
          </a:bodyPr>
          <a:lstStyle/>
          <a:p>
            <a:pPr defTabSz="934720">
              <a:defRPr/>
            </a:pPr>
            <a:r>
              <a:rPr lang="en-US" altLang="en-US" sz="900" noProof="1">
                <a:solidFill>
                  <a:schemeClr val="bg1"/>
                </a:solidFill>
                <a:latin typeface="Heiti SC Light"/>
                <a:ea typeface="Heiti SC Light"/>
                <a:cs typeface="Heiti SC Light"/>
              </a:rPr>
              <a:t>Title:</a:t>
            </a:r>
          </a:p>
          <a:p>
            <a:pPr defTabSz="934720">
              <a:defRPr/>
            </a:pPr>
            <a:r>
              <a:rPr lang="en-US" altLang="en-US" sz="800" noProof="1">
                <a:solidFill>
                  <a:schemeClr val="bg1"/>
                </a:solidFill>
                <a:latin typeface="Heiti SC Light"/>
                <a:ea typeface="Heiti SC Light"/>
                <a:cs typeface="Heiti SC Light"/>
              </a:rPr>
              <a:t>Type: </a:t>
            </a:r>
            <a:r>
              <a:rPr lang="zh-CN" altLang="en-US" sz="800" noProof="1">
                <a:solidFill>
                  <a:schemeClr val="bg1"/>
                </a:solidFill>
                <a:latin typeface="Heiti SC Light"/>
                <a:ea typeface="Heiti SC Light"/>
                <a:cs typeface="Heiti SC Light"/>
              </a:rPr>
              <a:t>微软雅黑</a:t>
            </a:r>
          </a:p>
          <a:p>
            <a:pPr defTabSz="934720">
              <a:defRPr/>
            </a:pPr>
            <a:r>
              <a:rPr lang="en-US" altLang="en-US" sz="800" noProof="1">
                <a:solidFill>
                  <a:schemeClr val="bg1"/>
                </a:solidFill>
                <a:latin typeface="Heiti SC Light"/>
                <a:ea typeface="Heiti SC Light"/>
                <a:cs typeface="Heiti SC Light"/>
              </a:rPr>
              <a:t>Size：24-pt</a:t>
            </a:r>
          </a:p>
          <a:p>
            <a:pPr defTabSz="934720">
              <a:defRPr/>
            </a:pPr>
            <a:r>
              <a:rPr lang="en-US" altLang="en-US" sz="800" noProof="1">
                <a:solidFill>
                  <a:schemeClr val="bg1"/>
                </a:solidFill>
                <a:latin typeface="Heiti SC Light"/>
                <a:ea typeface="Heiti SC Light"/>
                <a:cs typeface="Heiti SC Light"/>
              </a:rPr>
              <a:t>Color：The ZTE blue </a:t>
            </a:r>
          </a:p>
          <a:p>
            <a:pPr defTabSz="934720">
              <a:defRPr/>
            </a:pPr>
            <a:endParaRPr lang="en-US" altLang="en-US" sz="900" noProof="1">
              <a:solidFill>
                <a:schemeClr val="bg1"/>
              </a:solidFill>
              <a:latin typeface="Heiti SC Light"/>
              <a:ea typeface="Heiti SC Light"/>
              <a:cs typeface="Heiti SC Light"/>
            </a:endParaRPr>
          </a:p>
          <a:p>
            <a:pPr defTabSz="934720">
              <a:defRPr/>
            </a:pPr>
            <a:r>
              <a:rPr lang="en-US" altLang="en-US" sz="900" noProof="1">
                <a:solidFill>
                  <a:schemeClr val="bg1"/>
                </a:solidFill>
                <a:latin typeface="Heiti SC Light"/>
                <a:ea typeface="Heiti SC Light"/>
                <a:cs typeface="Heiti SC Light"/>
              </a:rPr>
              <a:t>Subtitle:</a:t>
            </a:r>
          </a:p>
          <a:p>
            <a:pPr defTabSz="934720">
              <a:defRPr/>
            </a:pPr>
            <a:r>
              <a:rPr lang="en-US" altLang="en-US" sz="800" noProof="1">
                <a:solidFill>
                  <a:schemeClr val="bg1"/>
                </a:solidFill>
                <a:latin typeface="Heiti SC Light"/>
                <a:ea typeface="Heiti SC Light"/>
                <a:cs typeface="Heiti SC Light"/>
              </a:rPr>
              <a:t>Type</a:t>
            </a:r>
            <a:r>
              <a:rPr lang="zh-CN" altLang="en-US" sz="800" noProof="1">
                <a:solidFill>
                  <a:schemeClr val="bg1"/>
                </a:solidFill>
                <a:latin typeface="Heiti SC Light"/>
                <a:ea typeface="Heiti SC Light"/>
                <a:cs typeface="Heiti SC Light"/>
              </a:rPr>
              <a:t>：微软雅黑</a:t>
            </a:r>
          </a:p>
          <a:p>
            <a:pPr defTabSz="934720">
              <a:defRPr/>
            </a:pPr>
            <a:r>
              <a:rPr lang="en-US" altLang="en-US" sz="800" noProof="1">
                <a:solidFill>
                  <a:schemeClr val="bg1"/>
                </a:solidFill>
                <a:latin typeface="Heiti SC Light"/>
                <a:ea typeface="Heiti SC Light"/>
                <a:cs typeface="Heiti SC Light"/>
              </a:rPr>
              <a:t>Size：20pt</a:t>
            </a:r>
          </a:p>
          <a:p>
            <a:pPr defTabSz="934720">
              <a:defRPr/>
            </a:pPr>
            <a:r>
              <a:rPr lang="en-US" altLang="en-US" sz="800" noProof="1">
                <a:solidFill>
                  <a:schemeClr val="bg1"/>
                </a:solidFill>
                <a:latin typeface="Heiti SC Light"/>
                <a:ea typeface="Heiti SC Light"/>
                <a:cs typeface="Heiti SC Light"/>
              </a:rPr>
              <a:t>Color: The ZTE green</a:t>
            </a:r>
          </a:p>
        </p:txBody>
      </p:sp>
      <p:pic>
        <p:nvPicPr>
          <p:cNvPr id="12" name="图片 11" descr="图片1.jpg"/>
          <p:cNvPicPr>
            <a:picLocks noChangeAspect="1"/>
          </p:cNvPicPr>
          <p:nvPr userDrawn="1"/>
        </p:nvPicPr>
        <p:blipFill>
          <a:blip r:embed="rId5" cstate="print"/>
          <a:stretch>
            <a:fillRect/>
          </a:stretch>
        </p:blipFill>
        <p:spPr>
          <a:xfrm>
            <a:off x="0" y="168"/>
            <a:ext cx="9144000" cy="6857664"/>
          </a:xfrm>
          <a:prstGeom prst="rect">
            <a:avLst/>
          </a:prstGeom>
        </p:spPr>
      </p:pic>
      <p:grpSp>
        <p:nvGrpSpPr>
          <p:cNvPr id="13" name="组 5"/>
          <p:cNvGrpSpPr/>
          <p:nvPr userDrawn="1"/>
        </p:nvGrpSpPr>
        <p:grpSpPr bwMode="auto">
          <a:xfrm>
            <a:off x="9424997" y="5231875"/>
            <a:ext cx="1392237" cy="1756836"/>
            <a:chOff x="0" y="0"/>
            <a:chExt cx="1392554" cy="989008"/>
          </a:xfrm>
        </p:grpSpPr>
        <p:grpSp>
          <p:nvGrpSpPr>
            <p:cNvPr id="14" name="组 6"/>
            <p:cNvGrpSpPr/>
            <p:nvPr userDrawn="1"/>
          </p:nvGrpSpPr>
          <p:grpSpPr bwMode="auto">
            <a:xfrm>
              <a:off x="0" y="0"/>
              <a:ext cx="935250" cy="253805"/>
              <a:chOff x="0" y="0"/>
              <a:chExt cx="935250" cy="253805"/>
            </a:xfrm>
          </p:grpSpPr>
          <p:sp>
            <p:nvSpPr>
              <p:cNvPr id="20" name="矩形 19"/>
              <p:cNvSpPr>
                <a:spLocks noChangeArrowheads="1"/>
              </p:cNvSpPr>
              <p:nvPr userDrawn="1"/>
            </p:nvSpPr>
            <p:spPr bwMode="auto">
              <a:xfrm>
                <a:off x="0" y="0"/>
                <a:ext cx="254058" cy="253805"/>
              </a:xfrm>
              <a:prstGeom prst="rect">
                <a:avLst/>
              </a:prstGeom>
              <a:solidFill>
                <a:srgbClr val="008FD4"/>
              </a:solidFill>
              <a:ln w="9525">
                <a:noFill/>
                <a:miter lim="800000"/>
              </a:ln>
            </p:spPr>
            <p:txBody>
              <a:bodyPr anchor="ctr"/>
              <a:lstStyle>
                <a:defPPr>
                  <a:defRPr lang="zh-CN"/>
                </a:defPPr>
                <a:lvl1pPr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cs typeface="Arial" panose="020B0604020202020204" pitchFamily="34" charset="0"/>
                </a:endParaRPr>
              </a:p>
            </p:txBody>
          </p:sp>
          <p:sp>
            <p:nvSpPr>
              <p:cNvPr id="21" name="文本框 19"/>
              <p:cNvSpPr txBox="1">
                <a:spLocks noChangeArrowheads="1"/>
              </p:cNvSpPr>
              <p:nvPr userDrawn="1"/>
            </p:nvSpPr>
            <p:spPr bwMode="auto">
              <a:xfrm>
                <a:off x="217537" y="30981"/>
                <a:ext cx="717713" cy="112621"/>
              </a:xfrm>
              <a:prstGeom prst="rect">
                <a:avLst/>
              </a:prstGeom>
              <a:noFill/>
              <a:ln w="9525">
                <a:noFill/>
                <a:miter lim="800000"/>
              </a:ln>
            </p:spPr>
            <p:txBody>
              <a:bodyPr>
                <a:spAutoFit/>
              </a:bodyPr>
              <a:lstStyle>
                <a:defPPr>
                  <a:defRPr lang="zh-CN"/>
                </a:defPPr>
                <a:lvl1pPr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defRPr/>
                </a:pPr>
                <a:r>
                  <a:rPr lang="en-US" sz="700" i="1" dirty="0" smtClean="0">
                    <a:solidFill>
                      <a:schemeClr val="bg1"/>
                    </a:solidFill>
                    <a:latin typeface="Times" pitchFamily="2" charset="0"/>
                    <a:cs typeface="Arial" panose="020B0604020202020204" pitchFamily="34" charset="0"/>
                  </a:rPr>
                  <a:t>G142, B211</a:t>
                </a:r>
                <a:endParaRPr lang="zh-CN" altLang="en-US" sz="700" i="1" dirty="0">
                  <a:solidFill>
                    <a:schemeClr val="bg1"/>
                  </a:solidFill>
                  <a:latin typeface="Times" pitchFamily="2" charset="0"/>
                  <a:cs typeface="Arial" panose="020B0604020202020204" pitchFamily="34" charset="0"/>
                </a:endParaRPr>
              </a:p>
            </p:txBody>
          </p:sp>
        </p:grpSp>
        <p:grpSp>
          <p:nvGrpSpPr>
            <p:cNvPr id="15" name="组 9"/>
            <p:cNvGrpSpPr/>
            <p:nvPr userDrawn="1"/>
          </p:nvGrpSpPr>
          <p:grpSpPr bwMode="auto">
            <a:xfrm>
              <a:off x="1" y="372963"/>
              <a:ext cx="1198834" cy="254997"/>
              <a:chOff x="1" y="-497"/>
              <a:chExt cx="1198834" cy="254997"/>
            </a:xfrm>
          </p:grpSpPr>
          <p:sp>
            <p:nvSpPr>
              <p:cNvPr id="18" name="矩形 17"/>
              <p:cNvSpPr>
                <a:spLocks noChangeArrowheads="1"/>
              </p:cNvSpPr>
              <p:nvPr userDrawn="1"/>
            </p:nvSpPr>
            <p:spPr bwMode="auto">
              <a:xfrm>
                <a:off x="1" y="-497"/>
                <a:ext cx="254058" cy="254997"/>
              </a:xfrm>
              <a:prstGeom prst="rect">
                <a:avLst/>
              </a:prstGeom>
              <a:solidFill>
                <a:srgbClr val="8CC63E"/>
              </a:solidFill>
              <a:ln w="9525">
                <a:noFill/>
                <a:miter lim="800000"/>
              </a:ln>
            </p:spPr>
            <p:txBody>
              <a:bodyPr anchor="ctr"/>
              <a:lstStyle>
                <a:defPPr>
                  <a:defRPr lang="zh-CN"/>
                </a:defPPr>
                <a:lvl1pPr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cs typeface="Arial" panose="020B0604020202020204" pitchFamily="34" charset="0"/>
                </a:endParaRPr>
              </a:p>
            </p:txBody>
          </p:sp>
          <p:sp>
            <p:nvSpPr>
              <p:cNvPr id="19" name="文本框 15"/>
              <p:cNvSpPr txBox="1">
                <a:spLocks noChangeArrowheads="1"/>
              </p:cNvSpPr>
              <p:nvPr userDrawn="1"/>
            </p:nvSpPr>
            <p:spPr bwMode="auto">
              <a:xfrm>
                <a:off x="217537" y="30484"/>
                <a:ext cx="981298" cy="112621"/>
              </a:xfrm>
              <a:prstGeom prst="rect">
                <a:avLst/>
              </a:prstGeom>
              <a:noFill/>
              <a:ln w="9525">
                <a:noFill/>
                <a:miter lim="800000"/>
              </a:ln>
            </p:spPr>
            <p:txBody>
              <a:bodyPr>
                <a:spAutoFit/>
              </a:bodyPr>
              <a:lstStyle>
                <a:defPPr>
                  <a:defRPr lang="zh-CN"/>
                </a:defPPr>
                <a:lvl1pPr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defRPr/>
                </a:pPr>
                <a:r>
                  <a:rPr lang="en-US" sz="700" i="1" dirty="0" smtClean="0">
                    <a:solidFill>
                      <a:schemeClr val="bg1"/>
                    </a:solidFill>
                    <a:latin typeface="Times" pitchFamily="2" charset="0"/>
                    <a:cs typeface="Arial" panose="020B0604020202020204" pitchFamily="34" charset="0"/>
                  </a:rPr>
                  <a:t>R154,G202, B60</a:t>
                </a:r>
                <a:endParaRPr lang="zh-CN" altLang="en-US" sz="700" i="1" dirty="0">
                  <a:solidFill>
                    <a:schemeClr val="bg1"/>
                  </a:solidFill>
                  <a:latin typeface="Times" pitchFamily="2" charset="0"/>
                  <a:cs typeface="Arial" panose="020B0604020202020204" pitchFamily="34" charset="0"/>
                </a:endParaRPr>
              </a:p>
            </p:txBody>
          </p:sp>
        </p:grpSp>
        <p:sp>
          <p:nvSpPr>
            <p:cNvPr id="16" name="矩形 15"/>
            <p:cNvSpPr>
              <a:spLocks noChangeArrowheads="1"/>
            </p:cNvSpPr>
            <p:nvPr userDrawn="1"/>
          </p:nvSpPr>
          <p:spPr bwMode="auto">
            <a:xfrm>
              <a:off x="0" y="735202"/>
              <a:ext cx="254058" cy="253806"/>
            </a:xfrm>
            <a:prstGeom prst="rect">
              <a:avLst/>
            </a:prstGeom>
            <a:solidFill>
              <a:srgbClr val="5ACBF5"/>
            </a:solidFill>
            <a:ln w="9525">
              <a:noFill/>
              <a:miter lim="800000"/>
            </a:ln>
          </p:spPr>
          <p:txBody>
            <a:bodyPr anchor="ctr"/>
            <a:lstStyle>
              <a:defPPr>
                <a:defRPr lang="zh-CN"/>
              </a:defPPr>
              <a:lvl1pPr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cs typeface="Arial" panose="020B0604020202020204" pitchFamily="34" charset="0"/>
              </a:endParaRPr>
            </a:p>
          </p:txBody>
        </p:sp>
        <p:sp>
          <p:nvSpPr>
            <p:cNvPr id="17" name="文本框 12"/>
            <p:cNvSpPr txBox="1">
              <a:spLocks noChangeArrowheads="1"/>
            </p:cNvSpPr>
            <p:nvPr userDrawn="1"/>
          </p:nvSpPr>
          <p:spPr bwMode="auto">
            <a:xfrm>
              <a:off x="217537" y="766183"/>
              <a:ext cx="1175017" cy="112621"/>
            </a:xfrm>
            <a:prstGeom prst="rect">
              <a:avLst/>
            </a:prstGeom>
            <a:noFill/>
            <a:ln w="9525">
              <a:noFill/>
              <a:miter lim="800000"/>
            </a:ln>
          </p:spPr>
          <p:txBody>
            <a:bodyPr>
              <a:spAutoFit/>
            </a:bodyPr>
            <a:lstStyle>
              <a:defPPr>
                <a:defRPr lang="zh-CN"/>
              </a:defPPr>
              <a:lvl1pPr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defRPr/>
              </a:pPr>
              <a:r>
                <a:rPr lang="en-US" sz="700" i="1" dirty="0" smtClean="0">
                  <a:solidFill>
                    <a:schemeClr val="bg1"/>
                  </a:solidFill>
                  <a:latin typeface="Times" pitchFamily="2" charset="0"/>
                  <a:cs typeface="Arial" panose="020B0604020202020204" pitchFamily="34" charset="0"/>
                </a:rPr>
                <a:t>R68,G200, </a:t>
              </a:r>
              <a:r>
                <a:rPr lang="en-US" sz="700" i="1" dirty="0">
                  <a:solidFill>
                    <a:schemeClr val="bg1"/>
                  </a:solidFill>
                  <a:latin typeface="Times" pitchFamily="2" charset="0"/>
                  <a:cs typeface="Arial" panose="020B0604020202020204" pitchFamily="34" charset="0"/>
                </a:rPr>
                <a:t>B245</a:t>
              </a:r>
              <a:endParaRPr lang="zh-CN" altLang="en-US" sz="700" i="1" dirty="0">
                <a:solidFill>
                  <a:schemeClr val="bg1"/>
                </a:solidFill>
                <a:latin typeface="Times" pitchFamily="2" charset="0"/>
                <a:cs typeface="Arial" panose="020B0604020202020204" pitchFamily="34" charset="0"/>
              </a:endParaRPr>
            </a:p>
          </p:txBody>
        </p:sp>
      </p:grpSp>
      <p:pic>
        <p:nvPicPr>
          <p:cNvPr id="22" name="Picture 2" descr="https://www.3gpp.org/templates/3gpp-home/images/logo-Transparent.png"/>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8372110" y="84957"/>
            <a:ext cx="690169" cy="596055"/>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51" r:id="rId1"/>
    <p:sldLayoutId id="2147483658" r:id="rId2"/>
  </p:sldLayoutIdLst>
  <p:txStyles>
    <p:titleStyle>
      <a:lvl1pPr algn="l" defTabSz="457200" rtl="0" eaLnBrk="0" fontAlgn="base" hangingPunct="0">
        <a:spcBef>
          <a:spcPct val="0"/>
        </a:spcBef>
        <a:spcAft>
          <a:spcPct val="0"/>
        </a:spcAft>
        <a:defRPr sz="2400">
          <a:solidFill>
            <a:schemeClr val="tx1"/>
          </a:solidFill>
          <a:latin typeface="+mj-lt"/>
          <a:ea typeface="+mj-ea"/>
          <a:cs typeface="+mj-cs"/>
        </a:defRPr>
      </a:lvl1pPr>
      <a:lvl2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pitchFamily="34" charset="-122"/>
        </a:defRPr>
      </a:lvl2pPr>
      <a:lvl3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pitchFamily="34" charset="-122"/>
        </a:defRPr>
      </a:lvl3pPr>
      <a:lvl4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pitchFamily="34" charset="-122"/>
        </a:defRPr>
      </a:lvl4pPr>
      <a:lvl5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pitchFamily="3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pitchFamily="3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pitchFamily="3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pitchFamily="3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pitchFamily="34" charset="-122"/>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defRPr>
      </a:lvl2pPr>
      <a:lvl3pPr marL="1143000" indent="-228600" algn="l" defTabSz="457200" rtl="0" eaLnBrk="0" fontAlgn="base" hangingPunct="0">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eaLnBrk="0" fontAlgn="base" hangingPunct="0">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eaLnBrk="0" fontAlgn="base" hangingPunct="0">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4.xml"/><Relationship Id="rId1" Type="http://schemas.openxmlformats.org/officeDocument/2006/relationships/vmlDrawing" Target="../drawings/vmlDrawing4.vml"/><Relationship Id="rId4" Type="http://schemas.openxmlformats.org/officeDocument/2006/relationships/image" Target="../media/image11.em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4.xml"/><Relationship Id="rId1" Type="http://schemas.openxmlformats.org/officeDocument/2006/relationships/vmlDrawing" Target="../drawings/vmlDrawing5.vml"/><Relationship Id="rId6" Type="http://schemas.openxmlformats.org/officeDocument/2006/relationships/image" Target="../media/image13.wmf"/><Relationship Id="rId5" Type="http://schemas.openxmlformats.org/officeDocument/2006/relationships/oleObject" Target="../embeddings/oleObject6.bin"/><Relationship Id="rId4" Type="http://schemas.openxmlformats.org/officeDocument/2006/relationships/image" Target="../media/image12.wm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4" Type="http://schemas.openxmlformats.org/officeDocument/2006/relationships/image" Target="../media/image8.emf"/></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4.xml"/><Relationship Id="rId1" Type="http://schemas.openxmlformats.org/officeDocument/2006/relationships/vmlDrawing" Target="../drawings/vmlDrawing2.vml"/><Relationship Id="rId4" Type="http://schemas.openxmlformats.org/officeDocument/2006/relationships/image" Target="../media/image9.emf"/></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4.xml"/><Relationship Id="rId1" Type="http://schemas.openxmlformats.org/officeDocument/2006/relationships/vmlDrawing" Target="../drawings/vmlDrawing3.vml"/><Relationship Id="rId4" Type="http://schemas.openxmlformats.org/officeDocument/2006/relationships/image" Target="../media/image10.emf"/></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122" name="Text Placeholder 2"/>
          <p:cNvSpPr>
            <a:spLocks noGrp="1"/>
          </p:cNvSpPr>
          <p:nvPr>
            <p:ph type="body" sz="quarter" idx="4294967295"/>
          </p:nvPr>
        </p:nvSpPr>
        <p:spPr>
          <a:xfrm>
            <a:off x="336550" y="2906053"/>
            <a:ext cx="6400800" cy="1343025"/>
          </a:xfrm>
          <a:prstGeom prst="rect">
            <a:avLst/>
          </a:prstGeom>
        </p:spPr>
        <p:txBody>
          <a:bodyPr/>
          <a:lstStyle/>
          <a:p>
            <a:pPr marL="0" indent="0" eaLnBrk="1" hangingPunct="1">
              <a:buFont typeface="Arial" panose="020B0604020202020204" pitchFamily="34" charset="0"/>
              <a:buNone/>
            </a:pPr>
            <a:r>
              <a:rPr lang="en-US" altLang="zh-CN" sz="1600" b="1" dirty="0" smtClean="0">
                <a:solidFill>
                  <a:srgbClr val="FFFF00"/>
                </a:solidFill>
                <a:latin typeface="微软雅黑" panose="020B0503020204020204" pitchFamily="34" charset="-122"/>
                <a:ea typeface="Heiti SC Light"/>
                <a:cs typeface="Heiti SC Light"/>
              </a:rPr>
              <a:t>C4-215272</a:t>
            </a:r>
          </a:p>
          <a:p>
            <a:pPr marL="0" indent="0" eaLnBrk="1" hangingPunct="1">
              <a:buFont typeface="Arial" panose="020B0604020202020204" pitchFamily="34" charset="0"/>
              <a:buNone/>
            </a:pPr>
            <a:r>
              <a:rPr lang="en-US" altLang="zh-CN" sz="1400" dirty="0" smtClean="0">
                <a:solidFill>
                  <a:srgbClr val="FFFFFF"/>
                </a:solidFill>
                <a:latin typeface="微软雅黑" panose="020B0503020204020204" pitchFamily="34" charset="-122"/>
                <a:ea typeface="Heiti SC Light"/>
                <a:cs typeface="Heiti SC Light"/>
              </a:rPr>
              <a:t>Zhijun / ZTE</a:t>
            </a:r>
          </a:p>
        </p:txBody>
      </p:sp>
      <p:sp>
        <p:nvSpPr>
          <p:cNvPr id="5124" name="Title 3"/>
          <p:cNvSpPr>
            <a:spLocks noGrp="1"/>
          </p:cNvSpPr>
          <p:nvPr>
            <p:ph type="ctrTitle" idx="4294967295"/>
          </p:nvPr>
        </p:nvSpPr>
        <p:spPr>
          <a:xfrm>
            <a:off x="336550" y="1323810"/>
            <a:ext cx="7935580" cy="909031"/>
          </a:xfrm>
          <a:prstGeom prst="rect">
            <a:avLst/>
          </a:prstGeom>
        </p:spPr>
        <p:txBody>
          <a:bodyPr/>
          <a:lstStyle/>
          <a:p>
            <a:pPr eaLnBrk="1" hangingPunct="1"/>
            <a:r>
              <a:rPr lang="en-US" altLang="zh-CN" sz="2800" b="1" dirty="0" smtClean="0">
                <a:solidFill>
                  <a:schemeClr val="bg1"/>
                </a:solidFill>
              </a:rPr>
              <a:t>Discussion on way forward for I/V-SMF Restoration without SMF SET</a:t>
            </a:r>
            <a:br>
              <a:rPr lang="en-US" altLang="zh-CN" sz="2800" b="1" dirty="0" smtClean="0">
                <a:solidFill>
                  <a:schemeClr val="bg1"/>
                </a:solidFill>
              </a:rPr>
            </a:br>
            <a:endParaRPr lang="en-US" altLang="zh-CN" sz="2800" b="1" dirty="0" smtClean="0">
              <a:solidFill>
                <a:schemeClr val="bg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33378" y="214364"/>
            <a:ext cx="8571635" cy="484136"/>
          </a:xfrm>
        </p:spPr>
        <p:txBody>
          <a:bodyPr/>
          <a:lstStyle/>
          <a:p>
            <a:r>
              <a:rPr lang="en-US" altLang="zh-CN" sz="1800" dirty="0" smtClean="0">
                <a:latin typeface="微软雅黑" panose="020B0503020204020204" pitchFamily="34" charset="-122"/>
                <a:ea typeface="微软雅黑" panose="020B0503020204020204" pitchFamily="34" charset="-122"/>
              </a:rPr>
              <a:t>5. New solution 1 – part 3, SMF triggers I/V-SMF restoration </a:t>
            </a:r>
            <a:endParaRPr lang="zh-CN" altLang="en-US" sz="1800" dirty="0">
              <a:latin typeface="微软雅黑" panose="020B0503020204020204" pitchFamily="34" charset="-122"/>
              <a:ea typeface="微软雅黑" panose="020B0503020204020204" pitchFamily="34" charset="-122"/>
            </a:endParaRPr>
          </a:p>
        </p:txBody>
      </p:sp>
      <p:sp>
        <p:nvSpPr>
          <p:cNvPr id="3" name="Rectangle 2"/>
          <p:cNvSpPr>
            <a:spLocks noChangeArrowheads="1"/>
          </p:cNvSpPr>
          <p:nvPr/>
        </p:nvSpPr>
        <p:spPr bwMode="auto">
          <a:xfrm>
            <a:off x="6" y="-184667"/>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圆角矩形 6"/>
          <p:cNvSpPr/>
          <p:nvPr/>
        </p:nvSpPr>
        <p:spPr>
          <a:xfrm>
            <a:off x="333376" y="797442"/>
            <a:ext cx="8438484" cy="3402418"/>
          </a:xfrm>
          <a:prstGeom prst="roundRect">
            <a:avLst>
              <a:gd name="adj" fmla="val 0"/>
            </a:avLst>
          </a:prstGeom>
          <a:ln>
            <a:noFill/>
          </a:ln>
        </p:spPr>
        <p:style>
          <a:lnRef idx="2">
            <a:schemeClr val="dk1"/>
          </a:lnRef>
          <a:fillRef idx="1">
            <a:schemeClr val="lt1"/>
          </a:fillRef>
          <a:effectRef idx="0">
            <a:schemeClr val="dk1"/>
          </a:effectRef>
          <a:fontRef idx="minor">
            <a:schemeClr val="dk1"/>
          </a:fontRef>
        </p:style>
        <p:txBody>
          <a:bodyPr lIns="36000" tIns="36000" rIns="36000" bIns="36000" rtlCol="0" anchor="t" anchorCtr="0"/>
          <a:lstStyle/>
          <a:p>
            <a:pPr marL="171450" indent="-171450" defTabSz="914400" fontAlgn="auto">
              <a:spcBef>
                <a:spcPts val="0"/>
              </a:spcBef>
              <a:spcAft>
                <a:spcPts val="600"/>
              </a:spcAft>
              <a:buFont typeface="Arial" pitchFamily="34" charset="0"/>
              <a:buChar char="•"/>
            </a:pPr>
            <a:r>
              <a:rPr lang="en-US" altLang="zh-CN" sz="1400" dirty="0" smtClean="0">
                <a:solidFill>
                  <a:srgbClr val="0070C0"/>
                </a:solidFill>
                <a:latin typeface="Arial" pitchFamily="34" charset="0"/>
                <a:ea typeface="微软雅黑" panose="020B0503020204020204" pitchFamily="34" charset="-122"/>
                <a:cs typeface="Arial" pitchFamily="34" charset="0"/>
              </a:rPr>
              <a:t>Step 1. The anchor SMF needs to send MT signaling (e.g. PDU session management messages), or receives GTP-U error report from the UPF(PSA);</a:t>
            </a:r>
            <a:endParaRPr lang="en-US" altLang="zh-CN" sz="1400" dirty="0">
              <a:solidFill>
                <a:srgbClr val="0070C0"/>
              </a:solidFill>
              <a:latin typeface="Arial" pitchFamily="34" charset="0"/>
              <a:ea typeface="微软雅黑" panose="020B0503020204020204" pitchFamily="34" charset="-122"/>
              <a:cs typeface="Arial" pitchFamily="34" charset="0"/>
            </a:endParaRPr>
          </a:p>
          <a:p>
            <a:pPr marL="171450" indent="-171450" defTabSz="914400" fontAlgn="auto">
              <a:spcBef>
                <a:spcPts val="0"/>
              </a:spcBef>
              <a:spcAft>
                <a:spcPts val="600"/>
              </a:spcAft>
              <a:buFont typeface="Arial" pitchFamily="34" charset="0"/>
              <a:buChar char="•"/>
            </a:pPr>
            <a:r>
              <a:rPr lang="en-US" altLang="zh-CN" sz="1400" dirty="0" smtClean="0">
                <a:solidFill>
                  <a:srgbClr val="0070C0"/>
                </a:solidFill>
                <a:latin typeface="Arial" pitchFamily="34" charset="0"/>
                <a:ea typeface="微软雅黑" panose="020B0503020204020204" pitchFamily="34" charset="-122"/>
                <a:cs typeface="Arial" pitchFamily="34" charset="0"/>
              </a:rPr>
              <a:t>Step 2.The anchor SMF detects I/V-SMF failure, and decides to notify the AMF;</a:t>
            </a:r>
          </a:p>
          <a:p>
            <a:pPr marL="171450" indent="-171450" defTabSz="914400" fontAlgn="auto">
              <a:spcBef>
                <a:spcPts val="0"/>
              </a:spcBef>
              <a:spcAft>
                <a:spcPts val="600"/>
              </a:spcAft>
              <a:buFont typeface="Arial" pitchFamily="34" charset="0"/>
              <a:buChar char="•"/>
            </a:pPr>
            <a:r>
              <a:rPr lang="en-US" altLang="zh-CN" sz="1400" dirty="0" smtClean="0">
                <a:solidFill>
                  <a:srgbClr val="0070C0"/>
                </a:solidFill>
                <a:latin typeface="Arial" pitchFamily="34" charset="0"/>
                <a:ea typeface="微软雅黑" panose="020B0503020204020204" pitchFamily="34" charset="-122"/>
                <a:cs typeface="Arial" pitchFamily="34" charset="0"/>
              </a:rPr>
              <a:t>Step 3. The anchor SMF sends notification to the AMF, carrying I/V-SMF Restoration Indication. </a:t>
            </a:r>
          </a:p>
          <a:p>
            <a:pPr marL="628650" lvl="1" indent="-171450" defTabSz="914400" fontAlgn="auto">
              <a:spcBef>
                <a:spcPts val="0"/>
              </a:spcBef>
              <a:spcAft>
                <a:spcPts val="600"/>
              </a:spcAft>
              <a:buFont typeface="Arial" pitchFamily="34" charset="0"/>
              <a:buChar char="•"/>
            </a:pPr>
            <a:r>
              <a:rPr lang="en-US" altLang="zh-CN" sz="1400" dirty="0" smtClean="0">
                <a:solidFill>
                  <a:srgbClr val="0070C0"/>
                </a:solidFill>
                <a:latin typeface="Arial" pitchFamily="34" charset="0"/>
                <a:ea typeface="微软雅黑" panose="020B0503020204020204" pitchFamily="34" charset="-122"/>
                <a:cs typeface="Arial" pitchFamily="34" charset="0"/>
              </a:rPr>
              <a:t>As the anchor SMF knows AMF Instance ID, API URI, the Namf_N1N2MessageTransfer can be used with an “</a:t>
            </a:r>
            <a:r>
              <a:rPr lang="en-US" altLang="zh-CN" sz="1400" dirty="0" err="1" smtClean="0">
                <a:solidFill>
                  <a:srgbClr val="0070C0"/>
                </a:solidFill>
                <a:latin typeface="Arial" pitchFamily="34" charset="0"/>
                <a:ea typeface="微软雅黑" panose="020B0503020204020204" pitchFamily="34" charset="-122"/>
                <a:cs typeface="Arial" pitchFamily="34" charset="0"/>
              </a:rPr>
              <a:t>ivres-indicaiton</a:t>
            </a:r>
            <a:r>
              <a:rPr lang="en-US" altLang="zh-CN" sz="1400" dirty="0" smtClean="0">
                <a:solidFill>
                  <a:srgbClr val="0070C0"/>
                </a:solidFill>
                <a:latin typeface="Arial" pitchFamily="34" charset="0"/>
                <a:ea typeface="微软雅黑" panose="020B0503020204020204" pitchFamily="34" charset="-122"/>
                <a:cs typeface="Arial" pitchFamily="34" charset="0"/>
              </a:rPr>
              <a:t>”;</a:t>
            </a:r>
          </a:p>
          <a:p>
            <a:pPr marL="1085850" lvl="2" indent="-171450" defTabSz="914400" fontAlgn="auto">
              <a:spcBef>
                <a:spcPts val="0"/>
              </a:spcBef>
              <a:spcAft>
                <a:spcPts val="600"/>
              </a:spcAft>
              <a:buFont typeface="Arial" pitchFamily="34" charset="0"/>
              <a:buChar char="•"/>
            </a:pPr>
            <a:r>
              <a:rPr lang="en-US" altLang="zh-CN" sz="1400" dirty="0" smtClean="0">
                <a:solidFill>
                  <a:srgbClr val="0070C0"/>
                </a:solidFill>
                <a:latin typeface="Arial" pitchFamily="34" charset="0"/>
                <a:ea typeface="微软雅黑" panose="020B0503020204020204" pitchFamily="34" charset="-122"/>
                <a:cs typeface="Arial" pitchFamily="34" charset="0"/>
              </a:rPr>
              <a:t>Or</a:t>
            </a:r>
            <a:r>
              <a:rPr lang="en-US" altLang="zh-CN" sz="1400" dirty="0">
                <a:solidFill>
                  <a:srgbClr val="0070C0"/>
                </a:solidFill>
                <a:latin typeface="Arial" pitchFamily="34" charset="0"/>
                <a:ea typeface="微软雅黑" panose="020B0503020204020204" pitchFamily="34" charset="-122"/>
                <a:cs typeface="Arial" pitchFamily="34" charset="0"/>
              </a:rPr>
              <a:t>, the anchor SMF may even construct N1(PDU Session Release with Reactivation) to trigger the PDU Session Release with Reactivation procedure towards the </a:t>
            </a:r>
            <a:r>
              <a:rPr lang="en-US" altLang="zh-CN" sz="1400" dirty="0" smtClean="0">
                <a:solidFill>
                  <a:srgbClr val="0070C0"/>
                </a:solidFill>
                <a:latin typeface="Arial" pitchFamily="34" charset="0"/>
                <a:ea typeface="微软雅黑" panose="020B0503020204020204" pitchFamily="34" charset="-122"/>
                <a:cs typeface="Arial" pitchFamily="34" charset="0"/>
              </a:rPr>
              <a:t>UE;</a:t>
            </a:r>
          </a:p>
          <a:p>
            <a:pPr marL="628650" lvl="1" indent="-171450" defTabSz="914400" fontAlgn="auto">
              <a:spcBef>
                <a:spcPts val="0"/>
              </a:spcBef>
              <a:spcAft>
                <a:spcPts val="600"/>
              </a:spcAft>
              <a:buFont typeface="Arial" pitchFamily="34" charset="0"/>
              <a:buChar char="•"/>
            </a:pPr>
            <a:r>
              <a:rPr lang="en-US" altLang="zh-CN" sz="1400" dirty="0" smtClean="0">
                <a:solidFill>
                  <a:srgbClr val="0070C0"/>
                </a:solidFill>
                <a:latin typeface="Arial" pitchFamily="34" charset="0"/>
                <a:ea typeface="微软雅黑" panose="020B0503020204020204" pitchFamily="34" charset="-122"/>
                <a:cs typeface="Arial" pitchFamily="34" charset="0"/>
              </a:rPr>
              <a:t>Or, if the AMF Callback URI of SM Context Status Notification is stored in the anchor SMF, the anchor SMF can send </a:t>
            </a:r>
            <a:r>
              <a:rPr lang="en-US" altLang="zh-CN" sz="1400" dirty="0" err="1" smtClean="0">
                <a:solidFill>
                  <a:srgbClr val="0070C0"/>
                </a:solidFill>
                <a:latin typeface="Arial" pitchFamily="34" charset="0"/>
                <a:ea typeface="微软雅黑" panose="020B0503020204020204" pitchFamily="34" charset="-122"/>
                <a:cs typeface="Arial" pitchFamily="34" charset="0"/>
              </a:rPr>
              <a:t>SMContextStatusNotificaiton</a:t>
            </a:r>
            <a:r>
              <a:rPr lang="en-US" altLang="zh-CN" sz="1400" dirty="0" smtClean="0">
                <a:solidFill>
                  <a:srgbClr val="0070C0"/>
                </a:solidFill>
                <a:latin typeface="Arial" pitchFamily="34" charset="0"/>
                <a:ea typeface="微软雅黑" panose="020B0503020204020204" pitchFamily="34" charset="-122"/>
                <a:cs typeface="Arial" pitchFamily="34" charset="0"/>
              </a:rPr>
              <a:t>(</a:t>
            </a:r>
            <a:r>
              <a:rPr lang="en-US" altLang="zh-CN" sz="1400" dirty="0" err="1" smtClean="0">
                <a:solidFill>
                  <a:srgbClr val="0070C0"/>
                </a:solidFill>
                <a:latin typeface="Arial" pitchFamily="34" charset="0"/>
                <a:ea typeface="微软雅黑" panose="020B0503020204020204" pitchFamily="34" charset="-122"/>
                <a:cs typeface="Arial" pitchFamily="34" charset="0"/>
              </a:rPr>
              <a:t>resourceStatus</a:t>
            </a:r>
            <a:r>
              <a:rPr lang="en-US" altLang="zh-CN" sz="1400" dirty="0" smtClean="0">
                <a:solidFill>
                  <a:srgbClr val="0070C0"/>
                </a:solidFill>
                <a:latin typeface="Arial" pitchFamily="34" charset="0"/>
                <a:ea typeface="微软雅黑" panose="020B0503020204020204" pitchFamily="34" charset="-122"/>
                <a:cs typeface="Arial" pitchFamily="34" charset="0"/>
              </a:rPr>
              <a:t>=IVSMF_FAILURE);</a:t>
            </a:r>
            <a:endParaRPr lang="en-US" altLang="zh-CN" sz="1400" dirty="0">
              <a:solidFill>
                <a:srgbClr val="0070C0"/>
              </a:solidFill>
              <a:latin typeface="Arial" pitchFamily="34" charset="0"/>
              <a:ea typeface="微软雅黑" panose="020B0503020204020204" pitchFamily="34" charset="-122"/>
              <a:cs typeface="Arial" pitchFamily="34" charset="0"/>
            </a:endParaRPr>
          </a:p>
          <a:p>
            <a:pPr marL="171450" indent="-171450" defTabSz="914400" fontAlgn="auto">
              <a:spcBef>
                <a:spcPts val="0"/>
              </a:spcBef>
              <a:spcAft>
                <a:spcPts val="600"/>
              </a:spcAft>
              <a:buFont typeface="Arial" pitchFamily="34" charset="0"/>
              <a:buChar char="•"/>
            </a:pPr>
            <a:r>
              <a:rPr lang="en-US" altLang="zh-CN" sz="1400" dirty="0" smtClean="0">
                <a:solidFill>
                  <a:srgbClr val="0070C0"/>
                </a:solidFill>
                <a:latin typeface="Arial" pitchFamily="34" charset="0"/>
                <a:ea typeface="微软雅黑" panose="020B0503020204020204" pitchFamily="34" charset="-122"/>
                <a:cs typeface="Arial" pitchFamily="34" charset="0"/>
              </a:rPr>
              <a:t>Step 4. The AMF initiates I/V-SMF restoration procedure, as described in page 8.</a:t>
            </a:r>
          </a:p>
          <a:p>
            <a:pPr marL="628650" lvl="1" indent="-171450" defTabSz="914400" fontAlgn="auto">
              <a:spcBef>
                <a:spcPts val="0"/>
              </a:spcBef>
              <a:spcAft>
                <a:spcPts val="600"/>
              </a:spcAft>
              <a:buFont typeface="Arial" pitchFamily="34" charset="0"/>
              <a:buChar char="•"/>
            </a:pPr>
            <a:r>
              <a:rPr lang="en-US" altLang="zh-CN" sz="1400" dirty="0" smtClean="0">
                <a:solidFill>
                  <a:srgbClr val="0070C0"/>
                </a:solidFill>
                <a:latin typeface="Arial" pitchFamily="34" charset="0"/>
                <a:ea typeface="微软雅黑" panose="020B0503020204020204" pitchFamily="34" charset="-122"/>
                <a:cs typeface="Arial" pitchFamily="34" charset="0"/>
              </a:rPr>
              <a:t>Or simply, if the UE is in CONNECTED, the AMF may simply release N2 connection and wait for UE initiated SR. (for example, notification is from SMF of an IMS PDU session)</a:t>
            </a:r>
          </a:p>
          <a:p>
            <a:pPr marL="171450" indent="-171450" defTabSz="914400" fontAlgn="auto">
              <a:spcBef>
                <a:spcPts val="0"/>
              </a:spcBef>
              <a:spcAft>
                <a:spcPts val="600"/>
              </a:spcAft>
              <a:buFont typeface="Arial" pitchFamily="34" charset="0"/>
              <a:buChar char="•"/>
            </a:pPr>
            <a:endParaRPr lang="en-US" altLang="zh-CN" sz="1400" dirty="0">
              <a:solidFill>
                <a:srgbClr val="0070C0"/>
              </a:solidFill>
              <a:latin typeface="Arial" pitchFamily="34" charset="0"/>
              <a:ea typeface="微软雅黑" panose="020B0503020204020204" pitchFamily="34" charset="-122"/>
              <a:cs typeface="Arial" pitchFamily="34" charset="0"/>
            </a:endParaRPr>
          </a:p>
          <a:p>
            <a:pPr marL="171450" indent="-171450" defTabSz="914400" fontAlgn="auto">
              <a:spcBef>
                <a:spcPts val="0"/>
              </a:spcBef>
              <a:spcAft>
                <a:spcPts val="600"/>
              </a:spcAft>
              <a:buFont typeface="Arial" pitchFamily="34" charset="0"/>
              <a:buChar char="•"/>
            </a:pPr>
            <a:endParaRPr lang="en-US" altLang="zh-CN" sz="1400" dirty="0">
              <a:solidFill>
                <a:srgbClr val="0070C0"/>
              </a:solidFill>
              <a:latin typeface="Arial" pitchFamily="34" charset="0"/>
              <a:ea typeface="微软雅黑" panose="020B0503020204020204" pitchFamily="34" charset="-122"/>
              <a:cs typeface="Arial" pitchFamily="34" charset="0"/>
            </a:endParaRPr>
          </a:p>
        </p:txBody>
      </p:sp>
      <p:sp>
        <p:nvSpPr>
          <p:cNvPr id="4" name="Rectangle 2"/>
          <p:cNvSpPr>
            <a:spLocks noChangeArrowheads="1"/>
          </p:cNvSpPr>
          <p:nvPr/>
        </p:nvSpPr>
        <p:spPr bwMode="auto">
          <a:xfrm>
            <a:off x="3" y="-184667"/>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 name="对象 4"/>
          <p:cNvGraphicFramePr>
            <a:graphicFrameLocks noChangeAspect="1"/>
          </p:cNvGraphicFramePr>
          <p:nvPr>
            <p:extLst>
              <p:ext uri="{D42A27DB-BD31-4B8C-83A1-F6EECF244321}">
                <p14:modId xmlns:p14="http://schemas.microsoft.com/office/powerpoint/2010/main" val="3328406162"/>
              </p:ext>
            </p:extLst>
          </p:nvPr>
        </p:nvGraphicFramePr>
        <p:xfrm>
          <a:off x="3267077" y="4000171"/>
          <a:ext cx="5876925" cy="3103563"/>
        </p:xfrm>
        <a:graphic>
          <a:graphicData uri="http://schemas.openxmlformats.org/presentationml/2006/ole">
            <mc:AlternateContent xmlns:mc="http://schemas.openxmlformats.org/markup-compatibility/2006">
              <mc:Choice xmlns:v="urn:schemas-microsoft-com:vml" Requires="v">
                <p:oleObj spid="_x0000_s4459" name="Visio" r:id="rId3" imgW="4871391" imgH="2571314" progId="Visio.Drawing.11">
                  <p:embed/>
                </p:oleObj>
              </mc:Choice>
              <mc:Fallback>
                <p:oleObj name="Visio" r:id="rId3" imgW="4871391" imgH="2571314" progId="Visio.Drawing.11">
                  <p:embed/>
                  <p:pic>
                    <p:nvPicPr>
                      <p:cNvPr id="0" name=""/>
                      <p:cNvPicPr>
                        <a:picLocks noChangeAspect="1" noChangeArrowheads="1"/>
                      </p:cNvPicPr>
                      <p:nvPr/>
                    </p:nvPicPr>
                    <p:blipFill>
                      <a:blip r:embed="rId4"/>
                      <a:srcRect/>
                      <a:stretch>
                        <a:fillRect/>
                      </a:stretch>
                    </p:blipFill>
                    <p:spPr bwMode="auto">
                      <a:xfrm>
                        <a:off x="3267077" y="4000171"/>
                        <a:ext cx="5876925" cy="3103563"/>
                      </a:xfrm>
                      <a:prstGeom prst="rect">
                        <a:avLst/>
                      </a:prstGeom>
                      <a:noFill/>
                      <a:extLst/>
                    </p:spPr>
                  </p:pic>
                </p:oleObj>
              </mc:Fallback>
            </mc:AlternateContent>
          </a:graphicData>
        </a:graphic>
      </p:graphicFrame>
      <p:sp>
        <p:nvSpPr>
          <p:cNvPr id="8" name="圆角矩形 7"/>
          <p:cNvSpPr/>
          <p:nvPr/>
        </p:nvSpPr>
        <p:spPr>
          <a:xfrm>
            <a:off x="333380" y="4284920"/>
            <a:ext cx="3005267" cy="2073349"/>
          </a:xfrm>
          <a:prstGeom prst="roundRect">
            <a:avLst>
              <a:gd name="adj" fmla="val 0"/>
            </a:avLst>
          </a:prstGeom>
          <a:ln>
            <a:noFill/>
          </a:ln>
        </p:spPr>
        <p:style>
          <a:lnRef idx="2">
            <a:schemeClr val="dk1"/>
          </a:lnRef>
          <a:fillRef idx="1">
            <a:schemeClr val="lt1"/>
          </a:fillRef>
          <a:effectRef idx="0">
            <a:schemeClr val="dk1"/>
          </a:effectRef>
          <a:fontRef idx="minor">
            <a:schemeClr val="dk1"/>
          </a:fontRef>
        </p:style>
        <p:txBody>
          <a:bodyPr lIns="36000" tIns="36000" rIns="36000" bIns="36000" rtlCol="0" anchor="t" anchorCtr="0"/>
          <a:lstStyle/>
          <a:p>
            <a:pPr marL="171450" indent="-171450" defTabSz="914400" fontAlgn="auto">
              <a:spcBef>
                <a:spcPts val="0"/>
              </a:spcBef>
              <a:spcAft>
                <a:spcPts val="600"/>
              </a:spcAft>
              <a:buFont typeface="Arial" pitchFamily="34" charset="0"/>
              <a:buChar char="•"/>
            </a:pPr>
            <a:r>
              <a:rPr lang="en-US" altLang="zh-CN" sz="1400" dirty="0" smtClean="0">
                <a:solidFill>
                  <a:srgbClr val="C00000"/>
                </a:solidFill>
                <a:latin typeface="Arial" pitchFamily="34" charset="0"/>
                <a:ea typeface="微软雅黑" panose="020B0503020204020204" pitchFamily="34" charset="-122"/>
                <a:cs typeface="Arial" pitchFamily="34" charset="0"/>
              </a:rPr>
              <a:t>For scenario#3/4/5/6, the anchor SMF can trigger the AMF to initiate the I/V-SMF restoration procedure.</a:t>
            </a:r>
            <a:endParaRPr lang="en-US" altLang="zh-CN" sz="1400" dirty="0">
              <a:solidFill>
                <a:srgbClr val="C00000"/>
              </a:solidFill>
              <a:latin typeface="Arial" pitchFamily="34" charset="0"/>
              <a:ea typeface="微软雅黑" panose="020B0503020204020204" pitchFamily="34" charset="-122"/>
              <a:cs typeface="Arial" pitchFamily="34" charset="0"/>
            </a:endParaRPr>
          </a:p>
        </p:txBody>
      </p:sp>
    </p:spTree>
    <p:extLst>
      <p:ext uri="{BB962C8B-B14F-4D97-AF65-F5344CB8AC3E}">
        <p14:creationId xmlns:p14="http://schemas.microsoft.com/office/powerpoint/2010/main" val="37743116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33378" y="214364"/>
            <a:ext cx="8571635" cy="484136"/>
          </a:xfrm>
        </p:spPr>
        <p:txBody>
          <a:bodyPr/>
          <a:lstStyle/>
          <a:p>
            <a:r>
              <a:rPr lang="en-US" altLang="zh-CN" sz="1800" dirty="0" smtClean="0">
                <a:latin typeface="微软雅黑" panose="020B0503020204020204" pitchFamily="34" charset="-122"/>
                <a:ea typeface="微软雅黑" panose="020B0503020204020204" pitchFamily="34" charset="-122"/>
              </a:rPr>
              <a:t>5. Impacts of New solution 1</a:t>
            </a:r>
            <a:endParaRPr lang="zh-CN" altLang="en-US" sz="1800" dirty="0">
              <a:latin typeface="微软雅黑" panose="020B0503020204020204" pitchFamily="34" charset="-122"/>
              <a:ea typeface="微软雅黑" panose="020B0503020204020204" pitchFamily="34" charset="-122"/>
            </a:endParaRPr>
          </a:p>
        </p:txBody>
      </p:sp>
      <p:sp>
        <p:nvSpPr>
          <p:cNvPr id="3" name="Rectangle 2"/>
          <p:cNvSpPr>
            <a:spLocks noChangeArrowheads="1"/>
          </p:cNvSpPr>
          <p:nvPr/>
        </p:nvSpPr>
        <p:spPr bwMode="auto">
          <a:xfrm>
            <a:off x="6" y="-184667"/>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圆角矩形 6"/>
          <p:cNvSpPr/>
          <p:nvPr/>
        </p:nvSpPr>
        <p:spPr>
          <a:xfrm>
            <a:off x="333378" y="808075"/>
            <a:ext cx="8438484" cy="5688421"/>
          </a:xfrm>
          <a:prstGeom prst="roundRect">
            <a:avLst>
              <a:gd name="adj" fmla="val 0"/>
            </a:avLst>
          </a:prstGeom>
          <a:ln>
            <a:noFill/>
          </a:ln>
        </p:spPr>
        <p:style>
          <a:lnRef idx="2">
            <a:schemeClr val="dk1"/>
          </a:lnRef>
          <a:fillRef idx="1">
            <a:schemeClr val="lt1"/>
          </a:fillRef>
          <a:effectRef idx="0">
            <a:schemeClr val="dk1"/>
          </a:effectRef>
          <a:fontRef idx="minor">
            <a:schemeClr val="dk1"/>
          </a:fontRef>
        </p:style>
        <p:txBody>
          <a:bodyPr lIns="36000" tIns="36000" rIns="36000" bIns="36000" rtlCol="0" anchor="t" anchorCtr="0"/>
          <a:lstStyle/>
          <a:p>
            <a:pPr marL="171450" indent="-171450" defTabSz="914400" fontAlgn="auto">
              <a:spcBef>
                <a:spcPts val="0"/>
              </a:spcBef>
              <a:spcAft>
                <a:spcPts val="600"/>
              </a:spcAft>
              <a:buFont typeface="Arial" pitchFamily="34" charset="0"/>
              <a:buChar char="•"/>
            </a:pPr>
            <a:r>
              <a:rPr lang="en-US" altLang="zh-CN" sz="1600" dirty="0">
                <a:solidFill>
                  <a:srgbClr val="0070C0"/>
                </a:solidFill>
                <a:latin typeface="Arial" pitchFamily="34" charset="0"/>
                <a:ea typeface="微软雅黑" panose="020B0503020204020204" pitchFamily="34" charset="-122"/>
                <a:cs typeface="Arial" pitchFamily="34" charset="0"/>
              </a:rPr>
              <a:t>It is no need for the </a:t>
            </a:r>
            <a:r>
              <a:rPr lang="en-US" altLang="zh-CN" sz="1600" dirty="0" smtClean="0">
                <a:solidFill>
                  <a:srgbClr val="0070C0"/>
                </a:solidFill>
                <a:latin typeface="Arial" pitchFamily="34" charset="0"/>
                <a:ea typeface="微软雅黑" panose="020B0503020204020204" pitchFamily="34" charset="-122"/>
                <a:cs typeface="Arial" pitchFamily="34" charset="0"/>
              </a:rPr>
              <a:t>AMF to be involved into to store SM level info.</a:t>
            </a:r>
          </a:p>
          <a:p>
            <a:pPr marL="171450" indent="-171450" defTabSz="914400" fontAlgn="auto">
              <a:spcBef>
                <a:spcPts val="0"/>
              </a:spcBef>
              <a:spcAft>
                <a:spcPts val="600"/>
              </a:spcAft>
              <a:buFont typeface="Arial" pitchFamily="34" charset="0"/>
              <a:buChar char="•"/>
            </a:pPr>
            <a:r>
              <a:rPr lang="en-US" altLang="zh-CN" sz="1600" dirty="0" smtClean="0">
                <a:solidFill>
                  <a:srgbClr val="0070C0"/>
                </a:solidFill>
                <a:latin typeface="Arial" pitchFamily="34" charset="0"/>
                <a:ea typeface="微软雅黑" panose="020B0503020204020204" pitchFamily="34" charset="-122"/>
                <a:cs typeface="Arial" pitchFamily="34" charset="0"/>
              </a:rPr>
              <a:t>Changes to </a:t>
            </a:r>
            <a:r>
              <a:rPr lang="en-US" altLang="zh-CN" sz="1600" dirty="0" err="1" smtClean="0">
                <a:solidFill>
                  <a:srgbClr val="0070C0"/>
                </a:solidFill>
                <a:latin typeface="Arial" pitchFamily="34" charset="0"/>
                <a:ea typeface="微软雅黑" panose="020B0503020204020204" pitchFamily="34" charset="-122"/>
                <a:cs typeface="Arial" pitchFamily="34" charset="0"/>
              </a:rPr>
              <a:t>Nsmf</a:t>
            </a:r>
            <a:r>
              <a:rPr lang="en-US" altLang="zh-CN" sz="1600" dirty="0" smtClean="0">
                <a:solidFill>
                  <a:srgbClr val="0070C0"/>
                </a:solidFill>
                <a:latin typeface="Arial" pitchFamily="34" charset="0"/>
                <a:ea typeface="微软雅黑" panose="020B0503020204020204" pitchFamily="34" charset="-122"/>
                <a:cs typeface="Arial" pitchFamily="34" charset="0"/>
              </a:rPr>
              <a:t> interface:</a:t>
            </a:r>
          </a:p>
          <a:p>
            <a:pPr marL="628650" lvl="1" indent="-171450" defTabSz="914400" fontAlgn="auto">
              <a:spcBef>
                <a:spcPts val="0"/>
              </a:spcBef>
              <a:spcAft>
                <a:spcPts val="600"/>
              </a:spcAft>
              <a:buFont typeface="Arial" pitchFamily="34" charset="0"/>
              <a:buChar char="•"/>
            </a:pPr>
            <a:r>
              <a:rPr lang="en-US" altLang="zh-CN" sz="1600" dirty="0" err="1" smtClean="0">
                <a:solidFill>
                  <a:srgbClr val="0070C0"/>
                </a:solidFill>
                <a:latin typeface="Arial" pitchFamily="34" charset="0"/>
                <a:ea typeface="微软雅黑" panose="020B0503020204020204" pitchFamily="34" charset="-122"/>
                <a:cs typeface="Arial" pitchFamily="34" charset="0"/>
              </a:rPr>
              <a:t>Nsmf_PDUSession_Update</a:t>
            </a:r>
            <a:r>
              <a:rPr lang="en-US" altLang="zh-CN" sz="1600" dirty="0" smtClean="0">
                <a:solidFill>
                  <a:srgbClr val="0070C0"/>
                </a:solidFill>
                <a:latin typeface="Arial" pitchFamily="34" charset="0"/>
                <a:ea typeface="微软雅黑" panose="020B0503020204020204" pitchFamily="34" charset="-122"/>
                <a:cs typeface="Arial" pitchFamily="34" charset="0"/>
              </a:rPr>
              <a:t> Request needs to be updated to support the I/V-SMF to store </a:t>
            </a:r>
            <a:r>
              <a:rPr lang="en-US" altLang="zh-CN" sz="1600" dirty="0" err="1" smtClean="0">
                <a:solidFill>
                  <a:srgbClr val="0070C0"/>
                </a:solidFill>
                <a:latin typeface="Arial" pitchFamily="34" charset="0"/>
                <a:ea typeface="微软雅黑" panose="020B0503020204020204" pitchFamily="34" charset="-122"/>
                <a:cs typeface="Arial" pitchFamily="34" charset="0"/>
              </a:rPr>
              <a:t>ivres</a:t>
            </a:r>
            <a:r>
              <a:rPr lang="en-US" altLang="zh-CN" sz="1600" dirty="0" smtClean="0">
                <a:solidFill>
                  <a:srgbClr val="0070C0"/>
                </a:solidFill>
                <a:latin typeface="Arial" pitchFamily="34" charset="0"/>
                <a:ea typeface="微软雅黑" panose="020B0503020204020204" pitchFamily="34" charset="-122"/>
                <a:cs typeface="Arial" pitchFamily="34" charset="0"/>
              </a:rPr>
              <a:t>-container-info to the anchor SMF;</a:t>
            </a:r>
          </a:p>
          <a:p>
            <a:pPr marL="628650" lvl="1" indent="-171450" defTabSz="914400" fontAlgn="auto">
              <a:spcBef>
                <a:spcPts val="0"/>
              </a:spcBef>
              <a:spcAft>
                <a:spcPts val="600"/>
              </a:spcAft>
              <a:buFont typeface="Arial" pitchFamily="34" charset="0"/>
              <a:buChar char="•"/>
            </a:pPr>
            <a:r>
              <a:rPr lang="en-US" altLang="zh-CN" sz="1600" dirty="0" err="1" smtClean="0">
                <a:solidFill>
                  <a:srgbClr val="0070C0"/>
                </a:solidFill>
                <a:latin typeface="Arial" pitchFamily="34" charset="0"/>
                <a:ea typeface="微软雅黑" panose="020B0503020204020204" pitchFamily="34" charset="-122"/>
                <a:cs typeface="Arial" pitchFamily="34" charset="0"/>
              </a:rPr>
              <a:t>Nsmf</a:t>
            </a:r>
            <a:r>
              <a:rPr lang="en-US" altLang="zh-CN" sz="1600" dirty="0" smtClean="0">
                <a:solidFill>
                  <a:srgbClr val="0070C0"/>
                </a:solidFill>
                <a:latin typeface="Arial" pitchFamily="34" charset="0"/>
                <a:ea typeface="微软雅黑" panose="020B0503020204020204" pitchFamily="34" charset="-122"/>
                <a:cs typeface="Arial" pitchFamily="34" charset="0"/>
              </a:rPr>
              <a:t> _</a:t>
            </a:r>
            <a:r>
              <a:rPr lang="en-US" altLang="zh-CN" sz="1600" dirty="0" err="1" smtClean="0">
                <a:solidFill>
                  <a:srgbClr val="0070C0"/>
                </a:solidFill>
                <a:latin typeface="Arial" pitchFamily="34" charset="0"/>
                <a:ea typeface="微软雅黑" panose="020B0503020204020204" pitchFamily="34" charset="-122"/>
                <a:cs typeface="Arial" pitchFamily="34" charset="0"/>
              </a:rPr>
              <a:t>PDUSession_Create</a:t>
            </a:r>
            <a:r>
              <a:rPr lang="en-US" altLang="zh-CN" sz="1600" dirty="0" smtClean="0">
                <a:solidFill>
                  <a:srgbClr val="0070C0"/>
                </a:solidFill>
                <a:latin typeface="Arial" pitchFamily="34" charset="0"/>
                <a:ea typeface="微软雅黑" panose="020B0503020204020204" pitchFamily="34" charset="-122"/>
                <a:cs typeface="Arial" pitchFamily="34" charset="0"/>
              </a:rPr>
              <a:t> Response needs to be updated to support the anchor to return </a:t>
            </a:r>
            <a:r>
              <a:rPr lang="en-US" altLang="zh-CN" sz="1600" dirty="0" err="1" smtClean="0">
                <a:solidFill>
                  <a:srgbClr val="0070C0"/>
                </a:solidFill>
                <a:latin typeface="Arial" pitchFamily="34" charset="0"/>
                <a:ea typeface="微软雅黑" panose="020B0503020204020204" pitchFamily="34" charset="-122"/>
                <a:cs typeface="Arial" pitchFamily="34" charset="0"/>
              </a:rPr>
              <a:t>ivres</a:t>
            </a:r>
            <a:r>
              <a:rPr lang="en-US" altLang="zh-CN" sz="1600" dirty="0" smtClean="0">
                <a:solidFill>
                  <a:srgbClr val="0070C0"/>
                </a:solidFill>
                <a:latin typeface="Arial" pitchFamily="34" charset="0"/>
                <a:ea typeface="微软雅黑" panose="020B0503020204020204" pitchFamily="34" charset="-122"/>
                <a:cs typeface="Arial" pitchFamily="34" charset="0"/>
              </a:rPr>
              <a:t>-container-info to the new I/V-SMF;</a:t>
            </a:r>
          </a:p>
          <a:p>
            <a:pPr marL="1085850" lvl="2" indent="-171450" defTabSz="914400" fontAlgn="auto">
              <a:spcBef>
                <a:spcPts val="0"/>
              </a:spcBef>
              <a:spcAft>
                <a:spcPts val="600"/>
              </a:spcAft>
              <a:buFont typeface="Arial" pitchFamily="34" charset="0"/>
              <a:buChar char="•"/>
            </a:pPr>
            <a:r>
              <a:rPr lang="en-US" altLang="zh-CN" sz="1600" dirty="0" smtClean="0">
                <a:solidFill>
                  <a:srgbClr val="0070C0"/>
                </a:solidFill>
                <a:latin typeface="Arial" pitchFamily="34" charset="0"/>
                <a:ea typeface="微软雅黑" panose="020B0503020204020204" pitchFamily="34" charset="-122"/>
                <a:cs typeface="Arial" pitchFamily="34" charset="0"/>
              </a:rPr>
              <a:t>The </a:t>
            </a:r>
            <a:r>
              <a:rPr lang="en-US" altLang="zh-CN" sz="1600" dirty="0" err="1" smtClean="0">
                <a:solidFill>
                  <a:srgbClr val="0070C0"/>
                </a:solidFill>
                <a:latin typeface="Arial" pitchFamily="34" charset="0"/>
                <a:ea typeface="微软雅黑" panose="020B0503020204020204" pitchFamily="34" charset="-122"/>
                <a:cs typeface="Arial" pitchFamily="34" charset="0"/>
              </a:rPr>
              <a:t>ivres</a:t>
            </a:r>
            <a:r>
              <a:rPr lang="en-US" altLang="zh-CN" sz="1600" dirty="0" smtClean="0">
                <a:solidFill>
                  <a:srgbClr val="0070C0"/>
                </a:solidFill>
                <a:latin typeface="Arial" pitchFamily="34" charset="0"/>
                <a:ea typeface="微软雅黑" panose="020B0503020204020204" pitchFamily="34" charset="-122"/>
                <a:cs typeface="Arial" pitchFamily="34" charset="0"/>
              </a:rPr>
              <a:t>-container-info is used by the new I/V-SMF for the following purpose: (a) re-select the old I/V-UPF, (b) re-build the N4 session with the old I/V-UPF, (c) get RAN DL F-TEID to construct N2(PDU Session Modification Command), etc.</a:t>
            </a:r>
          </a:p>
          <a:p>
            <a:pPr marL="171450" indent="-171450" defTabSz="914400" fontAlgn="auto">
              <a:spcBef>
                <a:spcPts val="0"/>
              </a:spcBef>
              <a:spcAft>
                <a:spcPts val="600"/>
              </a:spcAft>
              <a:buFont typeface="Arial" pitchFamily="34" charset="0"/>
              <a:buChar char="•"/>
            </a:pPr>
            <a:r>
              <a:rPr lang="en-US" altLang="zh-CN" sz="1600" dirty="0" smtClean="0">
                <a:solidFill>
                  <a:srgbClr val="0070C0"/>
                </a:solidFill>
                <a:latin typeface="Arial" pitchFamily="34" charset="0"/>
                <a:ea typeface="微软雅黑" panose="020B0503020204020204" pitchFamily="34" charset="-122"/>
                <a:cs typeface="Arial" pitchFamily="34" charset="0"/>
              </a:rPr>
              <a:t>Changes to </a:t>
            </a:r>
            <a:r>
              <a:rPr lang="en-US" altLang="zh-CN" sz="1600" dirty="0" err="1" smtClean="0">
                <a:solidFill>
                  <a:srgbClr val="0070C0"/>
                </a:solidFill>
                <a:latin typeface="Arial" pitchFamily="34" charset="0"/>
                <a:ea typeface="微软雅黑" panose="020B0503020204020204" pitchFamily="34" charset="-122"/>
                <a:cs typeface="Arial" pitchFamily="34" charset="0"/>
              </a:rPr>
              <a:t>Namf</a:t>
            </a:r>
            <a:r>
              <a:rPr lang="en-US" altLang="zh-CN" sz="1600" dirty="0" smtClean="0">
                <a:solidFill>
                  <a:srgbClr val="0070C0"/>
                </a:solidFill>
                <a:latin typeface="Arial" pitchFamily="34" charset="0"/>
                <a:ea typeface="微软雅黑" panose="020B0503020204020204" pitchFamily="34" charset="-122"/>
                <a:cs typeface="Arial" pitchFamily="34" charset="0"/>
              </a:rPr>
              <a:t> interface:</a:t>
            </a:r>
          </a:p>
          <a:p>
            <a:pPr marL="628650" lvl="1" indent="-171450" defTabSz="914400" fontAlgn="auto">
              <a:spcBef>
                <a:spcPts val="0"/>
              </a:spcBef>
              <a:spcAft>
                <a:spcPts val="600"/>
              </a:spcAft>
              <a:buFont typeface="Arial" pitchFamily="34" charset="0"/>
              <a:buChar char="•"/>
            </a:pPr>
            <a:r>
              <a:rPr lang="en-US" altLang="zh-CN" sz="1600" dirty="0" smtClean="0">
                <a:solidFill>
                  <a:srgbClr val="0070C0"/>
                </a:solidFill>
                <a:latin typeface="Arial" pitchFamily="34" charset="0"/>
                <a:ea typeface="微软雅黑" panose="020B0503020204020204" pitchFamily="34" charset="-122"/>
                <a:cs typeface="Arial" pitchFamily="34" charset="0"/>
              </a:rPr>
              <a:t>Depending on the solution used:</a:t>
            </a:r>
          </a:p>
          <a:p>
            <a:pPr marL="1085850" lvl="2" indent="-171450" defTabSz="914400" fontAlgn="auto">
              <a:spcBef>
                <a:spcPts val="0"/>
              </a:spcBef>
              <a:spcAft>
                <a:spcPts val="600"/>
              </a:spcAft>
              <a:buFont typeface="Arial" pitchFamily="34" charset="0"/>
              <a:buChar char="•"/>
            </a:pPr>
            <a:r>
              <a:rPr lang="en-US" altLang="zh-CN" sz="1600" dirty="0" smtClean="0">
                <a:solidFill>
                  <a:srgbClr val="0070C0"/>
                </a:solidFill>
                <a:latin typeface="Arial" pitchFamily="34" charset="0"/>
                <a:ea typeface="微软雅黑" panose="020B0503020204020204" pitchFamily="34" charset="-122"/>
                <a:cs typeface="Arial" pitchFamily="34" charset="0"/>
              </a:rPr>
              <a:t>If the anchor SMF sends N1N2MessageTransfer(</a:t>
            </a:r>
            <a:r>
              <a:rPr lang="en-US" altLang="zh-CN" sz="1600" dirty="0" err="1" smtClean="0">
                <a:solidFill>
                  <a:srgbClr val="0070C0"/>
                </a:solidFill>
                <a:latin typeface="Arial" pitchFamily="34" charset="0"/>
                <a:ea typeface="微软雅黑" panose="020B0503020204020204" pitchFamily="34" charset="-122"/>
                <a:cs typeface="Arial" pitchFamily="34" charset="0"/>
              </a:rPr>
              <a:t>ivres</a:t>
            </a:r>
            <a:r>
              <a:rPr lang="en-US" altLang="zh-CN" sz="1600" dirty="0" smtClean="0">
                <a:solidFill>
                  <a:srgbClr val="0070C0"/>
                </a:solidFill>
                <a:latin typeface="Arial" pitchFamily="34" charset="0"/>
                <a:ea typeface="微软雅黑" panose="020B0503020204020204" pitchFamily="34" charset="-122"/>
                <a:cs typeface="Arial" pitchFamily="34" charset="0"/>
              </a:rPr>
              <a:t>-indication), it impacts the </a:t>
            </a:r>
            <a:r>
              <a:rPr lang="en-US" altLang="zh-CN" sz="1600" dirty="0" err="1" smtClean="0">
                <a:solidFill>
                  <a:srgbClr val="0070C0"/>
                </a:solidFill>
                <a:latin typeface="Arial" pitchFamily="34" charset="0"/>
                <a:ea typeface="微软雅黑" panose="020B0503020204020204" pitchFamily="34" charset="-122"/>
                <a:cs typeface="Arial" pitchFamily="34" charset="0"/>
              </a:rPr>
              <a:t>Namf_Communication</a:t>
            </a:r>
            <a:r>
              <a:rPr lang="en-US" altLang="zh-CN" sz="1600" dirty="0" smtClean="0">
                <a:solidFill>
                  <a:srgbClr val="0070C0"/>
                </a:solidFill>
                <a:latin typeface="Arial" pitchFamily="34" charset="0"/>
                <a:ea typeface="微软雅黑" panose="020B0503020204020204" pitchFamily="34" charset="-122"/>
                <a:cs typeface="Arial" pitchFamily="34" charset="0"/>
              </a:rPr>
              <a:t> service;</a:t>
            </a:r>
          </a:p>
          <a:p>
            <a:pPr marL="1085850" lvl="2" indent="-171450" defTabSz="914400" fontAlgn="auto">
              <a:spcBef>
                <a:spcPts val="0"/>
              </a:spcBef>
              <a:spcAft>
                <a:spcPts val="600"/>
              </a:spcAft>
              <a:buFont typeface="Arial" pitchFamily="34" charset="0"/>
              <a:buChar char="•"/>
            </a:pPr>
            <a:r>
              <a:rPr lang="en-US" altLang="zh-CN" sz="1600" dirty="0" smtClean="0">
                <a:solidFill>
                  <a:srgbClr val="0070C0"/>
                </a:solidFill>
                <a:latin typeface="Arial" pitchFamily="34" charset="0"/>
                <a:ea typeface="微软雅黑" panose="020B0503020204020204" pitchFamily="34" charset="-122"/>
                <a:cs typeface="Arial" pitchFamily="34" charset="0"/>
              </a:rPr>
              <a:t>If the anchor SMF sends </a:t>
            </a:r>
            <a:r>
              <a:rPr lang="en-US" altLang="zh-CN" sz="1600" dirty="0" err="1" smtClean="0">
                <a:solidFill>
                  <a:srgbClr val="0070C0"/>
                </a:solidFill>
                <a:latin typeface="Arial" pitchFamily="34" charset="0"/>
                <a:ea typeface="微软雅黑" panose="020B0503020204020204" pitchFamily="34" charset="-122"/>
                <a:cs typeface="Arial" pitchFamily="34" charset="0"/>
              </a:rPr>
              <a:t>SmContextStatusNotification</a:t>
            </a:r>
            <a:r>
              <a:rPr lang="en-US" altLang="zh-CN" sz="1600" dirty="0" smtClean="0">
                <a:solidFill>
                  <a:srgbClr val="0070C0"/>
                </a:solidFill>
                <a:latin typeface="Arial" pitchFamily="34" charset="0"/>
                <a:ea typeface="微软雅黑" panose="020B0503020204020204" pitchFamily="34" charset="-122"/>
                <a:cs typeface="Arial" pitchFamily="34" charset="0"/>
              </a:rPr>
              <a:t>(IVSMF_FAILURE), there is no impacts to the </a:t>
            </a:r>
            <a:r>
              <a:rPr lang="en-US" altLang="zh-CN" sz="1600" dirty="0" err="1" smtClean="0">
                <a:solidFill>
                  <a:srgbClr val="0070C0"/>
                </a:solidFill>
                <a:latin typeface="Arial" pitchFamily="34" charset="0"/>
                <a:ea typeface="微软雅黑" panose="020B0503020204020204" pitchFamily="34" charset="-122"/>
                <a:cs typeface="Arial" pitchFamily="34" charset="0"/>
              </a:rPr>
              <a:t>Namf</a:t>
            </a:r>
            <a:r>
              <a:rPr lang="en-US" altLang="zh-CN" sz="1600" dirty="0" smtClean="0">
                <a:solidFill>
                  <a:srgbClr val="0070C0"/>
                </a:solidFill>
                <a:latin typeface="Arial" pitchFamily="34" charset="0"/>
                <a:ea typeface="微软雅黑" panose="020B0503020204020204" pitchFamily="34" charset="-122"/>
                <a:cs typeface="Arial" pitchFamily="34" charset="0"/>
              </a:rPr>
              <a:t> interface;</a:t>
            </a:r>
          </a:p>
          <a:p>
            <a:pPr marL="1085850" lvl="2" indent="-171450" defTabSz="914400" fontAlgn="auto">
              <a:spcBef>
                <a:spcPts val="0"/>
              </a:spcBef>
              <a:spcAft>
                <a:spcPts val="600"/>
              </a:spcAft>
              <a:buFont typeface="Arial" pitchFamily="34" charset="0"/>
              <a:buChar char="•"/>
            </a:pPr>
            <a:r>
              <a:rPr lang="en-US" altLang="zh-CN" sz="1600" dirty="0" smtClean="0">
                <a:solidFill>
                  <a:srgbClr val="0070C0"/>
                </a:solidFill>
                <a:latin typeface="Arial" pitchFamily="34" charset="0"/>
                <a:ea typeface="微软雅黑" panose="020B0503020204020204" pitchFamily="34" charset="-122"/>
                <a:cs typeface="Arial" pitchFamily="34" charset="0"/>
              </a:rPr>
              <a:t>If the anchor SMF constructs N1(PDU Session Release with Reactivation), there is no change to the </a:t>
            </a:r>
            <a:r>
              <a:rPr lang="en-US" altLang="zh-CN" sz="1600" dirty="0" err="1" smtClean="0">
                <a:solidFill>
                  <a:srgbClr val="0070C0"/>
                </a:solidFill>
                <a:latin typeface="Arial" pitchFamily="34" charset="0"/>
                <a:ea typeface="微软雅黑" panose="020B0503020204020204" pitchFamily="34" charset="-122"/>
                <a:cs typeface="Arial" pitchFamily="34" charset="0"/>
              </a:rPr>
              <a:t>Namf</a:t>
            </a:r>
            <a:r>
              <a:rPr lang="en-US" altLang="zh-CN" sz="1600" dirty="0" smtClean="0">
                <a:solidFill>
                  <a:srgbClr val="0070C0"/>
                </a:solidFill>
                <a:latin typeface="Arial" pitchFamily="34" charset="0"/>
                <a:ea typeface="微软雅黑" panose="020B0503020204020204" pitchFamily="34" charset="-122"/>
                <a:cs typeface="Arial" pitchFamily="34" charset="0"/>
              </a:rPr>
              <a:t> interface;</a:t>
            </a:r>
            <a:endParaRPr lang="en-US" altLang="zh-CN" sz="1600" dirty="0">
              <a:solidFill>
                <a:srgbClr val="0070C0"/>
              </a:solidFill>
              <a:latin typeface="Arial" pitchFamily="34" charset="0"/>
              <a:ea typeface="微软雅黑" panose="020B0503020204020204" pitchFamily="34" charset="-122"/>
              <a:cs typeface="Arial" pitchFamily="34" charset="0"/>
            </a:endParaRPr>
          </a:p>
        </p:txBody>
      </p:sp>
      <p:sp>
        <p:nvSpPr>
          <p:cNvPr id="4" name="Rectangle 2"/>
          <p:cNvSpPr>
            <a:spLocks noChangeArrowheads="1"/>
          </p:cNvSpPr>
          <p:nvPr/>
        </p:nvSpPr>
        <p:spPr bwMode="auto">
          <a:xfrm>
            <a:off x="3" y="-184667"/>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20303610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33378" y="214364"/>
            <a:ext cx="8571635" cy="484136"/>
          </a:xfrm>
        </p:spPr>
        <p:txBody>
          <a:bodyPr/>
          <a:lstStyle/>
          <a:p>
            <a:r>
              <a:rPr lang="en-US" altLang="zh-CN" sz="1800" dirty="0" smtClean="0">
                <a:latin typeface="微软雅黑" panose="020B0503020204020204" pitchFamily="34" charset="-122"/>
                <a:ea typeface="微软雅黑" panose="020B0503020204020204" pitchFamily="34" charset="-122"/>
              </a:rPr>
              <a:t>6. New solution 2 – Simplified new solution 1 for IMS UE </a:t>
            </a:r>
            <a:endParaRPr lang="zh-CN" altLang="en-US" sz="1800" dirty="0">
              <a:latin typeface="微软雅黑" panose="020B0503020204020204" pitchFamily="34" charset="-122"/>
              <a:ea typeface="微软雅黑" panose="020B0503020204020204" pitchFamily="34" charset="-122"/>
            </a:endParaRPr>
          </a:p>
        </p:txBody>
      </p:sp>
      <p:sp>
        <p:nvSpPr>
          <p:cNvPr id="3" name="Rectangle 2"/>
          <p:cNvSpPr>
            <a:spLocks noChangeArrowheads="1"/>
          </p:cNvSpPr>
          <p:nvPr/>
        </p:nvSpPr>
        <p:spPr bwMode="auto">
          <a:xfrm>
            <a:off x="6" y="-184667"/>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圆角矩形 6"/>
          <p:cNvSpPr/>
          <p:nvPr/>
        </p:nvSpPr>
        <p:spPr>
          <a:xfrm>
            <a:off x="333376" y="698500"/>
            <a:ext cx="8661768" cy="5276998"/>
          </a:xfrm>
          <a:prstGeom prst="roundRect">
            <a:avLst>
              <a:gd name="adj" fmla="val 0"/>
            </a:avLst>
          </a:prstGeom>
          <a:ln>
            <a:noFill/>
          </a:ln>
        </p:spPr>
        <p:style>
          <a:lnRef idx="2">
            <a:schemeClr val="dk1"/>
          </a:lnRef>
          <a:fillRef idx="1">
            <a:schemeClr val="lt1"/>
          </a:fillRef>
          <a:effectRef idx="0">
            <a:schemeClr val="dk1"/>
          </a:effectRef>
          <a:fontRef idx="minor">
            <a:schemeClr val="dk1"/>
          </a:fontRef>
        </p:style>
        <p:txBody>
          <a:bodyPr lIns="36000" tIns="36000" rIns="36000" bIns="36000" rtlCol="0" anchor="t" anchorCtr="0"/>
          <a:lstStyle/>
          <a:p>
            <a:pPr marL="171450" indent="-171450" defTabSz="914400" fontAlgn="auto">
              <a:spcBef>
                <a:spcPts val="0"/>
              </a:spcBef>
              <a:spcAft>
                <a:spcPts val="600"/>
              </a:spcAft>
              <a:buFont typeface="Arial" pitchFamily="34" charset="0"/>
              <a:buChar char="•"/>
            </a:pPr>
            <a:r>
              <a:rPr lang="en-US" altLang="zh-CN" sz="1600" dirty="0" smtClean="0">
                <a:solidFill>
                  <a:srgbClr val="0070C0"/>
                </a:solidFill>
                <a:latin typeface="Arial" pitchFamily="34" charset="0"/>
                <a:ea typeface="微软雅黑" panose="020B0503020204020204" pitchFamily="34" charset="-122"/>
                <a:cs typeface="Arial" pitchFamily="34" charset="0"/>
              </a:rPr>
              <a:t>Main purpose is to ensure the service availability for IMS UE:</a:t>
            </a:r>
          </a:p>
          <a:p>
            <a:pPr marL="628650" lvl="1" indent="-171450" defTabSz="914400" fontAlgn="auto">
              <a:spcBef>
                <a:spcPts val="0"/>
              </a:spcBef>
              <a:spcAft>
                <a:spcPts val="600"/>
              </a:spcAft>
              <a:buFont typeface="Arial" pitchFamily="34" charset="0"/>
              <a:buChar char="•"/>
            </a:pPr>
            <a:r>
              <a:rPr lang="en-US" altLang="zh-CN" sz="1400" dirty="0" smtClean="0">
                <a:solidFill>
                  <a:srgbClr val="0070C0"/>
                </a:solidFill>
                <a:latin typeface="Arial" pitchFamily="34" charset="0"/>
                <a:ea typeface="微软雅黑" panose="020B0503020204020204" pitchFamily="34" charset="-122"/>
                <a:cs typeface="Arial" pitchFamily="34" charset="0"/>
              </a:rPr>
              <a:t>A) The I/V-SMF stores AMF info (AMF Instance ID, API URI of AMF service, or Callback URI of SM Context Status Notification) in the anchor SMF, when AMF changes.</a:t>
            </a:r>
            <a:endParaRPr lang="en-US" altLang="zh-CN" sz="1400" dirty="0">
              <a:solidFill>
                <a:srgbClr val="0070C0"/>
              </a:solidFill>
              <a:latin typeface="Arial" pitchFamily="34" charset="0"/>
              <a:ea typeface="微软雅黑" panose="020B0503020204020204" pitchFamily="34" charset="-122"/>
              <a:cs typeface="Arial" pitchFamily="34" charset="0"/>
            </a:endParaRPr>
          </a:p>
          <a:p>
            <a:pPr marL="628650" lvl="1" indent="-171450" defTabSz="914400" fontAlgn="auto">
              <a:spcBef>
                <a:spcPts val="0"/>
              </a:spcBef>
              <a:spcAft>
                <a:spcPts val="600"/>
              </a:spcAft>
              <a:buFont typeface="Arial" pitchFamily="34" charset="0"/>
              <a:buChar char="•"/>
            </a:pPr>
            <a:r>
              <a:rPr lang="en-US" altLang="zh-CN" sz="1400" dirty="0" smtClean="0">
                <a:solidFill>
                  <a:srgbClr val="0070C0"/>
                </a:solidFill>
                <a:latin typeface="Arial" pitchFamily="34" charset="0"/>
                <a:ea typeface="微软雅黑" panose="020B0503020204020204" pitchFamily="34" charset="-122"/>
                <a:cs typeface="Arial" pitchFamily="34" charset="0"/>
              </a:rPr>
              <a:t>B) Scenario #1, UE initiated SR when UE in IDLE state:</a:t>
            </a:r>
          </a:p>
          <a:p>
            <a:pPr marL="1085850" lvl="2" indent="-171450" defTabSz="914400" fontAlgn="auto">
              <a:spcBef>
                <a:spcPts val="0"/>
              </a:spcBef>
              <a:spcAft>
                <a:spcPts val="600"/>
              </a:spcAft>
              <a:buFont typeface="Arial" pitchFamily="34" charset="0"/>
              <a:buChar char="•"/>
            </a:pPr>
            <a:r>
              <a:rPr lang="en-US" altLang="zh-CN" sz="1400" dirty="0">
                <a:solidFill>
                  <a:srgbClr val="0070C0"/>
                </a:solidFill>
                <a:latin typeface="Arial" pitchFamily="34" charset="0"/>
                <a:ea typeface="微软雅黑" panose="020B0503020204020204" pitchFamily="34" charset="-122"/>
                <a:cs typeface="Arial" pitchFamily="34" charset="0"/>
              </a:rPr>
              <a:t>AMF initiates I/V-SMF restoration procedure, as described in 23.527 clause 6.7 </a:t>
            </a:r>
            <a:endParaRPr lang="en-US" altLang="zh-CN" sz="1400" dirty="0" smtClean="0">
              <a:solidFill>
                <a:srgbClr val="0070C0"/>
              </a:solidFill>
              <a:latin typeface="Arial" pitchFamily="34" charset="0"/>
              <a:ea typeface="微软雅黑" panose="020B0503020204020204" pitchFamily="34" charset="-122"/>
              <a:cs typeface="Arial" pitchFamily="34" charset="0"/>
            </a:endParaRPr>
          </a:p>
          <a:p>
            <a:pPr marL="628650" lvl="1" indent="-171450" defTabSz="914400" fontAlgn="auto">
              <a:spcBef>
                <a:spcPts val="0"/>
              </a:spcBef>
              <a:spcAft>
                <a:spcPts val="600"/>
              </a:spcAft>
              <a:buFont typeface="Arial" pitchFamily="34" charset="0"/>
              <a:buChar char="•"/>
            </a:pPr>
            <a:r>
              <a:rPr lang="en-US" altLang="zh-CN" sz="1400" dirty="0" smtClean="0">
                <a:solidFill>
                  <a:srgbClr val="0070C0"/>
                </a:solidFill>
                <a:latin typeface="Arial" pitchFamily="34" charset="0"/>
                <a:ea typeface="微软雅黑" panose="020B0503020204020204" pitchFamily="34" charset="-122"/>
                <a:cs typeface="Arial" pitchFamily="34" charset="0"/>
              </a:rPr>
              <a:t>C) Scenario #2, UE initiated MO signaling when UE in CONNECTED state:</a:t>
            </a:r>
          </a:p>
          <a:p>
            <a:pPr marL="1085850" lvl="2" indent="-171450" defTabSz="914400" fontAlgn="auto">
              <a:spcBef>
                <a:spcPts val="0"/>
              </a:spcBef>
              <a:spcAft>
                <a:spcPts val="600"/>
              </a:spcAft>
              <a:buFont typeface="Arial" pitchFamily="34" charset="0"/>
              <a:buChar char="•"/>
            </a:pPr>
            <a:r>
              <a:rPr lang="en-US" altLang="zh-CN" sz="1400" dirty="0" smtClean="0">
                <a:solidFill>
                  <a:srgbClr val="0070C0"/>
                </a:solidFill>
                <a:latin typeface="Arial" pitchFamily="34" charset="0"/>
                <a:ea typeface="微软雅黑" panose="020B0503020204020204" pitchFamily="34" charset="-122"/>
                <a:cs typeface="Arial" pitchFamily="34" charset="0"/>
              </a:rPr>
              <a:t>AMF detects the UE has IMS PDU session, and releases N2 / AN resource;</a:t>
            </a:r>
          </a:p>
          <a:p>
            <a:pPr marL="1085850" lvl="2" indent="-171450" defTabSz="914400" fontAlgn="auto">
              <a:spcBef>
                <a:spcPts val="0"/>
              </a:spcBef>
              <a:spcAft>
                <a:spcPts val="600"/>
              </a:spcAft>
              <a:buFont typeface="Arial" pitchFamily="34" charset="0"/>
              <a:buChar char="•"/>
            </a:pPr>
            <a:r>
              <a:rPr lang="en-US" altLang="zh-CN" sz="1400" dirty="0" smtClean="0">
                <a:solidFill>
                  <a:srgbClr val="0070C0"/>
                </a:solidFill>
                <a:latin typeface="Arial" pitchFamily="34" charset="0"/>
                <a:ea typeface="微软雅黑" panose="020B0503020204020204" pitchFamily="34" charset="-122"/>
                <a:cs typeface="Arial" pitchFamily="34" charset="0"/>
              </a:rPr>
              <a:t>On receiving UE initiated SR, AMF performs I/V-SMF restoration procedure as described in 23.527 clause 6.7;</a:t>
            </a:r>
          </a:p>
          <a:p>
            <a:pPr marL="628650" lvl="1" indent="-171450" defTabSz="914400" fontAlgn="auto">
              <a:spcBef>
                <a:spcPts val="0"/>
              </a:spcBef>
              <a:spcAft>
                <a:spcPts val="600"/>
              </a:spcAft>
              <a:buFont typeface="Arial" pitchFamily="34" charset="0"/>
              <a:buChar char="•"/>
            </a:pPr>
            <a:r>
              <a:rPr lang="en-US" altLang="zh-CN" sz="1400" dirty="0" smtClean="0">
                <a:solidFill>
                  <a:srgbClr val="0070C0"/>
                </a:solidFill>
                <a:latin typeface="Arial" pitchFamily="34" charset="0"/>
                <a:ea typeface="微软雅黑" panose="020B0503020204020204" pitchFamily="34" charset="-122"/>
                <a:cs typeface="Arial" pitchFamily="34" charset="0"/>
              </a:rPr>
              <a:t>D) Scenario #3/4: MT signaling from UDM/NEF:</a:t>
            </a:r>
          </a:p>
          <a:p>
            <a:pPr marL="1085850" lvl="2" indent="-171450" defTabSz="914400" fontAlgn="auto">
              <a:spcBef>
                <a:spcPts val="0"/>
              </a:spcBef>
              <a:spcAft>
                <a:spcPts val="600"/>
              </a:spcAft>
              <a:buFont typeface="Arial" pitchFamily="34" charset="0"/>
              <a:buChar char="•"/>
            </a:pPr>
            <a:r>
              <a:rPr lang="en-US" altLang="zh-CN" sz="1400" dirty="0" smtClean="0">
                <a:solidFill>
                  <a:srgbClr val="0070C0"/>
                </a:solidFill>
                <a:latin typeface="Arial" pitchFamily="34" charset="0"/>
                <a:ea typeface="微软雅黑" panose="020B0503020204020204" pitchFamily="34" charset="-122"/>
                <a:cs typeface="Arial" pitchFamily="34" charset="0"/>
              </a:rPr>
              <a:t>Same operation as bullet C.</a:t>
            </a:r>
          </a:p>
          <a:p>
            <a:pPr marL="628650" lvl="1" indent="-171450" defTabSz="914400" fontAlgn="auto">
              <a:spcBef>
                <a:spcPts val="0"/>
              </a:spcBef>
              <a:spcAft>
                <a:spcPts val="600"/>
              </a:spcAft>
              <a:buFont typeface="Arial" pitchFamily="34" charset="0"/>
              <a:buChar char="•"/>
            </a:pPr>
            <a:r>
              <a:rPr lang="en-US" altLang="zh-CN" sz="1400" dirty="0" smtClean="0">
                <a:solidFill>
                  <a:srgbClr val="0070C0"/>
                </a:solidFill>
                <a:latin typeface="Arial" pitchFamily="34" charset="0"/>
                <a:ea typeface="微软雅黑" panose="020B0503020204020204" pitchFamily="34" charset="-122"/>
                <a:cs typeface="Arial" pitchFamily="34" charset="0"/>
              </a:rPr>
              <a:t>E) Scenario #5: MT signaling from anchor SMF:</a:t>
            </a:r>
          </a:p>
          <a:p>
            <a:pPr marL="1085850" lvl="2" indent="-171450" defTabSz="914400" fontAlgn="auto">
              <a:spcBef>
                <a:spcPts val="0"/>
              </a:spcBef>
              <a:spcAft>
                <a:spcPts val="600"/>
              </a:spcAft>
              <a:buFont typeface="Arial" pitchFamily="34" charset="0"/>
              <a:buChar char="•"/>
            </a:pPr>
            <a:r>
              <a:rPr lang="en-US" altLang="zh-CN" sz="1400" dirty="0" smtClean="0">
                <a:solidFill>
                  <a:srgbClr val="0070C0"/>
                </a:solidFill>
                <a:latin typeface="Arial" pitchFamily="34" charset="0"/>
                <a:ea typeface="微软雅黑" panose="020B0503020204020204" pitchFamily="34" charset="-122"/>
                <a:cs typeface="Arial" pitchFamily="34" charset="0"/>
              </a:rPr>
              <a:t>Anchor SMF detects I/V-SMF failure, it directly sends I/V-SMF restoration indication to AMF, if the PDU is IMS PDU;</a:t>
            </a:r>
          </a:p>
          <a:p>
            <a:pPr marL="1085850" lvl="2" indent="-171450" defTabSz="914400" fontAlgn="auto">
              <a:spcBef>
                <a:spcPts val="0"/>
              </a:spcBef>
              <a:spcAft>
                <a:spcPts val="600"/>
              </a:spcAft>
              <a:buFont typeface="Arial" pitchFamily="34" charset="0"/>
              <a:buChar char="•"/>
            </a:pPr>
            <a:r>
              <a:rPr lang="en-US" altLang="zh-CN" sz="1400" dirty="0" smtClean="0">
                <a:solidFill>
                  <a:srgbClr val="0070C0"/>
                </a:solidFill>
                <a:latin typeface="Arial" pitchFamily="34" charset="0"/>
                <a:ea typeface="微软雅黑" panose="020B0503020204020204" pitchFamily="34" charset="-122"/>
                <a:cs typeface="Arial" pitchFamily="34" charset="0"/>
              </a:rPr>
              <a:t>Same operation as bullet C.</a:t>
            </a:r>
          </a:p>
          <a:p>
            <a:pPr marL="628650" lvl="1" indent="-171450" defTabSz="914400" fontAlgn="auto">
              <a:spcBef>
                <a:spcPts val="0"/>
              </a:spcBef>
              <a:spcAft>
                <a:spcPts val="600"/>
              </a:spcAft>
              <a:buFont typeface="Arial" pitchFamily="34" charset="0"/>
              <a:buChar char="•"/>
            </a:pPr>
            <a:r>
              <a:rPr lang="en-US" altLang="zh-CN" sz="1400" dirty="0" smtClean="0">
                <a:solidFill>
                  <a:srgbClr val="0070C0"/>
                </a:solidFill>
                <a:latin typeface="Arial" pitchFamily="34" charset="0"/>
                <a:ea typeface="微软雅黑" panose="020B0503020204020204" pitchFamily="34" charset="-122"/>
                <a:cs typeface="Arial" pitchFamily="34" charset="0"/>
              </a:rPr>
              <a:t> F) Scenario #6: DL traffic from UPF(PSA):</a:t>
            </a:r>
          </a:p>
          <a:p>
            <a:pPr marL="1085850" lvl="2" indent="-171450" defTabSz="914400" fontAlgn="auto">
              <a:spcBef>
                <a:spcPts val="0"/>
              </a:spcBef>
              <a:spcAft>
                <a:spcPts val="600"/>
              </a:spcAft>
              <a:buFont typeface="Arial" pitchFamily="34" charset="0"/>
              <a:buChar char="•"/>
            </a:pPr>
            <a:r>
              <a:rPr lang="en-US" altLang="zh-CN" sz="1400" dirty="0" smtClean="0">
                <a:solidFill>
                  <a:srgbClr val="0070C0"/>
                </a:solidFill>
                <a:latin typeface="Arial" pitchFamily="34" charset="0"/>
                <a:ea typeface="微软雅黑" panose="020B0503020204020204" pitchFamily="34" charset="-122"/>
                <a:cs typeface="Arial" pitchFamily="34" charset="0"/>
              </a:rPr>
              <a:t>Anchor SMF receives GTP-U error report, detects I/V-SMF failure, thus sends I/V-SMF restoration indication directly to AMF;</a:t>
            </a:r>
          </a:p>
          <a:p>
            <a:pPr marL="1085850" lvl="2" indent="-171450" defTabSz="914400" fontAlgn="auto">
              <a:spcBef>
                <a:spcPts val="0"/>
              </a:spcBef>
              <a:spcAft>
                <a:spcPts val="600"/>
              </a:spcAft>
              <a:buFont typeface="Arial" pitchFamily="34" charset="0"/>
              <a:buChar char="•"/>
            </a:pPr>
            <a:r>
              <a:rPr lang="en-US" altLang="zh-CN" sz="1400" dirty="0" smtClean="0">
                <a:solidFill>
                  <a:srgbClr val="0070C0"/>
                </a:solidFill>
                <a:latin typeface="Arial" pitchFamily="34" charset="0"/>
                <a:ea typeface="微软雅黑" panose="020B0503020204020204" pitchFamily="34" charset="-122"/>
                <a:cs typeface="Arial" pitchFamily="34" charset="0"/>
              </a:rPr>
              <a:t> </a:t>
            </a:r>
            <a:r>
              <a:rPr lang="en-US" altLang="zh-CN" sz="1400" dirty="0">
                <a:solidFill>
                  <a:srgbClr val="0070C0"/>
                </a:solidFill>
                <a:latin typeface="Arial" pitchFamily="34" charset="0"/>
                <a:ea typeface="微软雅黑" panose="020B0503020204020204" pitchFamily="34" charset="-122"/>
                <a:cs typeface="Arial" pitchFamily="34" charset="0"/>
              </a:rPr>
              <a:t>Same operation as bullet C.</a:t>
            </a:r>
          </a:p>
          <a:p>
            <a:pPr marL="628650" lvl="1" indent="-171450" defTabSz="914400" fontAlgn="auto">
              <a:spcBef>
                <a:spcPts val="0"/>
              </a:spcBef>
              <a:spcAft>
                <a:spcPts val="600"/>
              </a:spcAft>
              <a:buFont typeface="Arial" pitchFamily="34" charset="0"/>
              <a:buChar char="•"/>
            </a:pPr>
            <a:endParaRPr lang="en-US" altLang="zh-CN" sz="1400" dirty="0" smtClean="0">
              <a:solidFill>
                <a:srgbClr val="0070C0"/>
              </a:solidFill>
              <a:latin typeface="Arial" pitchFamily="34" charset="0"/>
              <a:ea typeface="微软雅黑" panose="020B0503020204020204" pitchFamily="34" charset="-122"/>
              <a:cs typeface="Arial" pitchFamily="34" charset="0"/>
            </a:endParaRPr>
          </a:p>
          <a:p>
            <a:pPr marL="171450" indent="-171450" defTabSz="914400" fontAlgn="auto">
              <a:spcBef>
                <a:spcPts val="0"/>
              </a:spcBef>
              <a:spcAft>
                <a:spcPts val="600"/>
              </a:spcAft>
              <a:buFont typeface="Arial" pitchFamily="34" charset="0"/>
              <a:buChar char="•"/>
            </a:pPr>
            <a:endParaRPr lang="en-US" altLang="zh-CN" sz="1400" dirty="0">
              <a:solidFill>
                <a:srgbClr val="0070C0"/>
              </a:solidFill>
              <a:latin typeface="Arial" pitchFamily="34" charset="0"/>
              <a:ea typeface="微软雅黑" panose="020B0503020204020204" pitchFamily="34" charset="-122"/>
              <a:cs typeface="Arial" pitchFamily="34" charset="0"/>
            </a:endParaRPr>
          </a:p>
        </p:txBody>
      </p:sp>
      <p:sp>
        <p:nvSpPr>
          <p:cNvPr id="4" name="Rectangle 2"/>
          <p:cNvSpPr>
            <a:spLocks noChangeArrowheads="1"/>
          </p:cNvSpPr>
          <p:nvPr/>
        </p:nvSpPr>
        <p:spPr bwMode="auto">
          <a:xfrm>
            <a:off x="3" y="-184667"/>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18221933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33378" y="214364"/>
            <a:ext cx="8571635" cy="484136"/>
          </a:xfrm>
        </p:spPr>
        <p:txBody>
          <a:bodyPr/>
          <a:lstStyle/>
          <a:p>
            <a:r>
              <a:rPr lang="en-US" altLang="zh-CN" sz="1800" dirty="0" smtClean="0">
                <a:latin typeface="微软雅黑" panose="020B0503020204020204" pitchFamily="34" charset="-122"/>
                <a:ea typeface="微软雅黑" panose="020B0503020204020204" pitchFamily="34" charset="-122"/>
              </a:rPr>
              <a:t>7. Way forward proposals</a:t>
            </a:r>
            <a:endParaRPr lang="zh-CN" altLang="en-US" sz="1800" dirty="0">
              <a:latin typeface="微软雅黑" panose="020B0503020204020204" pitchFamily="34" charset="-122"/>
              <a:ea typeface="微软雅黑" panose="020B0503020204020204" pitchFamily="34" charset="-122"/>
            </a:endParaRPr>
          </a:p>
        </p:txBody>
      </p:sp>
      <p:sp>
        <p:nvSpPr>
          <p:cNvPr id="3" name="Rectangle 2"/>
          <p:cNvSpPr>
            <a:spLocks noChangeArrowheads="1"/>
          </p:cNvSpPr>
          <p:nvPr/>
        </p:nvSpPr>
        <p:spPr bwMode="auto">
          <a:xfrm>
            <a:off x="6" y="-184667"/>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Rectangle 2"/>
          <p:cNvSpPr>
            <a:spLocks noChangeArrowheads="1"/>
          </p:cNvSpPr>
          <p:nvPr/>
        </p:nvSpPr>
        <p:spPr bwMode="auto">
          <a:xfrm>
            <a:off x="3" y="-184667"/>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8" name="表格 7"/>
          <p:cNvGraphicFramePr>
            <a:graphicFrameLocks noGrp="1"/>
          </p:cNvGraphicFramePr>
          <p:nvPr>
            <p:extLst>
              <p:ext uri="{D42A27DB-BD31-4B8C-83A1-F6EECF244321}">
                <p14:modId xmlns:p14="http://schemas.microsoft.com/office/powerpoint/2010/main" val="3890786470"/>
              </p:ext>
            </p:extLst>
          </p:nvPr>
        </p:nvGraphicFramePr>
        <p:xfrm>
          <a:off x="333379" y="754523"/>
          <a:ext cx="8571633" cy="4968240"/>
        </p:xfrm>
        <a:graphic>
          <a:graphicData uri="http://schemas.openxmlformats.org/drawingml/2006/table">
            <a:tbl>
              <a:tblPr firstRow="1" bandRow="1">
                <a:tableStyleId>{5C22544A-7EE6-4342-B048-85BDC9FD1C3A}</a:tableStyleId>
              </a:tblPr>
              <a:tblGrid>
                <a:gridCol w="1240240"/>
                <a:gridCol w="4890976"/>
                <a:gridCol w="2440417"/>
              </a:tblGrid>
              <a:tr h="361896">
                <a:tc>
                  <a:txBody>
                    <a:bodyPr/>
                    <a:lstStyle/>
                    <a:p>
                      <a:r>
                        <a:rPr lang="en-US" sz="1400" dirty="0" smtClean="0"/>
                        <a:t>Alternative</a:t>
                      </a:r>
                      <a:r>
                        <a:rPr lang="en-US" sz="1400" baseline="0" dirty="0" smtClean="0"/>
                        <a:t> proposals</a:t>
                      </a:r>
                      <a:endParaRPr lang="en-US" sz="1400" dirty="0"/>
                    </a:p>
                  </a:txBody>
                  <a:tcPr/>
                </a:tc>
                <a:tc>
                  <a:txBody>
                    <a:bodyPr/>
                    <a:lstStyle/>
                    <a:p>
                      <a:r>
                        <a:rPr lang="en-US" sz="1400" dirty="0" smtClean="0"/>
                        <a:t>Proposal overview</a:t>
                      </a:r>
                      <a:endParaRPr lang="en-US" sz="1400" dirty="0"/>
                    </a:p>
                  </a:txBody>
                  <a:tcPr/>
                </a:tc>
                <a:tc>
                  <a:txBody>
                    <a:bodyPr/>
                    <a:lstStyle/>
                    <a:p>
                      <a:r>
                        <a:rPr lang="en-US" sz="1400" dirty="0" smtClean="0"/>
                        <a:t>Enhancement to existing 23.527 solution</a:t>
                      </a:r>
                      <a:endParaRPr lang="en-US" sz="1400" dirty="0"/>
                    </a:p>
                  </a:txBody>
                  <a:tcPr/>
                </a:tc>
              </a:tr>
              <a:tr h="1371600">
                <a:tc>
                  <a:txBody>
                    <a:bodyPr/>
                    <a:lstStyle/>
                    <a:p>
                      <a:pPr marL="0" algn="l" defTabSz="914400" rtl="0" eaLnBrk="1" latinLnBrk="0" hangingPunct="1"/>
                      <a:r>
                        <a:rPr lang="en-US" sz="1400" kern="1200" dirty="0" smtClean="0">
                          <a:solidFill>
                            <a:schemeClr val="dk1"/>
                          </a:solidFill>
                          <a:latin typeface="+mn-lt"/>
                          <a:ea typeface="+mn-ea"/>
                          <a:cs typeface="+mn-cs"/>
                        </a:rPr>
                        <a:t>Proposal #1</a:t>
                      </a:r>
                    </a:p>
                    <a:p>
                      <a:pPr marL="0" algn="l" defTabSz="914400" rtl="0" eaLnBrk="1" latinLnBrk="0" hangingPunct="1"/>
                      <a:r>
                        <a:rPr lang="en-US" sz="1400" kern="1200" dirty="0" smtClean="0">
                          <a:solidFill>
                            <a:schemeClr val="dk1"/>
                          </a:solidFill>
                          <a:latin typeface="+mn-lt"/>
                          <a:ea typeface="+mn-ea"/>
                          <a:cs typeface="+mn-cs"/>
                        </a:rPr>
                        <a:t>(Applicable to scenario #1-6)</a:t>
                      </a:r>
                    </a:p>
                  </a:txBody>
                  <a:tcPr/>
                </a:tc>
                <a:tc>
                  <a:txBody>
                    <a:bodyPr/>
                    <a:lstStyle/>
                    <a:p>
                      <a:r>
                        <a:rPr lang="en-US" sz="1400" dirty="0" smtClean="0">
                          <a:solidFill>
                            <a:schemeClr val="tx1"/>
                          </a:solidFill>
                        </a:rPr>
                        <a:t>1) I/V-SMF stores</a:t>
                      </a:r>
                      <a:r>
                        <a:rPr lang="en-US" sz="1400" baseline="0" dirty="0" smtClean="0">
                          <a:solidFill>
                            <a:schemeClr val="tx1"/>
                          </a:solidFill>
                        </a:rPr>
                        <a:t> </a:t>
                      </a:r>
                      <a:r>
                        <a:rPr lang="en-US" sz="1400" baseline="0" dirty="0" err="1" smtClean="0">
                          <a:solidFill>
                            <a:schemeClr val="tx1"/>
                          </a:solidFill>
                        </a:rPr>
                        <a:t>ivres</a:t>
                      </a:r>
                      <a:r>
                        <a:rPr lang="en-US" sz="1400" baseline="0" dirty="0" smtClean="0">
                          <a:solidFill>
                            <a:schemeClr val="tx1"/>
                          </a:solidFill>
                        </a:rPr>
                        <a:t>-container-info to the anchor SMF;</a:t>
                      </a:r>
                    </a:p>
                    <a:p>
                      <a:r>
                        <a:rPr lang="en-US" sz="1400" baseline="0" dirty="0" smtClean="0">
                          <a:solidFill>
                            <a:schemeClr val="tx1"/>
                          </a:solidFill>
                        </a:rPr>
                        <a:t>2) Anchor SMF returns </a:t>
                      </a:r>
                      <a:r>
                        <a:rPr lang="en-US" sz="1400" baseline="0" dirty="0" err="1" smtClean="0">
                          <a:solidFill>
                            <a:schemeClr val="tx1"/>
                          </a:solidFill>
                        </a:rPr>
                        <a:t>ivres</a:t>
                      </a:r>
                      <a:r>
                        <a:rPr lang="en-US" sz="1400" baseline="0" dirty="0" smtClean="0">
                          <a:solidFill>
                            <a:schemeClr val="tx1"/>
                          </a:solidFill>
                        </a:rPr>
                        <a:t>-container-info to the new I/V-SMF;</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solidFill>
                            <a:schemeClr val="tx1"/>
                          </a:solidFill>
                        </a:rPr>
                        <a:t>3) In scenario #3-6, anchor SMF sends N1(PDU Session Release with Reactivation )</a:t>
                      </a:r>
                      <a:r>
                        <a:rPr lang="en-US" sz="1400" baseline="0" dirty="0" smtClean="0">
                          <a:solidFill>
                            <a:schemeClr val="tx1"/>
                          </a:solidFill>
                        </a:rPr>
                        <a:t> to the AMF</a:t>
                      </a:r>
                      <a:r>
                        <a:rPr lang="en-US" sz="1400" dirty="0" smtClean="0">
                          <a:solidFill>
                            <a:schemeClr val="tx1"/>
                          </a:solidFill>
                        </a:rPr>
                        <a:t>, triggers the UE to re-activate the PDU</a:t>
                      </a:r>
                      <a:r>
                        <a:rPr lang="en-US" sz="1400" baseline="0" dirty="0" smtClean="0">
                          <a:solidFill>
                            <a:schemeClr val="tx1"/>
                          </a:solidFill>
                        </a:rPr>
                        <a:t> session</a:t>
                      </a:r>
                      <a:r>
                        <a:rPr lang="en-US" sz="1400" dirty="0" smtClean="0">
                          <a:solidFill>
                            <a:schemeClr val="tx1"/>
                          </a:solidFill>
                        </a:rPr>
                        <a:t>.</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solidFill>
                            <a:schemeClr val="tx1"/>
                          </a:solidFill>
                        </a:rPr>
                        <a:t>* NOTE</a:t>
                      </a:r>
                      <a:r>
                        <a:rPr lang="en-US" sz="1400" baseline="0" dirty="0" smtClean="0">
                          <a:solidFill>
                            <a:schemeClr val="tx1"/>
                          </a:solidFill>
                        </a:rPr>
                        <a:t>: This may introduce extra RAN signaling.</a:t>
                      </a:r>
                      <a:endParaRPr lang="en-US" sz="1400" dirty="0" smtClean="0">
                        <a:solidFill>
                          <a:schemeClr val="tx1"/>
                        </a:solidFill>
                      </a:endParaRPr>
                    </a:p>
                  </a:txBody>
                  <a:tcPr/>
                </a:tc>
                <a:tc>
                  <a:txBody>
                    <a:bodyPr/>
                    <a:lstStyle/>
                    <a:p>
                      <a:r>
                        <a:rPr lang="en-US" sz="1400" dirty="0" smtClean="0"/>
                        <a:t>-</a:t>
                      </a:r>
                      <a:r>
                        <a:rPr lang="en-US" sz="1400" baseline="0" dirty="0" smtClean="0"/>
                        <a:t> Interaction between I/V-SMF and anchor SMF, to store or to retrieve </a:t>
                      </a:r>
                      <a:r>
                        <a:rPr lang="en-US" sz="1400" baseline="0" dirty="0" err="1" smtClean="0"/>
                        <a:t>ivres</a:t>
                      </a:r>
                      <a:r>
                        <a:rPr lang="en-US" sz="1400" baseline="0" dirty="0" smtClean="0"/>
                        <a:t>-container-info;</a:t>
                      </a:r>
                    </a:p>
                    <a:p>
                      <a:r>
                        <a:rPr lang="en-US" sz="1400" baseline="0" dirty="0" smtClean="0"/>
                        <a:t> </a:t>
                      </a:r>
                      <a:endParaRPr lang="en-US" sz="1400" dirty="0"/>
                    </a:p>
                  </a:txBody>
                  <a:tcPr/>
                </a:tc>
              </a:tr>
              <a:tr h="1584960">
                <a:tc>
                  <a:txBody>
                    <a:bodyPr/>
                    <a:lstStyle/>
                    <a:p>
                      <a:r>
                        <a:rPr lang="en-US" sz="1400" dirty="0" smtClean="0"/>
                        <a:t>Proposal</a:t>
                      </a:r>
                      <a:r>
                        <a:rPr lang="en-US" sz="1400" baseline="0" dirty="0" smtClean="0"/>
                        <a:t> #2</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kern="1200" dirty="0" smtClean="0">
                          <a:solidFill>
                            <a:schemeClr val="dk1"/>
                          </a:solidFill>
                          <a:latin typeface="+mn-lt"/>
                          <a:ea typeface="+mn-ea"/>
                          <a:cs typeface="+mn-cs"/>
                        </a:rPr>
                        <a:t>(Applicable to scenario #1-6)</a:t>
                      </a:r>
                    </a:p>
                    <a:p>
                      <a:endParaRPr lang="en-US" sz="1400" baseline="0" dirty="0" smtClean="0"/>
                    </a:p>
                  </a:txBody>
                  <a:tcPr/>
                </a:tc>
                <a:tc>
                  <a:txBody>
                    <a:bodyPr/>
                    <a:lstStyle/>
                    <a:p>
                      <a:r>
                        <a:rPr lang="en-US" sz="1400" dirty="0" smtClean="0"/>
                        <a:t>1)</a:t>
                      </a:r>
                      <a:r>
                        <a:rPr lang="en-US" sz="1400" baseline="0" dirty="0" smtClean="0"/>
                        <a:t> – 2), same as proposal #1;</a:t>
                      </a:r>
                    </a:p>
                    <a:p>
                      <a:r>
                        <a:rPr lang="en-US" sz="1400" dirty="0" smtClean="0">
                          <a:solidFill>
                            <a:schemeClr val="tx1"/>
                          </a:solidFill>
                        </a:rPr>
                        <a:t>3) In scenario #3-6, anchor SMF notifies the I/V-SMF restoration indication to the AMF, the AMF initiates I/V-SMF restoration procedure.</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 NOTE: N1N2MessageTransfer may be used by the anchor SMF</a:t>
                      </a:r>
                      <a:r>
                        <a:rPr lang="en-US" sz="1400" baseline="0" dirty="0" smtClean="0"/>
                        <a:t> to notify the I/V-SMF restoration indication to the AMF. </a:t>
                      </a:r>
                      <a:r>
                        <a:rPr lang="en-US" sz="1400" baseline="0" smtClean="0"/>
                        <a:t>Or other </a:t>
                      </a:r>
                      <a:r>
                        <a:rPr lang="en-US" sz="1400" baseline="0" dirty="0" smtClean="0"/>
                        <a:t>appropriate notification message can be considered.</a:t>
                      </a:r>
                      <a:endParaRPr lang="en-US" sz="1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a:t>
                      </a:r>
                      <a:r>
                        <a:rPr lang="en-US" sz="1400" baseline="0" dirty="0" smtClean="0"/>
                        <a:t> Interaction between I/V-SMF and anchor SMF, to store or to retrieve </a:t>
                      </a:r>
                      <a:r>
                        <a:rPr lang="en-US" sz="1400" baseline="0" dirty="0" err="1" smtClean="0"/>
                        <a:t>ivres</a:t>
                      </a:r>
                      <a:r>
                        <a:rPr lang="en-US" sz="1400" baseline="0" dirty="0" smtClean="0"/>
                        <a:t>-container-info;</a:t>
                      </a:r>
                    </a:p>
                    <a:p>
                      <a:r>
                        <a:rPr lang="en-US" sz="1400" dirty="0" smtClean="0"/>
                        <a:t>- Interaction between anchor SMF and AMF, to notify I/V-SMF restoration is needed.</a:t>
                      </a:r>
                      <a:endParaRPr lang="en-US" sz="1400" dirty="0"/>
                    </a:p>
                  </a:txBody>
                  <a:tcPr/>
                </a:tc>
              </a:tr>
              <a:tr h="619204">
                <a:tc>
                  <a:txBody>
                    <a:bodyPr/>
                    <a:lstStyle/>
                    <a:p>
                      <a:r>
                        <a:rPr lang="en-US" sz="1400" baseline="0" dirty="0" smtClean="0"/>
                        <a:t>Proposal #3</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kern="1200" dirty="0" smtClean="0">
                          <a:solidFill>
                            <a:schemeClr val="dk1"/>
                          </a:solidFill>
                          <a:latin typeface="+mn-lt"/>
                          <a:ea typeface="+mn-ea"/>
                          <a:cs typeface="+mn-cs"/>
                        </a:rPr>
                        <a:t>(Applicable to scenario #1-4)</a:t>
                      </a:r>
                      <a:endParaRPr lang="en-US" sz="1400" baseline="0" dirty="0" smtClean="0"/>
                    </a:p>
                  </a:txBody>
                  <a:tcPr/>
                </a:tc>
                <a:tc>
                  <a:txBody>
                    <a:bodyPr/>
                    <a:lstStyle/>
                    <a:p>
                      <a:r>
                        <a:rPr lang="en-US" sz="1400" dirty="0" smtClean="0"/>
                        <a:t>1) -2), same as proposal</a:t>
                      </a:r>
                      <a:r>
                        <a:rPr lang="en-US" sz="1400" baseline="0" dirty="0" smtClean="0"/>
                        <a:t> #1;</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solidFill>
                            <a:schemeClr val="tx1"/>
                          </a:solidFill>
                        </a:rPr>
                        <a:t>3) In scenario #1-4, the AMF initiates I/V-SMF restoration procedure. </a:t>
                      </a:r>
                    </a:p>
                  </a:txBody>
                  <a:tcPr/>
                </a:tc>
                <a:tc>
                  <a:txBody>
                    <a:bodyPr/>
                    <a:lstStyle/>
                    <a:p>
                      <a:r>
                        <a:rPr lang="en-US" sz="1400" dirty="0" smtClean="0"/>
                        <a:t>-</a:t>
                      </a:r>
                      <a:r>
                        <a:rPr lang="en-US" sz="1400" baseline="0" dirty="0" smtClean="0"/>
                        <a:t> Interaction between I/V-SMF and anchor SMF, to store or to retrieve </a:t>
                      </a:r>
                      <a:r>
                        <a:rPr lang="en-US" sz="1400" baseline="0" dirty="0" err="1" smtClean="0"/>
                        <a:t>ivres</a:t>
                      </a:r>
                      <a:r>
                        <a:rPr lang="en-US" sz="1400" baseline="0" dirty="0" smtClean="0"/>
                        <a:t>-container-info;</a:t>
                      </a:r>
                    </a:p>
                  </a:txBody>
                  <a:tcPr/>
                </a:tc>
              </a:tr>
              <a:tr h="762000">
                <a:tc>
                  <a:txBody>
                    <a:bodyPr/>
                    <a:lstStyle/>
                    <a:p>
                      <a:r>
                        <a:rPr lang="en-US" sz="1400" baseline="0" dirty="0" smtClean="0"/>
                        <a:t>Proposal #4</a:t>
                      </a:r>
                    </a:p>
                    <a:p>
                      <a:r>
                        <a:rPr lang="en-US" sz="1400" baseline="0" dirty="0" smtClean="0"/>
                        <a:t>(Applicable to scenario #1)</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solidFill>
                            <a:schemeClr val="tx1"/>
                          </a:solidFill>
                        </a:rPr>
                        <a:t>1) Keep</a:t>
                      </a:r>
                      <a:r>
                        <a:rPr lang="en-US" sz="1400" baseline="0" dirty="0" smtClean="0">
                          <a:solidFill>
                            <a:schemeClr val="tx1"/>
                          </a:solidFill>
                        </a:rPr>
                        <a:t> the solution in TS23.572 clause 6.7. No further enhancement. Restrict the I/V-SMF restoration trigger condition – mostly for MO cases, e.g. when UE initiates SR in IDLE.</a:t>
                      </a:r>
                      <a:endParaRPr lang="en-US" sz="1400" dirty="0" smtClean="0">
                        <a:solidFill>
                          <a:schemeClr val="tx1"/>
                        </a:solidFill>
                      </a:endParaRPr>
                    </a:p>
                  </a:txBody>
                  <a:tcPr/>
                </a:tc>
                <a:tc>
                  <a:txBody>
                    <a:bodyPr/>
                    <a:lstStyle/>
                    <a:p>
                      <a:r>
                        <a:rPr lang="en-US" sz="1400" baseline="0" dirty="0" smtClean="0"/>
                        <a:t>- Further restrict the usage of the procedure.</a:t>
                      </a:r>
                    </a:p>
                    <a:p>
                      <a:endParaRPr lang="en-US" sz="1400" baseline="0" dirty="0" smtClean="0"/>
                    </a:p>
                  </a:txBody>
                  <a:tcPr/>
                </a:tc>
              </a:tr>
            </a:tbl>
          </a:graphicData>
        </a:graphic>
      </p:graphicFrame>
    </p:spTree>
    <p:extLst>
      <p:ext uri="{BB962C8B-B14F-4D97-AF65-F5344CB8AC3E}">
        <p14:creationId xmlns:p14="http://schemas.microsoft.com/office/powerpoint/2010/main" val="125177999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33378" y="214364"/>
            <a:ext cx="8571635" cy="484136"/>
          </a:xfrm>
        </p:spPr>
        <p:txBody>
          <a:bodyPr/>
          <a:lstStyle/>
          <a:p>
            <a:r>
              <a:rPr lang="en-US" altLang="zh-CN" sz="1800" dirty="0" smtClean="0">
                <a:latin typeface="微软雅黑" panose="020B0503020204020204" pitchFamily="34" charset="-122"/>
                <a:ea typeface="微软雅黑" panose="020B0503020204020204" pitchFamily="34" charset="-122"/>
              </a:rPr>
              <a:t>7. Way forward proposals</a:t>
            </a:r>
            <a:endParaRPr lang="zh-CN" altLang="en-US" sz="1800" dirty="0">
              <a:latin typeface="微软雅黑" panose="020B0503020204020204" pitchFamily="34" charset="-122"/>
              <a:ea typeface="微软雅黑" panose="020B0503020204020204" pitchFamily="34" charset="-122"/>
            </a:endParaRPr>
          </a:p>
        </p:txBody>
      </p:sp>
      <p:sp>
        <p:nvSpPr>
          <p:cNvPr id="3" name="Rectangle 2"/>
          <p:cNvSpPr>
            <a:spLocks noChangeArrowheads="1"/>
          </p:cNvSpPr>
          <p:nvPr/>
        </p:nvSpPr>
        <p:spPr bwMode="auto">
          <a:xfrm>
            <a:off x="6" y="-184667"/>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圆角矩形 6"/>
          <p:cNvSpPr/>
          <p:nvPr/>
        </p:nvSpPr>
        <p:spPr>
          <a:xfrm>
            <a:off x="333380" y="3934050"/>
            <a:ext cx="8571633" cy="2309287"/>
          </a:xfrm>
          <a:prstGeom prst="roundRect">
            <a:avLst>
              <a:gd name="adj" fmla="val 0"/>
            </a:avLst>
          </a:prstGeom>
          <a:ln>
            <a:noFill/>
          </a:ln>
        </p:spPr>
        <p:style>
          <a:lnRef idx="2">
            <a:schemeClr val="dk1"/>
          </a:lnRef>
          <a:fillRef idx="1">
            <a:schemeClr val="lt1"/>
          </a:fillRef>
          <a:effectRef idx="0">
            <a:schemeClr val="dk1"/>
          </a:effectRef>
          <a:fontRef idx="minor">
            <a:schemeClr val="dk1"/>
          </a:fontRef>
        </p:style>
        <p:txBody>
          <a:bodyPr lIns="36000" tIns="36000" rIns="36000" bIns="36000" rtlCol="0" anchor="t" anchorCtr="0"/>
          <a:lstStyle/>
          <a:p>
            <a:pPr marL="171450" indent="-171450" defTabSz="914400" fontAlgn="auto">
              <a:spcBef>
                <a:spcPts val="0"/>
              </a:spcBef>
              <a:spcAft>
                <a:spcPts val="600"/>
              </a:spcAft>
              <a:buFont typeface="Arial" pitchFamily="34" charset="0"/>
              <a:buChar char="•"/>
            </a:pPr>
            <a:r>
              <a:rPr lang="en-US" altLang="zh-CN" sz="1600" dirty="0">
                <a:solidFill>
                  <a:srgbClr val="0070C0"/>
                </a:solidFill>
                <a:latin typeface="Arial" pitchFamily="34" charset="0"/>
                <a:ea typeface="微软雅黑" panose="020B0503020204020204" pitchFamily="34" charset="-122"/>
                <a:cs typeface="Arial" pitchFamily="34" charset="0"/>
              </a:rPr>
              <a:t>In order to increase user experience, </a:t>
            </a:r>
            <a:r>
              <a:rPr lang="en-US" altLang="zh-CN" sz="1600" dirty="0" smtClean="0">
                <a:solidFill>
                  <a:srgbClr val="0070C0"/>
                </a:solidFill>
                <a:latin typeface="Arial" pitchFamily="34" charset="0"/>
                <a:ea typeface="微软雅黑" panose="020B0503020204020204" pitchFamily="34" charset="-122"/>
                <a:cs typeface="Arial" pitchFamily="34" charset="0"/>
              </a:rPr>
              <a:t>especially for IMS service, it is strongly proposed that at </a:t>
            </a:r>
            <a:r>
              <a:rPr lang="en-US" altLang="zh-CN" sz="1600" dirty="0">
                <a:solidFill>
                  <a:srgbClr val="0070C0"/>
                </a:solidFill>
                <a:latin typeface="Arial" pitchFamily="34" charset="0"/>
                <a:ea typeface="微软雅黑" panose="020B0503020204020204" pitchFamily="34" charset="-122"/>
                <a:cs typeface="Arial" pitchFamily="34" charset="0"/>
              </a:rPr>
              <a:t>least scenario #1 (and possibly scenario #2) should be </a:t>
            </a:r>
            <a:r>
              <a:rPr lang="en-US" altLang="zh-CN" sz="1600" dirty="0" smtClean="0">
                <a:solidFill>
                  <a:srgbClr val="0070C0"/>
                </a:solidFill>
                <a:latin typeface="Arial" pitchFamily="34" charset="0"/>
                <a:ea typeface="微软雅黑" panose="020B0503020204020204" pitchFamily="34" charset="-122"/>
                <a:cs typeface="Arial" pitchFamily="34" charset="0"/>
              </a:rPr>
              <a:t>considered.</a:t>
            </a:r>
            <a:endParaRPr lang="en-US" altLang="zh-CN" sz="1600" dirty="0">
              <a:solidFill>
                <a:srgbClr val="0070C0"/>
              </a:solidFill>
              <a:latin typeface="Arial" pitchFamily="34" charset="0"/>
              <a:ea typeface="微软雅黑" panose="020B0503020204020204" pitchFamily="34" charset="-122"/>
              <a:cs typeface="Arial" pitchFamily="34" charset="0"/>
            </a:endParaRPr>
          </a:p>
          <a:p>
            <a:pPr marL="171450" indent="-171450" defTabSz="914400" fontAlgn="auto">
              <a:spcBef>
                <a:spcPts val="0"/>
              </a:spcBef>
              <a:spcAft>
                <a:spcPts val="600"/>
              </a:spcAft>
              <a:buFont typeface="Arial" pitchFamily="34" charset="0"/>
              <a:buChar char="•"/>
            </a:pPr>
            <a:r>
              <a:rPr lang="en-US" altLang="zh-CN" sz="1600" dirty="0" smtClean="0">
                <a:solidFill>
                  <a:srgbClr val="0070C0"/>
                </a:solidFill>
                <a:latin typeface="Arial" pitchFamily="34" charset="0"/>
                <a:ea typeface="微软雅黑" panose="020B0503020204020204" pitchFamily="34" charset="-122"/>
                <a:cs typeface="Arial" pitchFamily="34" charset="0"/>
              </a:rPr>
              <a:t>It is let to CT4 to decide how to proceed and which way forward proposal is selected.</a:t>
            </a:r>
          </a:p>
          <a:p>
            <a:pPr marL="171450" indent="-171450" defTabSz="914400" fontAlgn="auto">
              <a:spcBef>
                <a:spcPts val="0"/>
              </a:spcBef>
              <a:spcAft>
                <a:spcPts val="600"/>
              </a:spcAft>
              <a:buFont typeface="Arial" pitchFamily="34" charset="0"/>
              <a:buChar char="•"/>
            </a:pPr>
            <a:endParaRPr lang="en-US" altLang="zh-CN" sz="1600" dirty="0">
              <a:solidFill>
                <a:srgbClr val="0070C0"/>
              </a:solidFill>
              <a:latin typeface="Arial" pitchFamily="34" charset="0"/>
              <a:ea typeface="微软雅黑" panose="020B0503020204020204" pitchFamily="34" charset="-122"/>
              <a:cs typeface="Arial" pitchFamily="34" charset="0"/>
            </a:endParaRPr>
          </a:p>
          <a:p>
            <a:pPr marL="171450" indent="-171450" defTabSz="914400" fontAlgn="auto">
              <a:spcBef>
                <a:spcPts val="0"/>
              </a:spcBef>
              <a:spcAft>
                <a:spcPts val="600"/>
              </a:spcAft>
              <a:buFont typeface="Arial" pitchFamily="34" charset="0"/>
              <a:buChar char="•"/>
            </a:pPr>
            <a:r>
              <a:rPr lang="en-US" altLang="zh-CN" sz="1600" dirty="0" smtClean="0">
                <a:solidFill>
                  <a:srgbClr val="0070C0"/>
                </a:solidFill>
                <a:latin typeface="Arial" pitchFamily="34" charset="0"/>
                <a:ea typeface="微软雅黑" panose="020B0503020204020204" pitchFamily="34" charset="-122"/>
                <a:cs typeface="Arial" pitchFamily="34" charset="0"/>
              </a:rPr>
              <a:t>ZTE’s proposal:</a:t>
            </a:r>
          </a:p>
          <a:p>
            <a:pPr marL="628650" lvl="1" indent="-171450" defTabSz="914400" fontAlgn="auto">
              <a:spcBef>
                <a:spcPts val="0"/>
              </a:spcBef>
              <a:spcAft>
                <a:spcPts val="600"/>
              </a:spcAft>
              <a:buFont typeface="Arial" pitchFamily="34" charset="0"/>
              <a:buChar char="•"/>
            </a:pPr>
            <a:r>
              <a:rPr lang="en-US" altLang="zh-CN" sz="1600" dirty="0" smtClean="0">
                <a:solidFill>
                  <a:srgbClr val="0070C0"/>
                </a:solidFill>
                <a:latin typeface="Arial" pitchFamily="34" charset="0"/>
                <a:ea typeface="微软雅黑" panose="020B0503020204020204" pitchFamily="34" charset="-122"/>
                <a:cs typeface="Arial" pitchFamily="34" charset="0"/>
              </a:rPr>
              <a:t>The proposal#5 is the simplest change to existing solution, and supports restoration the PDU session path especially for IMS UE / IMS PDU Session.</a:t>
            </a:r>
          </a:p>
        </p:txBody>
      </p:sp>
      <p:sp>
        <p:nvSpPr>
          <p:cNvPr id="4" name="Rectangle 2"/>
          <p:cNvSpPr>
            <a:spLocks noChangeArrowheads="1"/>
          </p:cNvSpPr>
          <p:nvPr/>
        </p:nvSpPr>
        <p:spPr bwMode="auto">
          <a:xfrm>
            <a:off x="3" y="-184667"/>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8" name="表格 7"/>
          <p:cNvGraphicFramePr>
            <a:graphicFrameLocks noGrp="1"/>
          </p:cNvGraphicFramePr>
          <p:nvPr>
            <p:extLst>
              <p:ext uri="{D42A27DB-BD31-4B8C-83A1-F6EECF244321}">
                <p14:modId xmlns:p14="http://schemas.microsoft.com/office/powerpoint/2010/main" val="2708055882"/>
              </p:ext>
            </p:extLst>
          </p:nvPr>
        </p:nvGraphicFramePr>
        <p:xfrm>
          <a:off x="333379" y="754523"/>
          <a:ext cx="8571633" cy="2956560"/>
        </p:xfrm>
        <a:graphic>
          <a:graphicData uri="http://schemas.openxmlformats.org/drawingml/2006/table">
            <a:tbl>
              <a:tblPr firstRow="1" bandRow="1">
                <a:tableStyleId>{5C22544A-7EE6-4342-B048-85BDC9FD1C3A}</a:tableStyleId>
              </a:tblPr>
              <a:tblGrid>
                <a:gridCol w="1240240"/>
                <a:gridCol w="4890976"/>
                <a:gridCol w="2440417"/>
              </a:tblGrid>
              <a:tr h="361896">
                <a:tc>
                  <a:txBody>
                    <a:bodyPr/>
                    <a:lstStyle/>
                    <a:p>
                      <a:r>
                        <a:rPr lang="en-US" sz="1400" dirty="0" smtClean="0"/>
                        <a:t>Alternative</a:t>
                      </a:r>
                      <a:r>
                        <a:rPr lang="en-US" sz="1400" baseline="0" dirty="0" smtClean="0"/>
                        <a:t> proposals</a:t>
                      </a:r>
                      <a:endParaRPr lang="en-US" sz="1400" dirty="0"/>
                    </a:p>
                  </a:txBody>
                  <a:tcPr/>
                </a:tc>
                <a:tc>
                  <a:txBody>
                    <a:bodyPr/>
                    <a:lstStyle/>
                    <a:p>
                      <a:r>
                        <a:rPr lang="en-US" sz="1400" dirty="0" smtClean="0"/>
                        <a:t>Proposal overview</a:t>
                      </a:r>
                      <a:endParaRPr lang="en-US" sz="1400" dirty="0"/>
                    </a:p>
                  </a:txBody>
                  <a:tcPr/>
                </a:tc>
                <a:tc>
                  <a:txBody>
                    <a:bodyPr/>
                    <a:lstStyle/>
                    <a:p>
                      <a:r>
                        <a:rPr lang="en-US" sz="1400" dirty="0" smtClean="0"/>
                        <a:t>Enhancement to existing 23.527 solution</a:t>
                      </a:r>
                      <a:endParaRPr lang="en-US" sz="1400" dirty="0"/>
                    </a:p>
                  </a:txBody>
                  <a:tcPr/>
                </a:tc>
              </a:tr>
              <a:tr h="1906452">
                <a:tc>
                  <a:txBody>
                    <a:bodyPr/>
                    <a:lstStyle/>
                    <a:p>
                      <a:pPr marL="0" algn="l" defTabSz="914400" rtl="0" eaLnBrk="1" latinLnBrk="0" hangingPunct="1"/>
                      <a:r>
                        <a:rPr lang="en-US" sz="1400" kern="1200" dirty="0" smtClean="0">
                          <a:solidFill>
                            <a:schemeClr val="dk1"/>
                          </a:solidFill>
                          <a:latin typeface="+mn-lt"/>
                          <a:ea typeface="+mn-ea"/>
                          <a:cs typeface="+mn-cs"/>
                        </a:rPr>
                        <a:t>Proposal #5</a:t>
                      </a:r>
                    </a:p>
                    <a:p>
                      <a:pPr marL="0" algn="l" defTabSz="914400" rtl="0" eaLnBrk="1" latinLnBrk="0" hangingPunct="1"/>
                      <a:r>
                        <a:rPr lang="en-US" sz="1400" kern="1200" dirty="0" smtClean="0">
                          <a:solidFill>
                            <a:schemeClr val="dk1"/>
                          </a:solidFill>
                          <a:latin typeface="+mn-lt"/>
                          <a:ea typeface="+mn-ea"/>
                          <a:cs typeface="+mn-cs"/>
                        </a:rPr>
                        <a:t>(</a:t>
                      </a:r>
                      <a:r>
                        <a:rPr lang="en-US" sz="1400" kern="1200" baseline="0" dirty="0" smtClean="0">
                          <a:solidFill>
                            <a:schemeClr val="dk1"/>
                          </a:solidFill>
                          <a:latin typeface="+mn-lt"/>
                          <a:ea typeface="+mn-ea"/>
                          <a:cs typeface="+mn-cs"/>
                        </a:rPr>
                        <a:t>mainly for IMS</a:t>
                      </a:r>
                      <a:r>
                        <a:rPr lang="en-US" sz="1400" kern="1200" dirty="0" smtClean="0">
                          <a:solidFill>
                            <a:schemeClr val="dk1"/>
                          </a:solidFill>
                          <a:latin typeface="+mn-lt"/>
                          <a:ea typeface="+mn-ea"/>
                          <a:cs typeface="+mn-cs"/>
                        </a:rPr>
                        <a:t>)</a:t>
                      </a:r>
                    </a:p>
                  </a:txBody>
                  <a:tcPr/>
                </a:tc>
                <a:tc>
                  <a:txBody>
                    <a:bodyPr/>
                    <a:lstStyle/>
                    <a:p>
                      <a:r>
                        <a:rPr lang="en-US" sz="1400" b="1" dirty="0" smtClean="0">
                          <a:solidFill>
                            <a:schemeClr val="tx1"/>
                          </a:solidFill>
                        </a:rPr>
                        <a:t>Mainly for IMS UE</a:t>
                      </a:r>
                      <a:r>
                        <a:rPr lang="en-US" sz="1400" b="1" baseline="0" dirty="0" smtClean="0">
                          <a:solidFill>
                            <a:schemeClr val="tx1"/>
                          </a:solidFill>
                        </a:rPr>
                        <a:t> / IMS PDU Session:</a:t>
                      </a:r>
                      <a:endParaRPr lang="en-US" sz="1400" b="1" dirty="0" smtClean="0">
                        <a:solidFill>
                          <a:schemeClr val="tx1"/>
                        </a:solidFill>
                      </a:endParaRPr>
                    </a:p>
                    <a:p>
                      <a:r>
                        <a:rPr lang="en-US" sz="1400" dirty="0" smtClean="0">
                          <a:solidFill>
                            <a:schemeClr val="tx1"/>
                          </a:solidFill>
                        </a:rPr>
                        <a:t>1) I/V-SMF stores</a:t>
                      </a:r>
                      <a:r>
                        <a:rPr lang="en-US" sz="1400" baseline="0" dirty="0" smtClean="0">
                          <a:solidFill>
                            <a:schemeClr val="tx1"/>
                          </a:solidFill>
                        </a:rPr>
                        <a:t> AMF info (AMF Instance ID, API URI of AMF service, or Callback URI of SM Context Status Notification) in the anchor SMF;</a:t>
                      </a:r>
                    </a:p>
                    <a:p>
                      <a:r>
                        <a:rPr lang="en-US" sz="1400" baseline="0" dirty="0" smtClean="0">
                          <a:solidFill>
                            <a:schemeClr val="tx1"/>
                          </a:solidFill>
                        </a:rPr>
                        <a:t>2) For UE initiated SR when UE in IDLE, AMF initiates I/V-SMF restoration;</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solidFill>
                            <a:schemeClr val="tx1"/>
                          </a:solidFill>
                        </a:rPr>
                        <a:t>3) For other cases,</a:t>
                      </a:r>
                      <a:r>
                        <a:rPr lang="en-US" sz="1400" baseline="0" dirty="0" smtClean="0">
                          <a:solidFill>
                            <a:schemeClr val="tx1"/>
                          </a:solidFill>
                        </a:rPr>
                        <a:t> if the UE has IMS PDU, </a:t>
                      </a:r>
                      <a:r>
                        <a:rPr lang="en-US" sz="1400" dirty="0" smtClean="0">
                          <a:solidFill>
                            <a:schemeClr val="tx1"/>
                          </a:solidFill>
                        </a:rPr>
                        <a:t>AMF</a:t>
                      </a:r>
                      <a:r>
                        <a:rPr lang="en-US" sz="1400" baseline="0" dirty="0" smtClean="0">
                          <a:solidFill>
                            <a:schemeClr val="tx1"/>
                          </a:solidFill>
                        </a:rPr>
                        <a:t> </a:t>
                      </a:r>
                      <a:r>
                        <a:rPr lang="en-US" sz="1400" dirty="0" smtClean="0">
                          <a:solidFill>
                            <a:schemeClr val="tx1"/>
                          </a:solidFill>
                        </a:rPr>
                        <a:t>releases N2</a:t>
                      </a:r>
                      <a:r>
                        <a:rPr lang="en-US" sz="1400" baseline="0" dirty="0" smtClean="0">
                          <a:solidFill>
                            <a:schemeClr val="tx1"/>
                          </a:solidFill>
                        </a:rPr>
                        <a:t> / </a:t>
                      </a:r>
                      <a:r>
                        <a:rPr lang="en-US" sz="1400" dirty="0" smtClean="0">
                          <a:solidFill>
                            <a:schemeClr val="tx1"/>
                          </a:solidFill>
                        </a:rPr>
                        <a:t>AN resource, and waits for UE initiated SR;</a:t>
                      </a:r>
                    </a:p>
                    <a:p>
                      <a:pPr marL="457200" marR="0" lvl="1" indent="0" algn="l" defTabSz="914400" rtl="0" eaLnBrk="1" fontAlgn="auto" latinLnBrk="0" hangingPunct="1">
                        <a:lnSpc>
                          <a:spcPct val="100000"/>
                        </a:lnSpc>
                        <a:spcBef>
                          <a:spcPts val="0"/>
                        </a:spcBef>
                        <a:spcAft>
                          <a:spcPts val="0"/>
                        </a:spcAft>
                        <a:buClrTx/>
                        <a:buSzTx/>
                        <a:buFontTx/>
                        <a:buNone/>
                        <a:tabLst/>
                        <a:defRPr/>
                      </a:pPr>
                      <a:r>
                        <a:rPr lang="en-US" sz="1400" dirty="0" smtClean="0">
                          <a:solidFill>
                            <a:schemeClr val="tx1"/>
                          </a:solidFill>
                        </a:rPr>
                        <a:t>If it is the anchor SMF</a:t>
                      </a:r>
                      <a:r>
                        <a:rPr lang="en-US" sz="1400" baseline="0" dirty="0" smtClean="0">
                          <a:solidFill>
                            <a:schemeClr val="tx1"/>
                          </a:solidFill>
                        </a:rPr>
                        <a:t> detects I/V-SMF failure, the anchor SMF sends </a:t>
                      </a:r>
                      <a:r>
                        <a:rPr lang="en-US" sz="1400" baseline="0" dirty="0" err="1" smtClean="0">
                          <a:solidFill>
                            <a:schemeClr val="tx1"/>
                          </a:solidFill>
                        </a:rPr>
                        <a:t>SmContextStatusNotification</a:t>
                      </a:r>
                      <a:r>
                        <a:rPr lang="en-US" sz="1400" baseline="0" dirty="0" smtClean="0">
                          <a:solidFill>
                            <a:schemeClr val="tx1"/>
                          </a:solidFill>
                        </a:rPr>
                        <a:t> (</a:t>
                      </a:r>
                      <a:r>
                        <a:rPr lang="en-US" sz="1400" baseline="0" dirty="0" err="1" smtClean="0">
                          <a:solidFill>
                            <a:schemeClr val="tx1"/>
                          </a:solidFill>
                        </a:rPr>
                        <a:t>resourceStatus</a:t>
                      </a:r>
                      <a:r>
                        <a:rPr lang="en-US" sz="1400" baseline="0" dirty="0" smtClean="0">
                          <a:solidFill>
                            <a:schemeClr val="tx1"/>
                          </a:solidFill>
                        </a:rPr>
                        <a:t>=IVSMF_FAILURE) to the AMF.</a:t>
                      </a:r>
                      <a:endParaRPr lang="en-US" sz="1400" dirty="0" smtClean="0">
                        <a:solidFill>
                          <a:schemeClr val="tx1"/>
                        </a:solidFill>
                      </a:endParaRPr>
                    </a:p>
                  </a:txBody>
                  <a:tcPr/>
                </a:tc>
                <a:tc>
                  <a:txBody>
                    <a:bodyPr/>
                    <a:lstStyle/>
                    <a:p>
                      <a:r>
                        <a:rPr lang="en-US" sz="1400" dirty="0" smtClean="0"/>
                        <a:t>-</a:t>
                      </a:r>
                      <a:r>
                        <a:rPr lang="en-US" sz="1400" baseline="0" dirty="0" smtClean="0"/>
                        <a:t> I/V-SMF provides AMF info to anchor SMF;</a:t>
                      </a:r>
                    </a:p>
                    <a:p>
                      <a:r>
                        <a:rPr lang="en-US" sz="1400" baseline="0" dirty="0" smtClean="0"/>
                        <a:t>- Anchor SMF sends </a:t>
                      </a:r>
                      <a:r>
                        <a:rPr lang="en-US" sz="1400" baseline="0" dirty="0" err="1" smtClean="0"/>
                        <a:t>SmContextStautsNotification</a:t>
                      </a:r>
                      <a:r>
                        <a:rPr lang="en-US" sz="1400" baseline="0" dirty="0" smtClean="0"/>
                        <a:t> (IVSMF_FAILURE / SM_CONTEXT_FAILURE) to AMF, which triggers the AMF to initiate I-SMF restoration procedure if UE in IDLE, or release N2 / AN resource in other cases; </a:t>
                      </a:r>
                      <a:endParaRPr lang="en-US" sz="1400" dirty="0"/>
                    </a:p>
                  </a:txBody>
                  <a:tcPr/>
                </a:tc>
              </a:tr>
            </a:tbl>
          </a:graphicData>
        </a:graphic>
      </p:graphicFrame>
    </p:spTree>
    <p:extLst>
      <p:ext uri="{BB962C8B-B14F-4D97-AF65-F5344CB8AC3E}">
        <p14:creationId xmlns:p14="http://schemas.microsoft.com/office/powerpoint/2010/main" val="12517799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33378" y="214364"/>
            <a:ext cx="8571635" cy="484136"/>
          </a:xfrm>
        </p:spPr>
        <p:txBody>
          <a:bodyPr/>
          <a:lstStyle/>
          <a:p>
            <a:r>
              <a:rPr lang="en-US" altLang="zh-CN" sz="1800" dirty="0" smtClean="0">
                <a:latin typeface="微软雅黑" panose="020B0503020204020204" pitchFamily="34" charset="-122"/>
                <a:ea typeface="微软雅黑" panose="020B0503020204020204" pitchFamily="34" charset="-122"/>
              </a:rPr>
              <a:t>8. </a:t>
            </a:r>
            <a:r>
              <a:rPr lang="en-US" altLang="zh-CN" sz="1800" dirty="0">
                <a:latin typeface="微软雅黑" panose="020B0503020204020204" pitchFamily="34" charset="-122"/>
                <a:ea typeface="微软雅黑" panose="020B0503020204020204" pitchFamily="34" charset="-122"/>
              </a:rPr>
              <a:t>Q</a:t>
            </a:r>
            <a:r>
              <a:rPr lang="en-US" altLang="zh-CN" sz="1800" dirty="0" smtClean="0">
                <a:latin typeface="微软雅黑" panose="020B0503020204020204" pitchFamily="34" charset="-122"/>
                <a:ea typeface="微软雅黑" panose="020B0503020204020204" pitchFamily="34" charset="-122"/>
              </a:rPr>
              <a:t>uestions collected per CC on Sep.23</a:t>
            </a:r>
            <a:endParaRPr lang="zh-CN" altLang="en-US" sz="1800" dirty="0">
              <a:latin typeface="微软雅黑" panose="020B0503020204020204" pitchFamily="34" charset="-122"/>
              <a:ea typeface="微软雅黑" panose="020B0503020204020204" pitchFamily="34" charset="-122"/>
            </a:endParaRPr>
          </a:p>
        </p:txBody>
      </p:sp>
      <p:sp>
        <p:nvSpPr>
          <p:cNvPr id="3" name="Rectangle 2"/>
          <p:cNvSpPr>
            <a:spLocks noChangeArrowheads="1"/>
          </p:cNvSpPr>
          <p:nvPr/>
        </p:nvSpPr>
        <p:spPr bwMode="auto">
          <a:xfrm>
            <a:off x="6" y="-184667"/>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圆角矩形 6"/>
          <p:cNvSpPr/>
          <p:nvPr/>
        </p:nvSpPr>
        <p:spPr>
          <a:xfrm>
            <a:off x="333380" y="698500"/>
            <a:ext cx="8571633" cy="5544838"/>
          </a:xfrm>
          <a:prstGeom prst="roundRect">
            <a:avLst>
              <a:gd name="adj" fmla="val 0"/>
            </a:avLst>
          </a:prstGeom>
          <a:ln>
            <a:noFill/>
          </a:ln>
        </p:spPr>
        <p:style>
          <a:lnRef idx="2">
            <a:schemeClr val="dk1"/>
          </a:lnRef>
          <a:fillRef idx="1">
            <a:schemeClr val="lt1"/>
          </a:fillRef>
          <a:effectRef idx="0">
            <a:schemeClr val="dk1"/>
          </a:effectRef>
          <a:fontRef idx="minor">
            <a:schemeClr val="dk1"/>
          </a:fontRef>
        </p:style>
        <p:txBody>
          <a:bodyPr lIns="36000" tIns="36000" rIns="36000" bIns="36000" rtlCol="0" anchor="t" anchorCtr="0"/>
          <a:lstStyle/>
          <a:p>
            <a:pPr marL="171450" indent="-171450" defTabSz="914400" fontAlgn="auto">
              <a:spcBef>
                <a:spcPts val="0"/>
              </a:spcBef>
              <a:spcAft>
                <a:spcPts val="600"/>
              </a:spcAft>
              <a:buFont typeface="Arial" pitchFamily="34" charset="0"/>
              <a:buChar char="•"/>
            </a:pPr>
            <a:r>
              <a:rPr lang="en-US" altLang="zh-CN" sz="1600" dirty="0" smtClean="0">
                <a:solidFill>
                  <a:srgbClr val="0070C0"/>
                </a:solidFill>
                <a:latin typeface="Arial" pitchFamily="34" charset="0"/>
                <a:ea typeface="微软雅黑" panose="020B0503020204020204" pitchFamily="34" charset="-122"/>
                <a:cs typeface="Arial" pitchFamily="34" charset="0"/>
              </a:rPr>
              <a:t>Q1: Do we need another solution than SMF Set solution? </a:t>
            </a:r>
          </a:p>
          <a:p>
            <a:pPr marL="628650" lvl="1" indent="-171450" defTabSz="914400" fontAlgn="auto">
              <a:spcBef>
                <a:spcPts val="0"/>
              </a:spcBef>
              <a:spcAft>
                <a:spcPts val="600"/>
              </a:spcAft>
              <a:buFont typeface="Arial" pitchFamily="34" charset="0"/>
              <a:buChar char="•"/>
            </a:pPr>
            <a:r>
              <a:rPr lang="en-US" altLang="zh-CN" sz="1400" dirty="0">
                <a:solidFill>
                  <a:srgbClr val="0070C0"/>
                </a:solidFill>
                <a:latin typeface="Arial" pitchFamily="34" charset="0"/>
                <a:ea typeface="微软雅黑" panose="020B0503020204020204" pitchFamily="34" charset="-122"/>
                <a:cs typeface="Arial" pitchFamily="34" charset="0"/>
              </a:rPr>
              <a:t>Nokia, Ericsson, HW, Samsung: don’t want another </a:t>
            </a:r>
            <a:r>
              <a:rPr lang="en-US" altLang="zh-CN" sz="1400" dirty="0" smtClean="0">
                <a:solidFill>
                  <a:srgbClr val="0070C0"/>
                </a:solidFill>
                <a:latin typeface="Arial" pitchFamily="34" charset="0"/>
                <a:ea typeface="微软雅黑" panose="020B0503020204020204" pitchFamily="34" charset="-122"/>
                <a:cs typeface="Arial" pitchFamily="34" charset="0"/>
              </a:rPr>
              <a:t>one, it will make the choice complex.</a:t>
            </a:r>
            <a:endParaRPr lang="en-US" altLang="zh-CN" sz="1400" dirty="0">
              <a:solidFill>
                <a:srgbClr val="0070C0"/>
              </a:solidFill>
              <a:latin typeface="Arial" pitchFamily="34" charset="0"/>
              <a:ea typeface="微软雅黑" panose="020B0503020204020204" pitchFamily="34" charset="-122"/>
              <a:cs typeface="Arial" pitchFamily="34" charset="0"/>
            </a:endParaRPr>
          </a:p>
          <a:p>
            <a:pPr marL="628650" lvl="1" indent="-171450" defTabSz="914400" fontAlgn="auto">
              <a:spcBef>
                <a:spcPts val="0"/>
              </a:spcBef>
              <a:spcAft>
                <a:spcPts val="600"/>
              </a:spcAft>
              <a:buFont typeface="Arial" pitchFamily="34" charset="0"/>
              <a:buChar char="•"/>
            </a:pPr>
            <a:r>
              <a:rPr lang="en-US" altLang="zh-CN" sz="1400" dirty="0" smtClean="0">
                <a:solidFill>
                  <a:srgbClr val="0070C0"/>
                </a:solidFill>
                <a:latin typeface="Arial" pitchFamily="34" charset="0"/>
                <a:ea typeface="微软雅黑" panose="020B0503020204020204" pitchFamily="34" charset="-122"/>
                <a:cs typeface="Arial" pitchFamily="34" charset="0"/>
              </a:rPr>
              <a:t>ZTE opinion: There will be no protection for PDU session with I-SMF before the SMF SET is available. So still think this non SMF Set solution is useful.</a:t>
            </a:r>
          </a:p>
          <a:p>
            <a:pPr marL="171450" indent="-171450" defTabSz="914400" fontAlgn="auto">
              <a:spcBef>
                <a:spcPts val="0"/>
              </a:spcBef>
              <a:spcAft>
                <a:spcPts val="600"/>
              </a:spcAft>
              <a:buFont typeface="Arial" pitchFamily="34" charset="0"/>
              <a:buChar char="•"/>
            </a:pPr>
            <a:r>
              <a:rPr lang="en-US" altLang="zh-CN" sz="1600" dirty="0" smtClean="0">
                <a:solidFill>
                  <a:srgbClr val="0070C0"/>
                </a:solidFill>
                <a:latin typeface="Arial" pitchFamily="34" charset="0"/>
                <a:ea typeface="微软雅黑" panose="020B0503020204020204" pitchFamily="34" charset="-122"/>
                <a:cs typeface="Arial" pitchFamily="34" charset="0"/>
              </a:rPr>
              <a:t>Q2: Does it really need to select the old I-UPF/V-UPF?</a:t>
            </a:r>
          </a:p>
          <a:p>
            <a:pPr marL="628650" lvl="1" indent="-171450" defTabSz="914400" fontAlgn="auto">
              <a:spcBef>
                <a:spcPts val="0"/>
              </a:spcBef>
              <a:spcAft>
                <a:spcPts val="600"/>
              </a:spcAft>
              <a:buFont typeface="Arial" pitchFamily="34" charset="0"/>
              <a:buChar char="•"/>
            </a:pPr>
            <a:r>
              <a:rPr lang="en-US" altLang="zh-CN" sz="1400" dirty="0">
                <a:solidFill>
                  <a:srgbClr val="0070C0"/>
                </a:solidFill>
                <a:latin typeface="Arial" pitchFamily="34" charset="0"/>
                <a:ea typeface="微软雅黑" panose="020B0503020204020204" pitchFamily="34" charset="-122"/>
                <a:cs typeface="Arial" pitchFamily="34" charset="0"/>
              </a:rPr>
              <a:t>If the new I-SMF can take over the PFCP session towards the old I-UPF, it requires the old I-UPF should be notified with the alternative SMF, but it goes to the direction of SMF Set solution.  </a:t>
            </a:r>
          </a:p>
          <a:p>
            <a:pPr marL="628650" lvl="1" indent="-171450" defTabSz="914400" fontAlgn="auto">
              <a:spcBef>
                <a:spcPts val="0"/>
              </a:spcBef>
              <a:spcAft>
                <a:spcPts val="600"/>
              </a:spcAft>
              <a:buFont typeface="Arial" pitchFamily="34" charset="0"/>
              <a:buChar char="•"/>
            </a:pPr>
            <a:r>
              <a:rPr lang="en-US" altLang="zh-CN" sz="1400" dirty="0" smtClean="0">
                <a:solidFill>
                  <a:srgbClr val="0070C0"/>
                </a:solidFill>
                <a:latin typeface="Arial" pitchFamily="34" charset="0"/>
                <a:ea typeface="微软雅黑" panose="020B0503020204020204" pitchFamily="34" charset="-122"/>
                <a:cs typeface="Arial" pitchFamily="34" charset="0"/>
              </a:rPr>
              <a:t>Hence, it doesn’t really need to select the old I-UPF/V-UPF, if the simplest solution is selected.</a:t>
            </a:r>
          </a:p>
          <a:p>
            <a:pPr marL="171450" indent="-171450" defTabSz="914400" fontAlgn="auto">
              <a:spcBef>
                <a:spcPts val="0"/>
              </a:spcBef>
              <a:spcAft>
                <a:spcPts val="600"/>
              </a:spcAft>
              <a:buFont typeface="Arial" pitchFamily="34" charset="0"/>
              <a:buChar char="•"/>
            </a:pPr>
            <a:r>
              <a:rPr lang="en-US" altLang="zh-CN" sz="1600" dirty="0">
                <a:solidFill>
                  <a:srgbClr val="0070C0"/>
                </a:solidFill>
                <a:latin typeface="Arial" pitchFamily="34" charset="0"/>
                <a:ea typeface="微软雅黑" panose="020B0503020204020204" pitchFamily="34" charset="-122"/>
                <a:cs typeface="Arial" pitchFamily="34" charset="0"/>
              </a:rPr>
              <a:t>Q3: </a:t>
            </a:r>
            <a:r>
              <a:rPr lang="en-US" altLang="zh-CN" sz="1600" dirty="0" smtClean="0">
                <a:solidFill>
                  <a:srgbClr val="0070C0"/>
                </a:solidFill>
                <a:latin typeface="Arial" pitchFamily="34" charset="0"/>
                <a:ea typeface="微软雅黑" panose="020B0503020204020204" pitchFamily="34" charset="-122"/>
                <a:cs typeface="Arial" pitchFamily="34" charset="0"/>
              </a:rPr>
              <a:t>If the proposed solution only applied to IMS UE or IMS PDU, then how about other PDU session?</a:t>
            </a:r>
            <a:endParaRPr lang="en-US" altLang="zh-CN" sz="1600" dirty="0">
              <a:solidFill>
                <a:srgbClr val="0070C0"/>
              </a:solidFill>
              <a:latin typeface="Arial" pitchFamily="34" charset="0"/>
              <a:ea typeface="微软雅黑" panose="020B0503020204020204" pitchFamily="34" charset="-122"/>
              <a:cs typeface="Arial" pitchFamily="34" charset="0"/>
            </a:endParaRPr>
          </a:p>
          <a:p>
            <a:pPr marL="628650" lvl="2" indent="-171450" defTabSz="914400" fontAlgn="auto">
              <a:spcBef>
                <a:spcPts val="0"/>
              </a:spcBef>
              <a:spcAft>
                <a:spcPts val="600"/>
              </a:spcAft>
              <a:buFont typeface="Arial" pitchFamily="34" charset="0"/>
              <a:buChar char="•"/>
            </a:pPr>
            <a:r>
              <a:rPr lang="en-US" altLang="zh-CN" sz="1400" dirty="0">
                <a:solidFill>
                  <a:srgbClr val="0070C0"/>
                </a:solidFill>
                <a:latin typeface="Arial" pitchFamily="34" charset="0"/>
                <a:ea typeface="微软雅黑" panose="020B0503020204020204" pitchFamily="34" charset="-122"/>
                <a:cs typeface="Arial" pitchFamily="34" charset="0"/>
              </a:rPr>
              <a:t>ZTE opinion</a:t>
            </a:r>
            <a:r>
              <a:rPr lang="en-US" altLang="zh-CN" sz="1400" dirty="0" smtClean="0">
                <a:solidFill>
                  <a:srgbClr val="0070C0"/>
                </a:solidFill>
                <a:latin typeface="Arial" pitchFamily="34" charset="0"/>
                <a:ea typeface="微软雅黑" panose="020B0503020204020204" pitchFamily="34" charset="-122"/>
                <a:cs typeface="Arial" pitchFamily="34" charset="0"/>
              </a:rPr>
              <a:t>: </a:t>
            </a:r>
          </a:p>
          <a:p>
            <a:pPr marL="1085850" lvl="3" indent="-171450" defTabSz="914400" fontAlgn="auto">
              <a:spcBef>
                <a:spcPts val="0"/>
              </a:spcBef>
              <a:spcAft>
                <a:spcPts val="600"/>
              </a:spcAft>
              <a:buFont typeface="Arial" pitchFamily="34" charset="0"/>
              <a:buChar char="•"/>
            </a:pPr>
            <a:r>
              <a:rPr lang="en-US" altLang="zh-CN" sz="1400" dirty="0" smtClean="0">
                <a:solidFill>
                  <a:srgbClr val="0070C0"/>
                </a:solidFill>
                <a:latin typeface="Arial" pitchFamily="34" charset="0"/>
                <a:ea typeface="微软雅黑" panose="020B0503020204020204" pitchFamily="34" charset="-122"/>
                <a:cs typeface="Arial" pitchFamily="34" charset="0"/>
              </a:rPr>
              <a:t>IMS PDU session is the most important one than internet PDU session.</a:t>
            </a:r>
          </a:p>
          <a:p>
            <a:pPr marL="1085850" lvl="3" indent="-171450" defTabSz="914400" fontAlgn="auto">
              <a:spcBef>
                <a:spcPts val="0"/>
              </a:spcBef>
              <a:spcAft>
                <a:spcPts val="600"/>
              </a:spcAft>
              <a:buFont typeface="Arial" pitchFamily="34" charset="0"/>
              <a:buChar char="•"/>
            </a:pPr>
            <a:r>
              <a:rPr lang="en-US" altLang="zh-CN" sz="1400" dirty="0" smtClean="0">
                <a:solidFill>
                  <a:srgbClr val="0070C0"/>
                </a:solidFill>
                <a:latin typeface="Arial" pitchFamily="34" charset="0"/>
                <a:ea typeface="微软雅黑" panose="020B0503020204020204" pitchFamily="34" charset="-122"/>
                <a:cs typeface="Arial" pitchFamily="34" charset="0"/>
              </a:rPr>
              <a:t>It is operator decision whether to limit the solution only for IMS UE or IMS PDU. But it can be applied to all PDU sessions.</a:t>
            </a:r>
          </a:p>
          <a:p>
            <a:pPr marL="1085850" lvl="3" indent="-171450" defTabSz="914400" fontAlgn="auto">
              <a:spcBef>
                <a:spcPts val="0"/>
              </a:spcBef>
              <a:spcAft>
                <a:spcPts val="600"/>
              </a:spcAft>
              <a:buFont typeface="Arial" pitchFamily="34" charset="0"/>
              <a:buChar char="•"/>
            </a:pPr>
            <a:r>
              <a:rPr lang="en-US" altLang="zh-CN" sz="1400" dirty="0" smtClean="0">
                <a:solidFill>
                  <a:srgbClr val="0070C0"/>
                </a:solidFill>
                <a:latin typeface="Arial" pitchFamily="34" charset="0"/>
                <a:ea typeface="微软雅黑" panose="020B0503020204020204" pitchFamily="34" charset="-122"/>
                <a:cs typeface="Arial" pitchFamily="34" charset="0"/>
              </a:rPr>
              <a:t>As anyhow the trigger point of I-SMF restoration will be limited at per UE level and under special conditions, the signaling increase would be acceptable.</a:t>
            </a:r>
            <a:endParaRPr lang="en-US" altLang="zh-CN" sz="1400" dirty="0">
              <a:solidFill>
                <a:srgbClr val="0070C0"/>
              </a:solidFill>
              <a:latin typeface="Arial" pitchFamily="34" charset="0"/>
              <a:ea typeface="微软雅黑" panose="020B0503020204020204" pitchFamily="34" charset="-122"/>
              <a:cs typeface="Arial" pitchFamily="34" charset="0"/>
            </a:endParaRPr>
          </a:p>
          <a:p>
            <a:pPr marL="171450" indent="-171450" defTabSz="914400" fontAlgn="auto">
              <a:spcBef>
                <a:spcPts val="0"/>
              </a:spcBef>
              <a:spcAft>
                <a:spcPts val="600"/>
              </a:spcAft>
              <a:buFont typeface="Arial" pitchFamily="34" charset="0"/>
              <a:buChar char="•"/>
            </a:pPr>
            <a:endParaRPr lang="en-US" altLang="zh-CN" sz="1600" dirty="0" smtClean="0">
              <a:solidFill>
                <a:srgbClr val="0070C0"/>
              </a:solidFill>
              <a:latin typeface="Arial" pitchFamily="34" charset="0"/>
              <a:ea typeface="微软雅黑" panose="020B0503020204020204" pitchFamily="34" charset="-122"/>
              <a:cs typeface="Arial" pitchFamily="34" charset="0"/>
            </a:endParaRPr>
          </a:p>
        </p:txBody>
      </p:sp>
      <p:sp>
        <p:nvSpPr>
          <p:cNvPr id="4" name="Rectangle 2"/>
          <p:cNvSpPr>
            <a:spLocks noChangeArrowheads="1"/>
          </p:cNvSpPr>
          <p:nvPr/>
        </p:nvSpPr>
        <p:spPr bwMode="auto">
          <a:xfrm>
            <a:off x="3" y="-184667"/>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42125190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33378" y="214364"/>
            <a:ext cx="8571635" cy="484136"/>
          </a:xfrm>
        </p:spPr>
        <p:txBody>
          <a:bodyPr/>
          <a:lstStyle/>
          <a:p>
            <a:r>
              <a:rPr lang="en-US" altLang="zh-CN" sz="1800" dirty="0" smtClean="0">
                <a:latin typeface="微软雅黑" panose="020B0503020204020204" pitchFamily="34" charset="-122"/>
                <a:ea typeface="微软雅黑" panose="020B0503020204020204" pitchFamily="34" charset="-122"/>
              </a:rPr>
              <a:t>8. </a:t>
            </a:r>
            <a:r>
              <a:rPr lang="en-US" altLang="zh-CN" sz="1800" dirty="0">
                <a:latin typeface="微软雅黑" panose="020B0503020204020204" pitchFamily="34" charset="-122"/>
                <a:ea typeface="微软雅黑" panose="020B0503020204020204" pitchFamily="34" charset="-122"/>
              </a:rPr>
              <a:t>Q</a:t>
            </a:r>
            <a:r>
              <a:rPr lang="en-US" altLang="zh-CN" sz="1800" dirty="0" smtClean="0">
                <a:latin typeface="微软雅黑" panose="020B0503020204020204" pitchFamily="34" charset="-122"/>
                <a:ea typeface="微软雅黑" panose="020B0503020204020204" pitchFamily="34" charset="-122"/>
              </a:rPr>
              <a:t>uestions collected per CC on Sep.23</a:t>
            </a:r>
            <a:endParaRPr lang="zh-CN" altLang="en-US" sz="1800" dirty="0">
              <a:latin typeface="微软雅黑" panose="020B0503020204020204" pitchFamily="34" charset="-122"/>
              <a:ea typeface="微软雅黑" panose="020B0503020204020204" pitchFamily="34" charset="-122"/>
            </a:endParaRPr>
          </a:p>
        </p:txBody>
      </p:sp>
      <p:sp>
        <p:nvSpPr>
          <p:cNvPr id="3" name="Rectangle 2"/>
          <p:cNvSpPr>
            <a:spLocks noChangeArrowheads="1"/>
          </p:cNvSpPr>
          <p:nvPr/>
        </p:nvSpPr>
        <p:spPr bwMode="auto">
          <a:xfrm>
            <a:off x="6" y="-184667"/>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圆角矩形 6"/>
          <p:cNvSpPr/>
          <p:nvPr/>
        </p:nvSpPr>
        <p:spPr>
          <a:xfrm>
            <a:off x="333380" y="698500"/>
            <a:ext cx="8571633" cy="5544838"/>
          </a:xfrm>
          <a:prstGeom prst="roundRect">
            <a:avLst>
              <a:gd name="adj" fmla="val 0"/>
            </a:avLst>
          </a:prstGeom>
          <a:ln>
            <a:noFill/>
          </a:ln>
        </p:spPr>
        <p:style>
          <a:lnRef idx="2">
            <a:schemeClr val="dk1"/>
          </a:lnRef>
          <a:fillRef idx="1">
            <a:schemeClr val="lt1"/>
          </a:fillRef>
          <a:effectRef idx="0">
            <a:schemeClr val="dk1"/>
          </a:effectRef>
          <a:fontRef idx="minor">
            <a:schemeClr val="dk1"/>
          </a:fontRef>
        </p:style>
        <p:txBody>
          <a:bodyPr lIns="36000" tIns="36000" rIns="36000" bIns="36000" rtlCol="0" anchor="t" anchorCtr="0"/>
          <a:lstStyle/>
          <a:p>
            <a:pPr marL="171450" indent="-171450" defTabSz="914400" fontAlgn="auto">
              <a:spcBef>
                <a:spcPts val="0"/>
              </a:spcBef>
              <a:spcAft>
                <a:spcPts val="600"/>
              </a:spcAft>
              <a:buFont typeface="Arial" pitchFamily="34" charset="0"/>
              <a:buChar char="•"/>
            </a:pPr>
            <a:r>
              <a:rPr lang="en-US" altLang="zh-CN" sz="1600" dirty="0" smtClean="0">
                <a:solidFill>
                  <a:srgbClr val="0070C0"/>
                </a:solidFill>
                <a:latin typeface="Arial" pitchFamily="34" charset="0"/>
                <a:ea typeface="微软雅黑" panose="020B0503020204020204" pitchFamily="34" charset="-122"/>
                <a:cs typeface="Arial" pitchFamily="34" charset="0"/>
              </a:rPr>
              <a:t>Q4: It is easy to cause massive signaling if the AMF release AN resource and forces the UE to enter IDLE on I-SMF failure indication.</a:t>
            </a:r>
          </a:p>
          <a:p>
            <a:pPr marL="628650" lvl="2" indent="-171450" defTabSz="914400" fontAlgn="auto">
              <a:spcBef>
                <a:spcPts val="0"/>
              </a:spcBef>
              <a:spcAft>
                <a:spcPts val="600"/>
              </a:spcAft>
              <a:buFont typeface="Arial" pitchFamily="34" charset="0"/>
              <a:buChar char="•"/>
            </a:pPr>
            <a:r>
              <a:rPr lang="en-US" altLang="zh-CN" sz="1400" dirty="0" smtClean="0">
                <a:solidFill>
                  <a:srgbClr val="0070C0"/>
                </a:solidFill>
                <a:latin typeface="Arial" pitchFamily="34" charset="0"/>
                <a:ea typeface="微软雅黑" panose="020B0503020204020204" pitchFamily="34" charset="-122"/>
                <a:cs typeface="Arial" pitchFamily="34" charset="0"/>
              </a:rPr>
              <a:t>ZTE opinion: </a:t>
            </a:r>
          </a:p>
          <a:p>
            <a:pPr marL="1085850" lvl="3" indent="-171450" defTabSz="914400" fontAlgn="auto">
              <a:spcBef>
                <a:spcPts val="0"/>
              </a:spcBef>
              <a:spcAft>
                <a:spcPts val="600"/>
              </a:spcAft>
              <a:buFont typeface="Arial" pitchFamily="34" charset="0"/>
              <a:buChar char="•"/>
            </a:pPr>
            <a:r>
              <a:rPr lang="en-US" altLang="zh-CN" sz="1400" dirty="0" smtClean="0">
                <a:solidFill>
                  <a:srgbClr val="0070C0"/>
                </a:solidFill>
                <a:latin typeface="Arial" pitchFamily="34" charset="0"/>
                <a:ea typeface="微软雅黑" panose="020B0503020204020204" pitchFamily="34" charset="-122"/>
                <a:cs typeface="Arial" pitchFamily="34" charset="0"/>
              </a:rPr>
              <a:t>The AMF only release AN resource at the following point: a) if it receives I-SMF failure notification from the anchor SMF while the UE is in CONNECTED state, b) if it receives MO signaling involving SMF from the UE while the UE is in CONNECTED state;</a:t>
            </a:r>
          </a:p>
          <a:p>
            <a:pPr marL="1085850" lvl="3" indent="-171450" defTabSz="914400" fontAlgn="auto">
              <a:spcBef>
                <a:spcPts val="0"/>
              </a:spcBef>
              <a:spcAft>
                <a:spcPts val="600"/>
              </a:spcAft>
              <a:buFont typeface="Arial" pitchFamily="34" charset="0"/>
              <a:buChar char="•"/>
            </a:pPr>
            <a:r>
              <a:rPr lang="en-US" altLang="zh-CN" sz="1400" dirty="0" smtClean="0">
                <a:solidFill>
                  <a:srgbClr val="0070C0"/>
                </a:solidFill>
                <a:latin typeface="Arial" pitchFamily="34" charset="0"/>
                <a:ea typeface="微软雅黑" panose="020B0503020204020204" pitchFamily="34" charset="-122"/>
                <a:cs typeface="Arial" pitchFamily="34" charset="0"/>
              </a:rPr>
              <a:t>And, the anchor SMF only sends I-SMF failure notification to the AMF at the following points: a) MT signaling is received or need to be sent, b) GTP-U Error is reported by the UPF(PSA);</a:t>
            </a:r>
          </a:p>
          <a:p>
            <a:pPr marL="1085850" lvl="3" indent="-171450" defTabSz="914400" fontAlgn="auto">
              <a:spcBef>
                <a:spcPts val="0"/>
              </a:spcBef>
              <a:spcAft>
                <a:spcPts val="600"/>
              </a:spcAft>
              <a:buFont typeface="Arial" pitchFamily="34" charset="0"/>
              <a:buChar char="•"/>
            </a:pPr>
            <a:r>
              <a:rPr lang="en-US" altLang="zh-CN" sz="1400" dirty="0" smtClean="0">
                <a:solidFill>
                  <a:srgbClr val="0070C0"/>
                </a:solidFill>
                <a:latin typeface="Arial" pitchFamily="34" charset="0"/>
                <a:ea typeface="微软雅黑" panose="020B0503020204020204" pitchFamily="34" charset="-122"/>
                <a:cs typeface="Arial" pitchFamily="34" charset="0"/>
              </a:rPr>
              <a:t>In general, the trigger point for AMF release AN resource is only at per UE level and only be triggered at special conditions. Hence, it will introduce some signaling but will not cause massive signaling to the RAN/AMF/UE.</a:t>
            </a:r>
          </a:p>
          <a:p>
            <a:pPr marL="1085850" lvl="3" indent="-171450" defTabSz="914400" fontAlgn="auto">
              <a:spcBef>
                <a:spcPts val="0"/>
              </a:spcBef>
              <a:spcAft>
                <a:spcPts val="600"/>
              </a:spcAft>
              <a:buFont typeface="Arial" pitchFamily="34" charset="0"/>
              <a:buChar char="•"/>
            </a:pPr>
            <a:endParaRPr lang="en-US" altLang="zh-CN" sz="1400" dirty="0" smtClean="0">
              <a:solidFill>
                <a:srgbClr val="00B050"/>
              </a:solidFill>
              <a:latin typeface="Arial" pitchFamily="34" charset="0"/>
              <a:ea typeface="微软雅黑" panose="020B0503020204020204" pitchFamily="34" charset="-122"/>
              <a:cs typeface="Arial" pitchFamily="34" charset="0"/>
            </a:endParaRPr>
          </a:p>
          <a:p>
            <a:pPr marL="1085850" lvl="3" indent="-171450" defTabSz="914400" fontAlgn="auto">
              <a:spcBef>
                <a:spcPts val="0"/>
              </a:spcBef>
              <a:spcAft>
                <a:spcPts val="600"/>
              </a:spcAft>
              <a:buFont typeface="Arial" pitchFamily="34" charset="0"/>
              <a:buChar char="•"/>
            </a:pPr>
            <a:r>
              <a:rPr lang="en-US" altLang="zh-CN" sz="1400" dirty="0" smtClean="0">
                <a:solidFill>
                  <a:srgbClr val="00B050"/>
                </a:solidFill>
                <a:latin typeface="Arial" pitchFamily="34" charset="0"/>
                <a:ea typeface="微软雅黑" panose="020B0503020204020204" pitchFamily="34" charset="-122"/>
                <a:cs typeface="Arial" pitchFamily="34" charset="0"/>
              </a:rPr>
              <a:t>Comparing to the gain (PDU session is restored), the pain (slight increase the singling interaction) can be accepted.</a:t>
            </a:r>
          </a:p>
          <a:p>
            <a:pPr marL="628650" lvl="1" indent="-171450" defTabSz="914400" fontAlgn="auto">
              <a:spcBef>
                <a:spcPts val="0"/>
              </a:spcBef>
              <a:spcAft>
                <a:spcPts val="600"/>
              </a:spcAft>
              <a:buFont typeface="Arial" pitchFamily="34" charset="0"/>
              <a:buChar char="•"/>
            </a:pPr>
            <a:endParaRPr lang="en-US" altLang="zh-CN" sz="1400" dirty="0" smtClean="0">
              <a:solidFill>
                <a:srgbClr val="0070C0"/>
              </a:solidFill>
              <a:latin typeface="Arial" pitchFamily="34" charset="0"/>
              <a:ea typeface="微软雅黑" panose="020B0503020204020204" pitchFamily="34" charset="-122"/>
              <a:cs typeface="Arial" pitchFamily="34" charset="0"/>
            </a:endParaRPr>
          </a:p>
        </p:txBody>
      </p:sp>
      <p:sp>
        <p:nvSpPr>
          <p:cNvPr id="4" name="Rectangle 2"/>
          <p:cNvSpPr>
            <a:spLocks noChangeArrowheads="1"/>
          </p:cNvSpPr>
          <p:nvPr/>
        </p:nvSpPr>
        <p:spPr bwMode="auto">
          <a:xfrm>
            <a:off x="3" y="-184667"/>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12468065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33378" y="214364"/>
            <a:ext cx="8571635" cy="484136"/>
          </a:xfrm>
        </p:spPr>
        <p:txBody>
          <a:bodyPr/>
          <a:lstStyle/>
          <a:p>
            <a:r>
              <a:rPr lang="en-US" altLang="zh-CN" sz="1800" dirty="0" smtClean="0">
                <a:latin typeface="微软雅黑" panose="020B0503020204020204" pitchFamily="34" charset="-122"/>
                <a:ea typeface="微软雅黑" panose="020B0503020204020204" pitchFamily="34" charset="-122"/>
              </a:rPr>
              <a:t>8. </a:t>
            </a:r>
            <a:r>
              <a:rPr lang="en-US" altLang="zh-CN" sz="1800" dirty="0">
                <a:latin typeface="微软雅黑" panose="020B0503020204020204" pitchFamily="34" charset="-122"/>
                <a:ea typeface="微软雅黑" panose="020B0503020204020204" pitchFamily="34" charset="-122"/>
              </a:rPr>
              <a:t>Q</a:t>
            </a:r>
            <a:r>
              <a:rPr lang="en-US" altLang="zh-CN" sz="1800" dirty="0" smtClean="0">
                <a:latin typeface="微软雅黑" panose="020B0503020204020204" pitchFamily="34" charset="-122"/>
                <a:ea typeface="微软雅黑" panose="020B0503020204020204" pitchFamily="34" charset="-122"/>
              </a:rPr>
              <a:t>uestions collected per CC on Sep.23</a:t>
            </a:r>
            <a:endParaRPr lang="zh-CN" altLang="en-US" sz="1800" dirty="0">
              <a:latin typeface="微软雅黑" panose="020B0503020204020204" pitchFamily="34" charset="-122"/>
              <a:ea typeface="微软雅黑" panose="020B0503020204020204" pitchFamily="34" charset="-122"/>
            </a:endParaRPr>
          </a:p>
        </p:txBody>
      </p:sp>
      <p:sp>
        <p:nvSpPr>
          <p:cNvPr id="3" name="Rectangle 2"/>
          <p:cNvSpPr>
            <a:spLocks noChangeArrowheads="1"/>
          </p:cNvSpPr>
          <p:nvPr/>
        </p:nvSpPr>
        <p:spPr bwMode="auto">
          <a:xfrm>
            <a:off x="6" y="-184667"/>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圆角矩形 6"/>
          <p:cNvSpPr/>
          <p:nvPr/>
        </p:nvSpPr>
        <p:spPr>
          <a:xfrm>
            <a:off x="333380" y="698500"/>
            <a:ext cx="8571633" cy="5734198"/>
          </a:xfrm>
          <a:prstGeom prst="roundRect">
            <a:avLst>
              <a:gd name="adj" fmla="val 0"/>
            </a:avLst>
          </a:prstGeom>
          <a:ln>
            <a:noFill/>
          </a:ln>
        </p:spPr>
        <p:style>
          <a:lnRef idx="2">
            <a:schemeClr val="dk1"/>
          </a:lnRef>
          <a:fillRef idx="1">
            <a:schemeClr val="lt1"/>
          </a:fillRef>
          <a:effectRef idx="0">
            <a:schemeClr val="dk1"/>
          </a:effectRef>
          <a:fontRef idx="minor">
            <a:schemeClr val="dk1"/>
          </a:fontRef>
        </p:style>
        <p:txBody>
          <a:bodyPr lIns="36000" tIns="36000" rIns="36000" bIns="36000" rtlCol="0" anchor="t" anchorCtr="0"/>
          <a:lstStyle/>
          <a:p>
            <a:pPr marL="171450" indent="-171450" defTabSz="914400" fontAlgn="auto">
              <a:spcBef>
                <a:spcPts val="0"/>
              </a:spcBef>
              <a:spcAft>
                <a:spcPts val="600"/>
              </a:spcAft>
              <a:buFont typeface="Arial" pitchFamily="34" charset="0"/>
              <a:buChar char="•"/>
            </a:pPr>
            <a:r>
              <a:rPr lang="en-US" altLang="zh-CN" sz="1600" dirty="0" smtClean="0">
                <a:solidFill>
                  <a:srgbClr val="0070C0"/>
                </a:solidFill>
                <a:latin typeface="Arial" pitchFamily="34" charset="0"/>
                <a:ea typeface="微软雅黑" panose="020B0503020204020204" pitchFamily="34" charset="-122"/>
                <a:cs typeface="Arial" pitchFamily="34" charset="0"/>
              </a:rPr>
              <a:t>Q5: I/V-UPF may also send GTP-U Error Indication to RAN, and RAN may send PDU Session Resource Notify message to AMF and release AN resource. This may cause massive signaling.</a:t>
            </a:r>
          </a:p>
          <a:p>
            <a:pPr marL="628650" lvl="1" indent="-171450" defTabSz="914400" fontAlgn="auto">
              <a:spcBef>
                <a:spcPts val="0"/>
              </a:spcBef>
              <a:spcAft>
                <a:spcPts val="600"/>
              </a:spcAft>
              <a:buFont typeface="Arial" pitchFamily="34" charset="0"/>
              <a:buChar char="•"/>
            </a:pPr>
            <a:r>
              <a:rPr lang="en-US" altLang="zh-CN" sz="1400" dirty="0" smtClean="0">
                <a:solidFill>
                  <a:srgbClr val="0070C0"/>
                </a:solidFill>
                <a:latin typeface="Arial" pitchFamily="34" charset="0"/>
                <a:ea typeface="微软雅黑" panose="020B0503020204020204" pitchFamily="34" charset="-122"/>
                <a:cs typeface="Arial" pitchFamily="34" charset="0"/>
              </a:rPr>
              <a:t>TS23.527, clause 5.3.3.1: </a:t>
            </a:r>
          </a:p>
          <a:p>
            <a:pPr marL="1085850" lvl="2" indent="-171450" defTabSz="914400" fontAlgn="auto">
              <a:spcBef>
                <a:spcPts val="0"/>
              </a:spcBef>
              <a:spcAft>
                <a:spcPts val="600"/>
              </a:spcAft>
              <a:buFont typeface="Arial" pitchFamily="34" charset="0"/>
              <a:buChar char="•"/>
            </a:pPr>
            <a:r>
              <a:rPr lang="en-GB" sz="1400" dirty="0">
                <a:solidFill>
                  <a:srgbClr val="0070C0"/>
                </a:solidFill>
                <a:latin typeface="Arial" pitchFamily="34" charset="0"/>
                <a:ea typeface="微软雅黑" panose="020B0503020204020204" pitchFamily="34" charset="-122"/>
                <a:cs typeface="Arial" pitchFamily="34" charset="0"/>
              </a:rPr>
              <a:t>if the GTP-U Error Indication was received from an UPF over a NG-U tunnel that is not an indirect forwarding tunnel, the 5G-AN shall initiate a PDU Session Resource Notify procedure and release immediately the resources of the PDU session for which the Error Indication was </a:t>
            </a:r>
            <a:r>
              <a:rPr lang="en-GB" sz="1400" dirty="0" smtClean="0">
                <a:solidFill>
                  <a:srgbClr val="0070C0"/>
                </a:solidFill>
                <a:latin typeface="Arial" pitchFamily="34" charset="0"/>
                <a:ea typeface="微软雅黑" panose="020B0503020204020204" pitchFamily="34" charset="-122"/>
                <a:cs typeface="Arial" pitchFamily="34" charset="0"/>
              </a:rPr>
              <a:t>received;</a:t>
            </a:r>
          </a:p>
          <a:p>
            <a:pPr marL="628650" lvl="1" indent="-171450" defTabSz="914400" fontAlgn="auto">
              <a:spcBef>
                <a:spcPts val="0"/>
              </a:spcBef>
              <a:spcAft>
                <a:spcPts val="600"/>
              </a:spcAft>
              <a:buFont typeface="Arial" pitchFamily="34" charset="0"/>
              <a:buChar char="•"/>
            </a:pPr>
            <a:r>
              <a:rPr lang="en-GB" altLang="zh-CN" sz="1400" dirty="0" smtClean="0">
                <a:solidFill>
                  <a:srgbClr val="0070C0"/>
                </a:solidFill>
                <a:latin typeface="Arial" pitchFamily="34" charset="0"/>
                <a:ea typeface="微软雅黑" panose="020B0503020204020204" pitchFamily="34" charset="-122"/>
                <a:cs typeface="Arial" pitchFamily="34" charset="0"/>
              </a:rPr>
              <a:t>TS38.413, clause 8.2.4.2:</a:t>
            </a:r>
          </a:p>
          <a:p>
            <a:pPr marL="1085850" lvl="2" indent="-171450" defTabSz="914400" fontAlgn="auto">
              <a:spcBef>
                <a:spcPts val="0"/>
              </a:spcBef>
              <a:spcAft>
                <a:spcPts val="600"/>
              </a:spcAft>
              <a:buFont typeface="Arial" pitchFamily="34" charset="0"/>
              <a:buChar char="•"/>
            </a:pPr>
            <a:r>
              <a:rPr lang="en-GB" sz="1400" dirty="0">
                <a:solidFill>
                  <a:srgbClr val="0070C0"/>
                </a:solidFill>
                <a:latin typeface="Arial" pitchFamily="34" charset="0"/>
                <a:ea typeface="微软雅黑" panose="020B0503020204020204" pitchFamily="34" charset="-122"/>
                <a:cs typeface="Arial" pitchFamily="34" charset="0"/>
              </a:rPr>
              <a:t>Upon reception of the PDU SESSION RESOURCE NOTIFY message, the AMF shall, for each PDU session indicated in the PDU Session ID IE, transfer transparently the PDU Session Resource Notify Transfer IE or PDU Session Resource Notify Released Transfer IE to the SMF associated with the concerned PDU session. Upon reception of PDU Session Resource Notify Transfer IE, the SMF normally initiate the appropriate release or modify procedure on the core network side for the PDU session(s) or </a:t>
            </a:r>
            <a:r>
              <a:rPr lang="en-GB" sz="1400" dirty="0" err="1">
                <a:solidFill>
                  <a:srgbClr val="0070C0"/>
                </a:solidFill>
                <a:latin typeface="Arial" pitchFamily="34" charset="0"/>
                <a:ea typeface="微软雅黑" panose="020B0503020204020204" pitchFamily="34" charset="-122"/>
                <a:cs typeface="Arial" pitchFamily="34" charset="0"/>
              </a:rPr>
              <a:t>QoS</a:t>
            </a:r>
            <a:r>
              <a:rPr lang="en-GB" sz="1400" dirty="0">
                <a:solidFill>
                  <a:srgbClr val="0070C0"/>
                </a:solidFill>
                <a:latin typeface="Arial" pitchFamily="34" charset="0"/>
                <a:ea typeface="微软雅黑" panose="020B0503020204020204" pitchFamily="34" charset="-122"/>
                <a:cs typeface="Arial" pitchFamily="34" charset="0"/>
              </a:rPr>
              <a:t> flow(s) identified as not fulfilled anymore.</a:t>
            </a:r>
            <a:endParaRPr lang="en-GB" altLang="zh-CN" sz="1400" dirty="0">
              <a:solidFill>
                <a:srgbClr val="0070C0"/>
              </a:solidFill>
              <a:latin typeface="Arial" pitchFamily="34" charset="0"/>
              <a:ea typeface="微软雅黑" panose="020B0503020204020204" pitchFamily="34" charset="-122"/>
              <a:cs typeface="Arial" pitchFamily="34" charset="0"/>
            </a:endParaRPr>
          </a:p>
          <a:p>
            <a:pPr marL="628650" lvl="1" indent="-171450" defTabSz="914400" fontAlgn="auto">
              <a:spcBef>
                <a:spcPts val="0"/>
              </a:spcBef>
              <a:spcAft>
                <a:spcPts val="600"/>
              </a:spcAft>
              <a:buFont typeface="Arial" pitchFamily="34" charset="0"/>
              <a:buChar char="•"/>
            </a:pPr>
            <a:r>
              <a:rPr lang="en-GB" altLang="zh-CN" sz="1400" dirty="0" smtClean="0">
                <a:solidFill>
                  <a:srgbClr val="0070C0"/>
                </a:solidFill>
                <a:latin typeface="Arial" pitchFamily="34" charset="0"/>
                <a:ea typeface="微软雅黑" panose="020B0503020204020204" pitchFamily="34" charset="-122"/>
                <a:cs typeface="Arial" pitchFamily="34" charset="0"/>
              </a:rPr>
              <a:t>ZTE observation:</a:t>
            </a:r>
            <a:endParaRPr lang="en-US" altLang="zh-CN" sz="1400" dirty="0">
              <a:solidFill>
                <a:srgbClr val="0070C0"/>
              </a:solidFill>
              <a:latin typeface="Arial" pitchFamily="34" charset="0"/>
              <a:ea typeface="微软雅黑" panose="020B0503020204020204" pitchFamily="34" charset="-122"/>
              <a:cs typeface="Arial" pitchFamily="34" charset="0"/>
            </a:endParaRPr>
          </a:p>
          <a:p>
            <a:pPr marL="1085850" lvl="2" indent="-171450" defTabSz="914400" fontAlgn="auto">
              <a:spcBef>
                <a:spcPts val="0"/>
              </a:spcBef>
              <a:spcAft>
                <a:spcPts val="600"/>
              </a:spcAft>
              <a:buFont typeface="Arial" pitchFamily="34" charset="0"/>
              <a:buChar char="•"/>
            </a:pPr>
            <a:r>
              <a:rPr lang="en-US" altLang="zh-CN" sz="1400" dirty="0" smtClean="0">
                <a:solidFill>
                  <a:srgbClr val="0070C0"/>
                </a:solidFill>
                <a:latin typeface="Arial" pitchFamily="34" charset="0"/>
                <a:ea typeface="微软雅黑" panose="020B0503020204020204" pitchFamily="34" charset="-122"/>
                <a:cs typeface="Arial" pitchFamily="34" charset="0"/>
              </a:rPr>
              <a:t>On receiving PDU Session Resource Notify from the RAN, the AMF tries to send the PDU Session Resource Release Transfer IE to the SMF, but it will fail. </a:t>
            </a:r>
            <a:r>
              <a:rPr lang="en-US" altLang="zh-CN" sz="1400" dirty="0" smtClean="0">
                <a:solidFill>
                  <a:srgbClr val="00B050"/>
                </a:solidFill>
                <a:latin typeface="Arial" pitchFamily="34" charset="0"/>
                <a:ea typeface="微软雅黑" panose="020B0503020204020204" pitchFamily="34" charset="-122"/>
                <a:cs typeface="Arial" pitchFamily="34" charset="0"/>
              </a:rPr>
              <a:t>This can be a trigger point to the AMF to initiate I-SMF restoration procedure, or initiate AN release procedure</a:t>
            </a:r>
            <a:r>
              <a:rPr lang="en-US" altLang="zh-CN" sz="1400" dirty="0" smtClean="0">
                <a:solidFill>
                  <a:srgbClr val="0070C0"/>
                </a:solidFill>
                <a:latin typeface="Arial" pitchFamily="34" charset="0"/>
                <a:ea typeface="微软雅黑" panose="020B0503020204020204" pitchFamily="34" charset="-122"/>
                <a:cs typeface="Arial" pitchFamily="34" charset="0"/>
              </a:rPr>
              <a:t>; </a:t>
            </a:r>
          </a:p>
          <a:p>
            <a:pPr marL="1085850" lvl="2" indent="-171450" defTabSz="914400" fontAlgn="auto">
              <a:spcBef>
                <a:spcPts val="0"/>
              </a:spcBef>
              <a:spcAft>
                <a:spcPts val="600"/>
              </a:spcAft>
              <a:buFont typeface="Arial" pitchFamily="34" charset="0"/>
              <a:buChar char="•"/>
            </a:pPr>
            <a:r>
              <a:rPr lang="en-US" altLang="zh-CN" sz="1400" dirty="0" smtClean="0">
                <a:solidFill>
                  <a:srgbClr val="0070C0"/>
                </a:solidFill>
                <a:latin typeface="Arial" pitchFamily="34" charset="0"/>
                <a:ea typeface="微软雅黑" panose="020B0503020204020204" pitchFamily="34" charset="-122"/>
                <a:cs typeface="Arial" pitchFamily="34" charset="0"/>
              </a:rPr>
              <a:t>Once the RAN </a:t>
            </a:r>
            <a:r>
              <a:rPr lang="en-US" altLang="zh-CN" sz="1400" dirty="0">
                <a:solidFill>
                  <a:srgbClr val="0070C0"/>
                </a:solidFill>
                <a:latin typeface="Arial" pitchFamily="34" charset="0"/>
                <a:ea typeface="微软雅黑" panose="020B0503020204020204" pitchFamily="34" charset="-122"/>
                <a:cs typeface="Arial" pitchFamily="34" charset="0"/>
              </a:rPr>
              <a:t>release </a:t>
            </a:r>
            <a:r>
              <a:rPr lang="en-US" altLang="zh-CN" sz="1400" dirty="0" smtClean="0">
                <a:solidFill>
                  <a:srgbClr val="0070C0"/>
                </a:solidFill>
                <a:latin typeface="Arial" pitchFamily="34" charset="0"/>
                <a:ea typeface="微软雅黑" panose="020B0503020204020204" pitchFamily="34" charset="-122"/>
                <a:cs typeface="Arial" pitchFamily="34" charset="0"/>
              </a:rPr>
              <a:t>(all)  AN </a:t>
            </a:r>
            <a:r>
              <a:rPr lang="en-US" altLang="zh-CN" sz="1400" dirty="0">
                <a:solidFill>
                  <a:srgbClr val="0070C0"/>
                </a:solidFill>
                <a:latin typeface="Arial" pitchFamily="34" charset="0"/>
                <a:ea typeface="微软雅黑" panose="020B0503020204020204" pitchFamily="34" charset="-122"/>
                <a:cs typeface="Arial" pitchFamily="34" charset="0"/>
              </a:rPr>
              <a:t>resources of the PDU session, </a:t>
            </a:r>
            <a:r>
              <a:rPr lang="en-US" altLang="zh-CN" sz="1400" dirty="0" smtClean="0">
                <a:solidFill>
                  <a:srgbClr val="0070C0"/>
                </a:solidFill>
                <a:latin typeface="Arial" pitchFamily="34" charset="0"/>
                <a:ea typeface="微软雅黑" panose="020B0503020204020204" pitchFamily="34" charset="-122"/>
                <a:cs typeface="Arial" pitchFamily="34" charset="0"/>
              </a:rPr>
              <a:t>the UE may enter IDLE state. Later if the UE initiate Service Request, the AMF can initiate I-SMF restoration procedure;</a:t>
            </a:r>
            <a:endParaRPr lang="en-US" altLang="zh-CN" sz="1400" dirty="0">
              <a:solidFill>
                <a:srgbClr val="0070C0"/>
              </a:solidFill>
              <a:latin typeface="Arial" pitchFamily="34" charset="0"/>
              <a:ea typeface="微软雅黑" panose="020B0503020204020204" pitchFamily="34" charset="-122"/>
              <a:cs typeface="Arial" pitchFamily="34" charset="0"/>
            </a:endParaRPr>
          </a:p>
          <a:p>
            <a:pPr marL="1085850" lvl="2" indent="-171450" defTabSz="914400" fontAlgn="auto">
              <a:spcBef>
                <a:spcPts val="0"/>
              </a:spcBef>
              <a:spcAft>
                <a:spcPts val="600"/>
              </a:spcAft>
              <a:buFont typeface="Arial" pitchFamily="34" charset="0"/>
              <a:buChar char="•"/>
            </a:pPr>
            <a:r>
              <a:rPr lang="en-US" altLang="zh-CN" sz="1400" dirty="0" smtClean="0">
                <a:solidFill>
                  <a:srgbClr val="00B050"/>
                </a:solidFill>
                <a:latin typeface="Arial" pitchFamily="34" charset="0"/>
                <a:ea typeface="微软雅黑" panose="020B0503020204020204" pitchFamily="34" charset="-122"/>
                <a:cs typeface="Arial" pitchFamily="34" charset="0"/>
              </a:rPr>
              <a:t>The signaling consumption among the RAN/AMF/UE is per UE level, and only be triggered by the DL traffic, so it shouldn’t cause massive signaling to the network.</a:t>
            </a:r>
          </a:p>
          <a:p>
            <a:pPr marL="628650" lvl="1" indent="-171450" defTabSz="914400" fontAlgn="auto">
              <a:spcBef>
                <a:spcPts val="0"/>
              </a:spcBef>
              <a:spcAft>
                <a:spcPts val="600"/>
              </a:spcAft>
              <a:buFont typeface="Arial" pitchFamily="34" charset="0"/>
              <a:buChar char="•"/>
            </a:pPr>
            <a:endParaRPr lang="en-US" altLang="zh-CN" sz="1400" dirty="0" smtClean="0">
              <a:solidFill>
                <a:srgbClr val="0070C0"/>
              </a:solidFill>
              <a:latin typeface="Arial" pitchFamily="34" charset="0"/>
              <a:ea typeface="微软雅黑" panose="020B0503020204020204" pitchFamily="34" charset="-122"/>
              <a:cs typeface="Arial" pitchFamily="34" charset="0"/>
            </a:endParaRPr>
          </a:p>
        </p:txBody>
      </p:sp>
      <p:sp>
        <p:nvSpPr>
          <p:cNvPr id="4" name="Rectangle 2"/>
          <p:cNvSpPr>
            <a:spLocks noChangeArrowheads="1"/>
          </p:cNvSpPr>
          <p:nvPr/>
        </p:nvSpPr>
        <p:spPr bwMode="auto">
          <a:xfrm>
            <a:off x="3" y="-184667"/>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2445019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33378" y="214364"/>
            <a:ext cx="8571635" cy="484136"/>
          </a:xfrm>
        </p:spPr>
        <p:txBody>
          <a:bodyPr/>
          <a:lstStyle/>
          <a:p>
            <a:r>
              <a:rPr lang="en-US" altLang="zh-CN" sz="1800" dirty="0" smtClean="0">
                <a:latin typeface="微软雅黑" panose="020B0503020204020204" pitchFamily="34" charset="-122"/>
                <a:ea typeface="微软雅黑" panose="020B0503020204020204" pitchFamily="34" charset="-122"/>
              </a:rPr>
              <a:t>9. Improvement proposal to existing solution</a:t>
            </a:r>
            <a:endParaRPr lang="zh-CN" altLang="en-US" sz="1800" dirty="0">
              <a:latin typeface="微软雅黑" panose="020B0503020204020204" pitchFamily="34" charset="-122"/>
              <a:ea typeface="微软雅黑" panose="020B0503020204020204" pitchFamily="34" charset="-122"/>
            </a:endParaRPr>
          </a:p>
        </p:txBody>
      </p:sp>
      <p:sp>
        <p:nvSpPr>
          <p:cNvPr id="3" name="Rectangle 2"/>
          <p:cNvSpPr>
            <a:spLocks noChangeArrowheads="1"/>
          </p:cNvSpPr>
          <p:nvPr/>
        </p:nvSpPr>
        <p:spPr bwMode="auto">
          <a:xfrm>
            <a:off x="6" y="-184667"/>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圆角矩形 6"/>
          <p:cNvSpPr/>
          <p:nvPr/>
        </p:nvSpPr>
        <p:spPr>
          <a:xfrm>
            <a:off x="333380" y="698500"/>
            <a:ext cx="8571633" cy="5734198"/>
          </a:xfrm>
          <a:prstGeom prst="roundRect">
            <a:avLst>
              <a:gd name="adj" fmla="val 0"/>
            </a:avLst>
          </a:prstGeom>
          <a:ln>
            <a:noFill/>
          </a:ln>
        </p:spPr>
        <p:style>
          <a:lnRef idx="2">
            <a:schemeClr val="dk1"/>
          </a:lnRef>
          <a:fillRef idx="1">
            <a:schemeClr val="lt1"/>
          </a:fillRef>
          <a:effectRef idx="0">
            <a:schemeClr val="dk1"/>
          </a:effectRef>
          <a:fontRef idx="minor">
            <a:schemeClr val="dk1"/>
          </a:fontRef>
        </p:style>
        <p:txBody>
          <a:bodyPr lIns="36000" tIns="36000" rIns="36000" bIns="36000" rtlCol="0" anchor="t" anchorCtr="0"/>
          <a:lstStyle/>
          <a:p>
            <a:pPr marL="171450" indent="-171450" defTabSz="914400" fontAlgn="auto">
              <a:spcBef>
                <a:spcPts val="0"/>
              </a:spcBef>
              <a:spcAft>
                <a:spcPts val="600"/>
              </a:spcAft>
              <a:buFont typeface="Arial" pitchFamily="34" charset="0"/>
              <a:buChar char="•"/>
            </a:pPr>
            <a:r>
              <a:rPr lang="en-US" altLang="zh-CN" sz="1600" dirty="0" smtClean="0">
                <a:solidFill>
                  <a:srgbClr val="0070C0"/>
                </a:solidFill>
                <a:latin typeface="Arial" pitchFamily="34" charset="0"/>
                <a:ea typeface="微软雅黑" panose="020B0503020204020204" pitchFamily="34" charset="-122"/>
                <a:cs typeface="Arial" pitchFamily="34" charset="0"/>
              </a:rPr>
              <a:t>If CT4 can agree with ZTE’s further investigation (slide 15-17), ZTE will propose the following changes to existing solution.</a:t>
            </a:r>
          </a:p>
          <a:p>
            <a:pPr marL="628650" lvl="1" indent="-171450" defTabSz="914400" fontAlgn="auto">
              <a:spcBef>
                <a:spcPts val="0"/>
              </a:spcBef>
              <a:spcAft>
                <a:spcPts val="600"/>
              </a:spcAft>
              <a:buFont typeface="Arial" pitchFamily="34" charset="0"/>
              <a:buChar char="•"/>
            </a:pPr>
            <a:r>
              <a:rPr lang="en-US" altLang="zh-CN" sz="1400" dirty="0" smtClean="0">
                <a:solidFill>
                  <a:srgbClr val="0070C0"/>
                </a:solidFill>
                <a:latin typeface="Arial" pitchFamily="34" charset="0"/>
                <a:ea typeface="微软雅黑" panose="020B0503020204020204" pitchFamily="34" charset="-122"/>
                <a:cs typeface="Arial" pitchFamily="34" charset="0"/>
              </a:rPr>
              <a:t>To TS23.527: </a:t>
            </a:r>
          </a:p>
          <a:p>
            <a:pPr marL="1085850" lvl="2" indent="-171450" defTabSz="914400" fontAlgn="auto">
              <a:spcBef>
                <a:spcPts val="0"/>
              </a:spcBef>
              <a:spcAft>
                <a:spcPts val="600"/>
              </a:spcAft>
              <a:buFont typeface="Arial" pitchFamily="34" charset="0"/>
              <a:buChar char="•"/>
            </a:pPr>
            <a:r>
              <a:rPr lang="en-GB" sz="1400" dirty="0" smtClean="0">
                <a:solidFill>
                  <a:srgbClr val="0070C0"/>
                </a:solidFill>
                <a:latin typeface="Arial" pitchFamily="34" charset="0"/>
                <a:ea typeface="微软雅黑" panose="020B0503020204020204" pitchFamily="34" charset="-122"/>
                <a:cs typeface="Arial" pitchFamily="34" charset="0"/>
              </a:rPr>
              <a:t>Clarify the solution may be limited to IMS UE and IMS PDU;</a:t>
            </a:r>
          </a:p>
          <a:p>
            <a:pPr marL="1085850" lvl="2" indent="-171450" defTabSz="914400" fontAlgn="auto">
              <a:spcBef>
                <a:spcPts val="0"/>
              </a:spcBef>
              <a:spcAft>
                <a:spcPts val="600"/>
              </a:spcAft>
              <a:buFont typeface="Arial" pitchFamily="34" charset="0"/>
              <a:buChar char="•"/>
            </a:pPr>
            <a:r>
              <a:rPr lang="en-GB" sz="1400" dirty="0" smtClean="0">
                <a:solidFill>
                  <a:srgbClr val="0070C0"/>
                </a:solidFill>
                <a:latin typeface="Arial" pitchFamily="34" charset="0"/>
                <a:ea typeface="微软雅黑" panose="020B0503020204020204" pitchFamily="34" charset="-122"/>
                <a:cs typeface="Arial" pitchFamily="34" charset="0"/>
              </a:rPr>
              <a:t>Add procedure - anchor SMF notifies I-SMF failure to AMF;</a:t>
            </a:r>
          </a:p>
          <a:p>
            <a:pPr marL="1085850" lvl="2" indent="-171450" defTabSz="914400" fontAlgn="auto">
              <a:spcBef>
                <a:spcPts val="0"/>
              </a:spcBef>
              <a:spcAft>
                <a:spcPts val="600"/>
              </a:spcAft>
              <a:buFont typeface="Arial" pitchFamily="34" charset="0"/>
              <a:buChar char="•"/>
            </a:pPr>
            <a:r>
              <a:rPr lang="en-GB" sz="1400" dirty="0" smtClean="0">
                <a:solidFill>
                  <a:srgbClr val="0070C0"/>
                </a:solidFill>
                <a:latin typeface="Arial" pitchFamily="34" charset="0"/>
                <a:ea typeface="微软雅黑" panose="020B0503020204020204" pitchFamily="34" charset="-122"/>
                <a:cs typeface="Arial" pitchFamily="34" charset="0"/>
              </a:rPr>
              <a:t>Add procedure – AMF imitates AN resource release;</a:t>
            </a:r>
          </a:p>
          <a:p>
            <a:pPr marL="1085850" lvl="2" indent="-171450" defTabSz="914400" fontAlgn="auto">
              <a:spcBef>
                <a:spcPts val="0"/>
              </a:spcBef>
              <a:spcAft>
                <a:spcPts val="600"/>
              </a:spcAft>
              <a:buFont typeface="Arial" pitchFamily="34" charset="0"/>
              <a:buChar char="•"/>
            </a:pPr>
            <a:r>
              <a:rPr lang="en-GB" sz="1400" dirty="0" smtClean="0">
                <a:solidFill>
                  <a:srgbClr val="0070C0"/>
                </a:solidFill>
                <a:latin typeface="Arial" pitchFamily="34" charset="0"/>
                <a:ea typeface="微软雅黑" panose="020B0503020204020204" pitchFamily="34" charset="-122"/>
                <a:cs typeface="Arial" pitchFamily="34" charset="0"/>
              </a:rPr>
              <a:t>Resolve editor’s notes;</a:t>
            </a:r>
          </a:p>
          <a:p>
            <a:pPr marL="628650" lvl="1" indent="-171450" defTabSz="914400" fontAlgn="auto">
              <a:spcBef>
                <a:spcPts val="0"/>
              </a:spcBef>
              <a:spcAft>
                <a:spcPts val="600"/>
              </a:spcAft>
              <a:buFont typeface="Arial" pitchFamily="34" charset="0"/>
              <a:buChar char="•"/>
            </a:pPr>
            <a:r>
              <a:rPr lang="en-GB" sz="1400" dirty="0" smtClean="0">
                <a:solidFill>
                  <a:srgbClr val="0070C0"/>
                </a:solidFill>
                <a:latin typeface="Arial" pitchFamily="34" charset="0"/>
                <a:ea typeface="微软雅黑" panose="020B0503020204020204" pitchFamily="34" charset="-122"/>
                <a:cs typeface="Arial" pitchFamily="34" charset="0"/>
              </a:rPr>
              <a:t>To TS29.502:</a:t>
            </a:r>
          </a:p>
          <a:p>
            <a:pPr marL="1085850" lvl="2" indent="-171450" defTabSz="914400" fontAlgn="auto">
              <a:spcBef>
                <a:spcPts val="0"/>
              </a:spcBef>
              <a:spcAft>
                <a:spcPts val="600"/>
              </a:spcAft>
              <a:buFont typeface="Arial" pitchFamily="34" charset="0"/>
              <a:buChar char="•"/>
            </a:pPr>
            <a:r>
              <a:rPr lang="en-GB" sz="1400" dirty="0" smtClean="0">
                <a:solidFill>
                  <a:srgbClr val="0070C0"/>
                </a:solidFill>
                <a:latin typeface="Arial" pitchFamily="34" charset="0"/>
                <a:ea typeface="微软雅黑" panose="020B0503020204020204" pitchFamily="34" charset="-122"/>
                <a:cs typeface="Arial" pitchFamily="34" charset="0"/>
              </a:rPr>
              <a:t>Define new value SM_CONTEXT_FAILURE in </a:t>
            </a:r>
            <a:r>
              <a:rPr lang="en-GB" sz="1400" dirty="0" err="1" smtClean="0">
                <a:solidFill>
                  <a:srgbClr val="0070C0"/>
                </a:solidFill>
                <a:latin typeface="Arial" pitchFamily="34" charset="0"/>
                <a:ea typeface="微软雅黑" panose="020B0503020204020204" pitchFamily="34" charset="-122"/>
                <a:cs typeface="Arial" pitchFamily="34" charset="0"/>
              </a:rPr>
              <a:t>ResourceStatus</a:t>
            </a:r>
            <a:r>
              <a:rPr lang="en-GB" sz="1400" dirty="0" smtClean="0">
                <a:solidFill>
                  <a:srgbClr val="0070C0"/>
                </a:solidFill>
                <a:latin typeface="Arial" pitchFamily="34" charset="0"/>
                <a:ea typeface="微软雅黑" panose="020B0503020204020204" pitchFamily="34" charset="-122"/>
                <a:cs typeface="Arial" pitchFamily="34" charset="0"/>
              </a:rPr>
              <a:t> enumeration;</a:t>
            </a:r>
          </a:p>
          <a:p>
            <a:pPr marL="1085850" lvl="2" indent="-171450" defTabSz="914400" fontAlgn="auto">
              <a:spcBef>
                <a:spcPts val="0"/>
              </a:spcBef>
              <a:spcAft>
                <a:spcPts val="600"/>
              </a:spcAft>
              <a:buFont typeface="Arial" pitchFamily="34" charset="0"/>
              <a:buChar char="•"/>
            </a:pPr>
            <a:r>
              <a:rPr lang="en-GB" sz="1400" dirty="0" smtClean="0">
                <a:solidFill>
                  <a:srgbClr val="0070C0"/>
                </a:solidFill>
                <a:latin typeface="Arial" pitchFamily="34" charset="0"/>
                <a:ea typeface="微软雅黑" panose="020B0503020204020204" pitchFamily="34" charset="-122"/>
                <a:cs typeface="Arial" pitchFamily="34" charset="0"/>
              </a:rPr>
              <a:t>Extend the </a:t>
            </a:r>
            <a:r>
              <a:rPr lang="en-GB" sz="1400" dirty="0" err="1" smtClean="0">
                <a:solidFill>
                  <a:srgbClr val="0070C0"/>
                </a:solidFill>
                <a:latin typeface="Arial" pitchFamily="34" charset="0"/>
                <a:ea typeface="微软雅黑" panose="020B0503020204020204" pitchFamily="34" charset="-122"/>
                <a:cs typeface="Arial" pitchFamily="34" charset="0"/>
              </a:rPr>
              <a:t>SmContextStatusNotification</a:t>
            </a:r>
            <a:r>
              <a:rPr lang="en-GB" sz="1400" dirty="0" smtClean="0">
                <a:solidFill>
                  <a:srgbClr val="0070C0"/>
                </a:solidFill>
                <a:latin typeface="Arial" pitchFamily="34" charset="0"/>
                <a:ea typeface="微软雅黑" panose="020B0503020204020204" pitchFamily="34" charset="-122"/>
                <a:cs typeface="Arial" pitchFamily="34" charset="0"/>
              </a:rPr>
              <a:t> procedure to support I-SMF/V-SMF failure notification;</a:t>
            </a:r>
            <a:endParaRPr lang="en-GB" sz="1400" dirty="0">
              <a:solidFill>
                <a:srgbClr val="0070C0"/>
              </a:solidFill>
              <a:latin typeface="Arial" pitchFamily="34" charset="0"/>
              <a:ea typeface="微软雅黑" panose="020B0503020204020204" pitchFamily="34" charset="-122"/>
              <a:cs typeface="Arial" pitchFamily="34" charset="0"/>
            </a:endParaRPr>
          </a:p>
          <a:p>
            <a:pPr marL="628650" lvl="1" indent="-171450" defTabSz="914400" fontAlgn="auto">
              <a:spcBef>
                <a:spcPts val="0"/>
              </a:spcBef>
              <a:spcAft>
                <a:spcPts val="600"/>
              </a:spcAft>
              <a:buFont typeface="Arial" pitchFamily="34" charset="0"/>
              <a:buChar char="•"/>
            </a:pPr>
            <a:endParaRPr lang="en-US" altLang="zh-CN" sz="1400" dirty="0" smtClean="0">
              <a:solidFill>
                <a:srgbClr val="0070C0"/>
              </a:solidFill>
              <a:latin typeface="Arial" pitchFamily="34" charset="0"/>
              <a:ea typeface="微软雅黑" panose="020B0503020204020204" pitchFamily="34" charset="-122"/>
              <a:cs typeface="Arial" pitchFamily="34" charset="0"/>
            </a:endParaRPr>
          </a:p>
        </p:txBody>
      </p:sp>
      <p:sp>
        <p:nvSpPr>
          <p:cNvPr id="4" name="Rectangle 2"/>
          <p:cNvSpPr>
            <a:spLocks noChangeArrowheads="1"/>
          </p:cNvSpPr>
          <p:nvPr/>
        </p:nvSpPr>
        <p:spPr bwMode="auto">
          <a:xfrm>
            <a:off x="3" y="-184667"/>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 name="对象 4"/>
          <p:cNvGraphicFramePr>
            <a:graphicFrameLocks noChangeAspect="1"/>
          </p:cNvGraphicFramePr>
          <p:nvPr>
            <p:extLst>
              <p:ext uri="{D42A27DB-BD31-4B8C-83A1-F6EECF244321}">
                <p14:modId xmlns:p14="http://schemas.microsoft.com/office/powerpoint/2010/main" val="3713307373"/>
              </p:ext>
            </p:extLst>
          </p:nvPr>
        </p:nvGraphicFramePr>
        <p:xfrm>
          <a:off x="1042212" y="4548982"/>
          <a:ext cx="3434096" cy="587411"/>
        </p:xfrm>
        <a:graphic>
          <a:graphicData uri="http://schemas.openxmlformats.org/presentationml/2006/ole">
            <mc:AlternateContent xmlns:mc="http://schemas.openxmlformats.org/markup-compatibility/2006">
              <mc:Choice xmlns:v="urn:schemas-microsoft-com:vml" Requires="v">
                <p:oleObj spid="_x0000_s5144" name="包装程序外壳对象" showAsIcon="1" r:id="rId3" imgW="2654640" imgH="453960" progId="Package">
                  <p:embed/>
                </p:oleObj>
              </mc:Choice>
              <mc:Fallback>
                <p:oleObj name="包装程序外壳对象" showAsIcon="1" r:id="rId3" imgW="2654640" imgH="453960" progId="Package">
                  <p:embed/>
                  <p:pic>
                    <p:nvPicPr>
                      <p:cNvPr id="0" name=""/>
                      <p:cNvPicPr/>
                      <p:nvPr/>
                    </p:nvPicPr>
                    <p:blipFill>
                      <a:blip r:embed="rId4"/>
                      <a:stretch>
                        <a:fillRect/>
                      </a:stretch>
                    </p:blipFill>
                    <p:spPr>
                      <a:xfrm>
                        <a:off x="1042212" y="4548982"/>
                        <a:ext cx="3434096" cy="587411"/>
                      </a:xfrm>
                      <a:prstGeom prst="rect">
                        <a:avLst/>
                      </a:prstGeom>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1022350960"/>
              </p:ext>
            </p:extLst>
          </p:nvPr>
        </p:nvGraphicFramePr>
        <p:xfrm>
          <a:off x="1152408" y="5394629"/>
          <a:ext cx="3079350" cy="525160"/>
        </p:xfrm>
        <a:graphic>
          <a:graphicData uri="http://schemas.openxmlformats.org/presentationml/2006/ole">
            <mc:AlternateContent xmlns:mc="http://schemas.openxmlformats.org/markup-compatibility/2006">
              <mc:Choice xmlns:v="urn:schemas-microsoft-com:vml" Requires="v">
                <p:oleObj spid="_x0000_s5145" name="包装程序外壳对象" showAsIcon="1" r:id="rId5" imgW="2662920" imgH="453960" progId="Package">
                  <p:embed/>
                </p:oleObj>
              </mc:Choice>
              <mc:Fallback>
                <p:oleObj name="包装程序外壳对象" showAsIcon="1" r:id="rId5" imgW="2662920" imgH="453960" progId="Package">
                  <p:embed/>
                  <p:pic>
                    <p:nvPicPr>
                      <p:cNvPr id="0" name=""/>
                      <p:cNvPicPr/>
                      <p:nvPr/>
                    </p:nvPicPr>
                    <p:blipFill>
                      <a:blip r:embed="rId6"/>
                      <a:stretch>
                        <a:fillRect/>
                      </a:stretch>
                    </p:blipFill>
                    <p:spPr>
                      <a:xfrm>
                        <a:off x="1152408" y="5394629"/>
                        <a:ext cx="3079350" cy="525160"/>
                      </a:xfrm>
                      <a:prstGeom prst="rect">
                        <a:avLst/>
                      </a:prstGeom>
                    </p:spPr>
                  </p:pic>
                </p:oleObj>
              </mc:Fallback>
            </mc:AlternateContent>
          </a:graphicData>
        </a:graphic>
      </p:graphicFrame>
    </p:spTree>
    <p:extLst>
      <p:ext uri="{BB962C8B-B14F-4D97-AF65-F5344CB8AC3E}">
        <p14:creationId xmlns:p14="http://schemas.microsoft.com/office/powerpoint/2010/main" val="380886007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smtClean="0"/>
              <a:t>Thank you</a:t>
            </a:r>
            <a:endParaRPr lang="zh-CN" altLang="en-US" sz="36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33378" y="214364"/>
            <a:ext cx="8571635" cy="484136"/>
          </a:xfrm>
        </p:spPr>
        <p:txBody>
          <a:bodyPr/>
          <a:lstStyle/>
          <a:p>
            <a:r>
              <a:rPr lang="en-US" altLang="zh-CN" sz="1800" dirty="0" smtClean="0">
                <a:latin typeface="微软雅黑" panose="020B0503020204020204" pitchFamily="34" charset="-122"/>
                <a:ea typeface="微软雅黑" panose="020B0503020204020204" pitchFamily="34" charset="-122"/>
              </a:rPr>
              <a:t>Content</a:t>
            </a:r>
            <a:endParaRPr lang="zh-CN" altLang="en-US" sz="1800" dirty="0">
              <a:latin typeface="微软雅黑" panose="020B0503020204020204" pitchFamily="34" charset="-122"/>
              <a:ea typeface="微软雅黑" panose="020B0503020204020204" pitchFamily="34" charset="-122"/>
            </a:endParaRPr>
          </a:p>
        </p:txBody>
      </p:sp>
      <p:sp>
        <p:nvSpPr>
          <p:cNvPr id="9" name="圆角矩形 8"/>
          <p:cNvSpPr/>
          <p:nvPr/>
        </p:nvSpPr>
        <p:spPr>
          <a:xfrm>
            <a:off x="426033" y="876300"/>
            <a:ext cx="8398997" cy="4450613"/>
          </a:xfrm>
          <a:prstGeom prst="roundRect">
            <a:avLst>
              <a:gd name="adj" fmla="val 0"/>
            </a:avLst>
          </a:prstGeom>
          <a:ln>
            <a:noFill/>
          </a:ln>
        </p:spPr>
        <p:style>
          <a:lnRef idx="2">
            <a:schemeClr val="dk1"/>
          </a:lnRef>
          <a:fillRef idx="1">
            <a:schemeClr val="lt1"/>
          </a:fillRef>
          <a:effectRef idx="0">
            <a:schemeClr val="dk1"/>
          </a:effectRef>
          <a:fontRef idx="minor">
            <a:schemeClr val="dk1"/>
          </a:fontRef>
        </p:style>
        <p:txBody>
          <a:bodyPr lIns="36000" tIns="36000" rIns="36000" bIns="36000" rtlCol="0" anchor="t" anchorCtr="0"/>
          <a:lstStyle/>
          <a:p>
            <a:pPr marL="171450" indent="-171450" defTabSz="914400" fontAlgn="auto">
              <a:spcBef>
                <a:spcPts val="0"/>
              </a:spcBef>
              <a:spcAft>
                <a:spcPts val="600"/>
              </a:spcAft>
              <a:buFont typeface="Courier New" pitchFamily="49" charset="0"/>
              <a:buChar char="o"/>
            </a:pPr>
            <a:r>
              <a:rPr lang="en-US" altLang="zh-CN" sz="1600" dirty="0" smtClean="0">
                <a:solidFill>
                  <a:srgbClr val="0070C0"/>
                </a:solidFill>
                <a:latin typeface="Arial" pitchFamily="34" charset="0"/>
                <a:ea typeface="微软雅黑" panose="020B0503020204020204" pitchFamily="34" charset="-122"/>
                <a:cs typeface="Arial" pitchFamily="34" charset="0"/>
              </a:rPr>
              <a:t>Slide 3-14, original content with updates (highlighted in blue color) </a:t>
            </a:r>
          </a:p>
          <a:p>
            <a:pPr marL="171450" indent="-171450" defTabSz="914400" fontAlgn="auto">
              <a:spcBef>
                <a:spcPts val="0"/>
              </a:spcBef>
              <a:spcAft>
                <a:spcPts val="600"/>
              </a:spcAft>
              <a:buFont typeface="Arial" pitchFamily="34" charset="0"/>
              <a:buChar char="•"/>
            </a:pPr>
            <a:r>
              <a:rPr lang="en-US" altLang="zh-CN" sz="1600" dirty="0" smtClean="0">
                <a:solidFill>
                  <a:srgbClr val="0070C0"/>
                </a:solidFill>
                <a:latin typeface="Arial" pitchFamily="34" charset="0"/>
                <a:ea typeface="微软雅黑" panose="020B0503020204020204" pitchFamily="34" charset="-122"/>
                <a:cs typeface="Arial" pitchFamily="34" charset="0"/>
              </a:rPr>
              <a:t>Slide 15-17, issues collected per Spe.23 CC, and ZTE’s further answer</a:t>
            </a:r>
          </a:p>
          <a:p>
            <a:pPr marL="171450" indent="-171450" defTabSz="914400" fontAlgn="auto">
              <a:spcBef>
                <a:spcPts val="0"/>
              </a:spcBef>
              <a:spcAft>
                <a:spcPts val="600"/>
              </a:spcAft>
              <a:buFont typeface="Arial" pitchFamily="34" charset="0"/>
              <a:buChar char="•"/>
            </a:pPr>
            <a:r>
              <a:rPr lang="en-US" altLang="zh-CN" sz="1600" dirty="0" smtClean="0">
                <a:solidFill>
                  <a:srgbClr val="0070C0"/>
                </a:solidFill>
                <a:latin typeface="Arial" pitchFamily="34" charset="0"/>
                <a:ea typeface="微软雅黑" panose="020B0503020204020204" pitchFamily="34" charset="-122"/>
                <a:cs typeface="Arial" pitchFamily="34" charset="0"/>
              </a:rPr>
              <a:t>Slide 18, improvement proposal to existing solution</a:t>
            </a:r>
            <a:endParaRPr lang="en-US" altLang="zh-CN" sz="1600" dirty="0">
              <a:solidFill>
                <a:srgbClr val="0070C0"/>
              </a:solidFill>
              <a:latin typeface="Arial" pitchFamily="34" charset="0"/>
              <a:ea typeface="微软雅黑" panose="020B0503020204020204" pitchFamily="34" charset="-122"/>
              <a:cs typeface="Arial" pitchFamily="34" charset="0"/>
            </a:endParaRPr>
          </a:p>
          <a:p>
            <a:pPr defTabSz="914400" fontAlgn="auto">
              <a:spcBef>
                <a:spcPts val="0"/>
              </a:spcBef>
              <a:spcAft>
                <a:spcPts val="600"/>
              </a:spcAft>
            </a:pPr>
            <a:endParaRPr lang="en-US" altLang="zh-CN" sz="1200" dirty="0">
              <a:solidFill>
                <a:srgbClr val="0070C0"/>
              </a:solidFill>
              <a:latin typeface="Arial" pitchFamily="34" charset="0"/>
              <a:ea typeface="微软雅黑" panose="020B0503020204020204" pitchFamily="34" charset="-122"/>
              <a:cs typeface="Arial" pitchFamily="34" charset="0"/>
            </a:endParaRPr>
          </a:p>
        </p:txBody>
      </p:sp>
      <p:sp>
        <p:nvSpPr>
          <p:cNvPr id="3" name="Rectangle 2"/>
          <p:cNvSpPr>
            <a:spLocks noChangeArrowheads="1"/>
          </p:cNvSpPr>
          <p:nvPr/>
        </p:nvSpPr>
        <p:spPr bwMode="auto">
          <a:xfrm>
            <a:off x="6" y="-184667"/>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92989241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33378" y="214364"/>
            <a:ext cx="8571635" cy="484136"/>
          </a:xfrm>
        </p:spPr>
        <p:txBody>
          <a:bodyPr/>
          <a:lstStyle/>
          <a:p>
            <a:r>
              <a:rPr lang="en-US" altLang="zh-CN" sz="1800" dirty="0" smtClean="0">
                <a:latin typeface="微软雅黑" panose="020B0503020204020204" pitchFamily="34" charset="-122"/>
                <a:ea typeface="微软雅黑" panose="020B0503020204020204" pitchFamily="34" charset="-122"/>
              </a:rPr>
              <a:t>1. Justification of this study</a:t>
            </a:r>
            <a:endParaRPr lang="zh-CN" altLang="en-US" sz="1800" dirty="0">
              <a:latin typeface="微软雅黑" panose="020B0503020204020204" pitchFamily="34" charset="-122"/>
              <a:ea typeface="微软雅黑" panose="020B0503020204020204" pitchFamily="34" charset="-122"/>
            </a:endParaRPr>
          </a:p>
        </p:txBody>
      </p:sp>
      <p:sp>
        <p:nvSpPr>
          <p:cNvPr id="9" name="圆角矩形 8"/>
          <p:cNvSpPr/>
          <p:nvPr/>
        </p:nvSpPr>
        <p:spPr>
          <a:xfrm>
            <a:off x="426033" y="876300"/>
            <a:ext cx="8398997" cy="4450613"/>
          </a:xfrm>
          <a:prstGeom prst="roundRect">
            <a:avLst>
              <a:gd name="adj" fmla="val 0"/>
            </a:avLst>
          </a:prstGeom>
          <a:ln>
            <a:noFill/>
          </a:ln>
        </p:spPr>
        <p:style>
          <a:lnRef idx="2">
            <a:schemeClr val="dk1"/>
          </a:lnRef>
          <a:fillRef idx="1">
            <a:schemeClr val="lt1"/>
          </a:fillRef>
          <a:effectRef idx="0">
            <a:schemeClr val="dk1"/>
          </a:effectRef>
          <a:fontRef idx="minor">
            <a:schemeClr val="dk1"/>
          </a:fontRef>
        </p:style>
        <p:txBody>
          <a:bodyPr lIns="36000" tIns="36000" rIns="36000" bIns="36000" rtlCol="0" anchor="t" anchorCtr="0"/>
          <a:lstStyle/>
          <a:p>
            <a:pPr marL="171450" indent="-171450" defTabSz="914400" fontAlgn="auto">
              <a:spcBef>
                <a:spcPts val="0"/>
              </a:spcBef>
              <a:spcAft>
                <a:spcPts val="600"/>
              </a:spcAft>
              <a:buFont typeface="Courier New" pitchFamily="49" charset="0"/>
              <a:buChar char="o"/>
            </a:pPr>
            <a:r>
              <a:rPr lang="en-US" altLang="zh-CN" sz="1600" dirty="0" smtClean="0">
                <a:solidFill>
                  <a:srgbClr val="0070C0"/>
                </a:solidFill>
                <a:latin typeface="Arial" pitchFamily="34" charset="0"/>
                <a:ea typeface="微软雅黑" panose="020B0503020204020204" pitchFamily="34" charset="-122"/>
                <a:cs typeface="Arial" pitchFamily="34" charset="0"/>
              </a:rPr>
              <a:t>We all believe that SMF SET is an ideal solution for I/V-SMF failure and restoration, but we should also recognize that the NF Set may not be always available: </a:t>
            </a:r>
            <a:endParaRPr lang="en-US" altLang="zh-CN" sz="1600" dirty="0">
              <a:solidFill>
                <a:srgbClr val="0070C0"/>
              </a:solidFill>
              <a:latin typeface="Arial" pitchFamily="34" charset="0"/>
              <a:ea typeface="微软雅黑" panose="020B0503020204020204" pitchFamily="34" charset="-122"/>
              <a:cs typeface="Arial" pitchFamily="34" charset="0"/>
            </a:endParaRPr>
          </a:p>
          <a:p>
            <a:pPr marL="628650" lvl="1" indent="-171450" defTabSz="914400" fontAlgn="auto">
              <a:spcBef>
                <a:spcPts val="0"/>
              </a:spcBef>
              <a:spcAft>
                <a:spcPts val="600"/>
              </a:spcAft>
              <a:buFont typeface="Arial" pitchFamily="34" charset="0"/>
              <a:buChar char="•"/>
            </a:pPr>
            <a:r>
              <a:rPr lang="en-US" altLang="zh-CN" sz="1600" dirty="0" smtClean="0">
                <a:solidFill>
                  <a:srgbClr val="0070C0"/>
                </a:solidFill>
                <a:latin typeface="Arial" pitchFamily="34" charset="0"/>
                <a:ea typeface="微软雅黑" panose="020B0503020204020204" pitchFamily="34" charset="-122"/>
                <a:cs typeface="Arial" pitchFamily="34" charset="0"/>
              </a:rPr>
              <a:t>As per the requirement of an operator, in the first phase of 5G deployment, ETSUN is mandatorily required while NF SET is not in the scope;</a:t>
            </a:r>
            <a:endParaRPr lang="en-US" altLang="zh-CN" sz="1600" dirty="0">
              <a:solidFill>
                <a:srgbClr val="0070C0"/>
              </a:solidFill>
              <a:latin typeface="Arial" pitchFamily="34" charset="0"/>
              <a:ea typeface="微软雅黑" panose="020B0503020204020204" pitchFamily="34" charset="-122"/>
              <a:cs typeface="Arial" pitchFamily="34" charset="0"/>
            </a:endParaRPr>
          </a:p>
          <a:p>
            <a:pPr marL="628650" lvl="1" indent="-171450" defTabSz="914400" fontAlgn="auto">
              <a:spcBef>
                <a:spcPts val="0"/>
              </a:spcBef>
              <a:spcAft>
                <a:spcPts val="600"/>
              </a:spcAft>
              <a:buFont typeface="Arial" pitchFamily="34" charset="0"/>
              <a:buChar char="•"/>
            </a:pPr>
            <a:r>
              <a:rPr lang="en-US" altLang="zh-CN" sz="1600" dirty="0" smtClean="0">
                <a:solidFill>
                  <a:srgbClr val="0070C0"/>
                </a:solidFill>
                <a:latin typeface="Arial" pitchFamily="34" charset="0"/>
                <a:ea typeface="微软雅黑" panose="020B0503020204020204" pitchFamily="34" charset="-122"/>
                <a:cs typeface="Arial" pitchFamily="34" charset="0"/>
              </a:rPr>
              <a:t>In certain area (e.g. in areas with low population density), operator may deploy single network without SMF SET. Instead, several individual SMFs may be deployed. </a:t>
            </a:r>
          </a:p>
          <a:p>
            <a:pPr marL="628650" lvl="1" indent="-171450" defTabSz="914400" fontAlgn="auto">
              <a:spcBef>
                <a:spcPts val="0"/>
              </a:spcBef>
              <a:spcAft>
                <a:spcPts val="600"/>
              </a:spcAft>
              <a:buFont typeface="Arial" pitchFamily="34" charset="0"/>
              <a:buChar char="•"/>
            </a:pPr>
            <a:r>
              <a:rPr lang="en-US" altLang="zh-CN" sz="1600" dirty="0" smtClean="0">
                <a:solidFill>
                  <a:srgbClr val="0070C0"/>
                </a:solidFill>
                <a:latin typeface="Arial" pitchFamily="34" charset="0"/>
                <a:ea typeface="微软雅黑" panose="020B0503020204020204" pitchFamily="34" charset="-122"/>
                <a:cs typeface="Arial" pitchFamily="34" charset="0"/>
              </a:rPr>
              <a:t>Supporting of high availability / high reliability / high flexibility / high scalability NF SET will take more time of vendors to develop it, especially to support NF SET crossing two data centers, and thus difficult to be available in short period. </a:t>
            </a:r>
          </a:p>
          <a:p>
            <a:pPr marL="171450" indent="-171450" defTabSz="914400" fontAlgn="auto">
              <a:spcBef>
                <a:spcPts val="0"/>
              </a:spcBef>
              <a:spcAft>
                <a:spcPts val="600"/>
              </a:spcAft>
              <a:buFont typeface="Arial" pitchFamily="34" charset="0"/>
              <a:buChar char="•"/>
            </a:pPr>
            <a:endParaRPr lang="en-US" altLang="zh-CN" sz="1600" dirty="0">
              <a:solidFill>
                <a:srgbClr val="0070C0"/>
              </a:solidFill>
              <a:latin typeface="Arial" pitchFamily="34" charset="0"/>
              <a:ea typeface="微软雅黑" panose="020B0503020204020204" pitchFamily="34" charset="-122"/>
              <a:cs typeface="Arial" pitchFamily="34" charset="0"/>
            </a:endParaRPr>
          </a:p>
          <a:p>
            <a:pPr marL="171450" indent="-171450" defTabSz="914400" fontAlgn="auto" hangingPunct="0">
              <a:spcBef>
                <a:spcPts val="0"/>
              </a:spcBef>
              <a:spcAft>
                <a:spcPts val="600"/>
              </a:spcAft>
              <a:buFont typeface="Courier New" pitchFamily="49" charset="0"/>
              <a:buChar char="o"/>
            </a:pPr>
            <a:r>
              <a:rPr lang="en-US" altLang="zh-CN" sz="1600" dirty="0" smtClean="0">
                <a:solidFill>
                  <a:srgbClr val="0070C0"/>
                </a:solidFill>
                <a:latin typeface="Arial" pitchFamily="34" charset="0"/>
                <a:ea typeface="微软雅黑" panose="020B0503020204020204" pitchFamily="34" charset="-122"/>
                <a:cs typeface="Arial" pitchFamily="34" charset="0"/>
              </a:rPr>
              <a:t>When SMF SET is not ready for commercial usage, an </a:t>
            </a:r>
            <a:r>
              <a:rPr lang="en-US" altLang="zh-CN" sz="1600" dirty="0">
                <a:solidFill>
                  <a:srgbClr val="0070C0"/>
                </a:solidFill>
                <a:latin typeface="Arial" pitchFamily="34" charset="0"/>
                <a:ea typeface="微软雅黑" panose="020B0503020204020204" pitchFamily="34" charset="-122"/>
                <a:cs typeface="Arial" pitchFamily="34" charset="0"/>
              </a:rPr>
              <a:t>alternative solution is </a:t>
            </a:r>
            <a:r>
              <a:rPr lang="en-US" altLang="zh-CN" sz="1600" dirty="0" smtClean="0">
                <a:solidFill>
                  <a:srgbClr val="0070C0"/>
                </a:solidFill>
                <a:latin typeface="Arial" pitchFamily="34" charset="0"/>
                <a:ea typeface="微软雅黑" panose="020B0503020204020204" pitchFamily="34" charset="-122"/>
                <a:cs typeface="Arial" pitchFamily="34" charset="0"/>
              </a:rPr>
              <a:t>required:</a:t>
            </a:r>
          </a:p>
          <a:p>
            <a:pPr marL="628650" lvl="1" indent="-171450" defTabSz="914400" fontAlgn="auto" hangingPunct="0">
              <a:spcBef>
                <a:spcPts val="0"/>
              </a:spcBef>
              <a:spcAft>
                <a:spcPts val="600"/>
              </a:spcAft>
              <a:buFont typeface="Arial" pitchFamily="34" charset="0"/>
              <a:buChar char="•"/>
            </a:pPr>
            <a:r>
              <a:rPr lang="en-US" sz="1600" dirty="0">
                <a:solidFill>
                  <a:srgbClr val="0070C0"/>
                </a:solidFill>
                <a:latin typeface="Arial" pitchFamily="34" charset="0"/>
                <a:ea typeface="微软雅黑" panose="020B0503020204020204" pitchFamily="34" charset="-122"/>
                <a:cs typeface="Arial" pitchFamily="34" charset="0"/>
              </a:rPr>
              <a:t>It will provide more protect to operator’s </a:t>
            </a:r>
            <a:r>
              <a:rPr lang="en-US" sz="1600" dirty="0" smtClean="0">
                <a:solidFill>
                  <a:srgbClr val="0070C0"/>
                </a:solidFill>
                <a:latin typeface="Arial" pitchFamily="34" charset="0"/>
                <a:ea typeface="微软雅黑" panose="020B0503020204020204" pitchFamily="34" charset="-122"/>
                <a:cs typeface="Arial" pitchFamily="34" charset="0"/>
              </a:rPr>
              <a:t>network, to avoid service interruption due to I/V-SMF restoration, especially for IMS UE;</a:t>
            </a:r>
            <a:endParaRPr lang="en-US" sz="1600" dirty="0">
              <a:solidFill>
                <a:srgbClr val="0070C0"/>
              </a:solidFill>
              <a:latin typeface="Arial" pitchFamily="34" charset="0"/>
              <a:ea typeface="微软雅黑" panose="020B0503020204020204" pitchFamily="34" charset="-122"/>
              <a:cs typeface="Arial" pitchFamily="34" charset="0"/>
            </a:endParaRPr>
          </a:p>
          <a:p>
            <a:pPr marL="628650" lvl="1" indent="-171450" defTabSz="914400" fontAlgn="auto" hangingPunct="0">
              <a:spcBef>
                <a:spcPts val="0"/>
              </a:spcBef>
              <a:spcAft>
                <a:spcPts val="600"/>
              </a:spcAft>
              <a:buFont typeface="Arial" pitchFamily="34" charset="0"/>
              <a:buChar char="•"/>
            </a:pPr>
            <a:r>
              <a:rPr lang="en-US" sz="1600" dirty="0" smtClean="0">
                <a:solidFill>
                  <a:srgbClr val="0070C0"/>
                </a:solidFill>
                <a:latin typeface="Arial" pitchFamily="34" charset="0"/>
                <a:ea typeface="微软雅黑" panose="020B0503020204020204" pitchFamily="34" charset="-122"/>
                <a:cs typeface="Arial" pitchFamily="34" charset="0"/>
              </a:rPr>
              <a:t>It will avoid reducing user experience in the case of I/V-SMF failure, especially for IMS UE;</a:t>
            </a:r>
            <a:endParaRPr lang="en-US" sz="1600" dirty="0">
              <a:solidFill>
                <a:srgbClr val="0070C0"/>
              </a:solidFill>
              <a:latin typeface="Arial" pitchFamily="34" charset="0"/>
              <a:ea typeface="微软雅黑" panose="020B0503020204020204" pitchFamily="34" charset="-122"/>
              <a:cs typeface="Arial" pitchFamily="34" charset="0"/>
            </a:endParaRPr>
          </a:p>
          <a:p>
            <a:pPr defTabSz="914400" fontAlgn="auto">
              <a:spcBef>
                <a:spcPts val="0"/>
              </a:spcBef>
              <a:spcAft>
                <a:spcPts val="600"/>
              </a:spcAft>
            </a:pPr>
            <a:endParaRPr lang="en-US" altLang="zh-CN" sz="1200" dirty="0">
              <a:solidFill>
                <a:srgbClr val="0070C0"/>
              </a:solidFill>
              <a:latin typeface="Arial" pitchFamily="34" charset="0"/>
              <a:ea typeface="微软雅黑" panose="020B0503020204020204" pitchFamily="34" charset="-122"/>
              <a:cs typeface="Arial" pitchFamily="34" charset="0"/>
            </a:endParaRPr>
          </a:p>
        </p:txBody>
      </p:sp>
      <p:sp>
        <p:nvSpPr>
          <p:cNvPr id="3" name="Rectangle 2"/>
          <p:cNvSpPr>
            <a:spLocks noChangeArrowheads="1"/>
          </p:cNvSpPr>
          <p:nvPr/>
        </p:nvSpPr>
        <p:spPr bwMode="auto">
          <a:xfrm>
            <a:off x="6" y="-184667"/>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233814615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33378" y="214364"/>
            <a:ext cx="8571635" cy="484136"/>
          </a:xfrm>
        </p:spPr>
        <p:txBody>
          <a:bodyPr/>
          <a:lstStyle/>
          <a:p>
            <a:r>
              <a:rPr lang="en-US" altLang="zh-CN" sz="1800" dirty="0" smtClean="0">
                <a:latin typeface="微软雅黑" panose="020B0503020204020204" pitchFamily="34" charset="-122"/>
                <a:ea typeface="微软雅黑" panose="020B0503020204020204" pitchFamily="34" charset="-122"/>
              </a:rPr>
              <a:t>2. I/V-SMF failure and restoration scenarios</a:t>
            </a:r>
            <a:endParaRPr lang="zh-CN" altLang="en-US" sz="1800" dirty="0">
              <a:latin typeface="微软雅黑" panose="020B0503020204020204" pitchFamily="34" charset="-122"/>
              <a:ea typeface="微软雅黑" panose="020B0503020204020204" pitchFamily="34" charset="-122"/>
            </a:endParaRPr>
          </a:p>
        </p:txBody>
      </p:sp>
      <p:sp>
        <p:nvSpPr>
          <p:cNvPr id="9" name="圆角矩形 8"/>
          <p:cNvSpPr/>
          <p:nvPr/>
        </p:nvSpPr>
        <p:spPr>
          <a:xfrm>
            <a:off x="426033" y="876300"/>
            <a:ext cx="8398997" cy="1170864"/>
          </a:xfrm>
          <a:prstGeom prst="roundRect">
            <a:avLst>
              <a:gd name="adj" fmla="val 0"/>
            </a:avLst>
          </a:prstGeom>
          <a:ln>
            <a:noFill/>
          </a:ln>
        </p:spPr>
        <p:style>
          <a:lnRef idx="2">
            <a:schemeClr val="dk1"/>
          </a:lnRef>
          <a:fillRef idx="1">
            <a:schemeClr val="lt1"/>
          </a:fillRef>
          <a:effectRef idx="0">
            <a:schemeClr val="dk1"/>
          </a:effectRef>
          <a:fontRef idx="minor">
            <a:schemeClr val="dk1"/>
          </a:fontRef>
        </p:style>
        <p:txBody>
          <a:bodyPr lIns="36000" tIns="36000" rIns="36000" bIns="36000" rtlCol="0" anchor="t" anchorCtr="0"/>
          <a:lstStyle/>
          <a:p>
            <a:pPr marL="171450" indent="-171450" defTabSz="914400" fontAlgn="auto">
              <a:spcBef>
                <a:spcPts val="0"/>
              </a:spcBef>
              <a:spcAft>
                <a:spcPts val="600"/>
              </a:spcAft>
              <a:buFont typeface="Courier New" pitchFamily="49" charset="0"/>
              <a:buChar char="o"/>
            </a:pPr>
            <a:r>
              <a:rPr lang="en-US" altLang="zh-CN" sz="1200" dirty="0" smtClean="0">
                <a:solidFill>
                  <a:srgbClr val="0070C0"/>
                </a:solidFill>
                <a:latin typeface="Arial" pitchFamily="34" charset="0"/>
                <a:ea typeface="微软雅黑" panose="020B0503020204020204" pitchFamily="34" charset="-122"/>
                <a:cs typeface="Arial" pitchFamily="34" charset="0"/>
              </a:rPr>
              <a:t>x</a:t>
            </a:r>
            <a:endParaRPr lang="en-US" altLang="zh-CN" sz="1200" dirty="0">
              <a:solidFill>
                <a:srgbClr val="0070C0"/>
              </a:solidFill>
              <a:latin typeface="Arial" pitchFamily="34" charset="0"/>
              <a:ea typeface="微软雅黑" panose="020B0503020204020204" pitchFamily="34" charset="-122"/>
              <a:cs typeface="Arial" pitchFamily="34" charset="0"/>
            </a:endParaRPr>
          </a:p>
          <a:p>
            <a:pPr marL="628650" lvl="1" indent="-171450" defTabSz="914400" fontAlgn="auto">
              <a:spcBef>
                <a:spcPts val="0"/>
              </a:spcBef>
              <a:spcAft>
                <a:spcPts val="600"/>
              </a:spcAft>
              <a:buFont typeface="Arial" pitchFamily="34" charset="0"/>
              <a:buChar char="•"/>
            </a:pPr>
            <a:r>
              <a:rPr lang="en-US" altLang="zh-CN" sz="1200" dirty="0" smtClean="0">
                <a:solidFill>
                  <a:srgbClr val="0070C0"/>
                </a:solidFill>
                <a:latin typeface="Arial" pitchFamily="34" charset="0"/>
                <a:ea typeface="微软雅黑" panose="020B0503020204020204" pitchFamily="34" charset="-122"/>
                <a:cs typeface="Arial" pitchFamily="34" charset="0"/>
              </a:rPr>
              <a:t>x</a:t>
            </a:r>
            <a:endParaRPr lang="en-US" altLang="zh-CN" sz="1200" dirty="0">
              <a:solidFill>
                <a:srgbClr val="0070C0"/>
              </a:solidFill>
              <a:latin typeface="Arial" pitchFamily="34" charset="0"/>
              <a:ea typeface="微软雅黑" panose="020B0503020204020204" pitchFamily="34" charset="-122"/>
              <a:cs typeface="Arial" pitchFamily="34" charset="0"/>
            </a:endParaRPr>
          </a:p>
          <a:p>
            <a:pPr marL="628650" lvl="1" indent="-171450" defTabSz="914400" fontAlgn="auto">
              <a:spcBef>
                <a:spcPts val="0"/>
              </a:spcBef>
              <a:spcAft>
                <a:spcPts val="600"/>
              </a:spcAft>
              <a:buFont typeface="Arial" pitchFamily="34" charset="0"/>
              <a:buChar char="•"/>
            </a:pPr>
            <a:r>
              <a:rPr lang="en-US" altLang="zh-CN" sz="1200" dirty="0" smtClean="0">
                <a:solidFill>
                  <a:srgbClr val="0070C0"/>
                </a:solidFill>
                <a:latin typeface="Arial" pitchFamily="34" charset="0"/>
                <a:ea typeface="微软雅黑" panose="020B0503020204020204" pitchFamily="34" charset="-122"/>
                <a:cs typeface="Arial" pitchFamily="34" charset="0"/>
              </a:rPr>
              <a:t>x</a:t>
            </a:r>
            <a:endParaRPr lang="en-US" altLang="zh-CN" sz="1200" dirty="0">
              <a:solidFill>
                <a:srgbClr val="0070C0"/>
              </a:solidFill>
              <a:latin typeface="Arial" pitchFamily="34" charset="0"/>
              <a:ea typeface="微软雅黑" panose="020B0503020204020204" pitchFamily="34" charset="-122"/>
              <a:cs typeface="Arial" pitchFamily="34" charset="0"/>
            </a:endParaRPr>
          </a:p>
          <a:p>
            <a:pPr marL="171450" indent="-171450" hangingPunct="0">
              <a:buFont typeface="Arial" charset="0"/>
              <a:buChar char="•"/>
            </a:pPr>
            <a:endParaRPr lang="en-US" sz="1200" dirty="0"/>
          </a:p>
          <a:p>
            <a:pPr defTabSz="914400" fontAlgn="auto">
              <a:spcBef>
                <a:spcPts val="0"/>
              </a:spcBef>
              <a:spcAft>
                <a:spcPts val="600"/>
              </a:spcAft>
            </a:pPr>
            <a:endParaRPr lang="en-US" altLang="zh-CN" sz="1200" dirty="0">
              <a:solidFill>
                <a:srgbClr val="0070C0"/>
              </a:solidFill>
              <a:latin typeface="Arial" pitchFamily="34" charset="0"/>
              <a:ea typeface="微软雅黑" panose="020B0503020204020204" pitchFamily="34" charset="-122"/>
              <a:cs typeface="Arial" pitchFamily="34" charset="0"/>
            </a:endParaRPr>
          </a:p>
        </p:txBody>
      </p:sp>
      <p:sp>
        <p:nvSpPr>
          <p:cNvPr id="3" name="Rectangle 2"/>
          <p:cNvSpPr>
            <a:spLocks noChangeArrowheads="1"/>
          </p:cNvSpPr>
          <p:nvPr/>
        </p:nvSpPr>
        <p:spPr bwMode="auto">
          <a:xfrm>
            <a:off x="6" y="-184667"/>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表格 4"/>
          <p:cNvGraphicFramePr>
            <a:graphicFrameLocks noGrp="1"/>
          </p:cNvGraphicFramePr>
          <p:nvPr>
            <p:extLst>
              <p:ext uri="{D42A27DB-BD31-4B8C-83A1-F6EECF244321}">
                <p14:modId xmlns:p14="http://schemas.microsoft.com/office/powerpoint/2010/main" val="3717425451"/>
              </p:ext>
            </p:extLst>
          </p:nvPr>
        </p:nvGraphicFramePr>
        <p:xfrm>
          <a:off x="333379" y="678026"/>
          <a:ext cx="8571633" cy="5547360"/>
        </p:xfrm>
        <a:graphic>
          <a:graphicData uri="http://schemas.openxmlformats.org/drawingml/2006/table">
            <a:tbl>
              <a:tblPr firstRow="1" bandRow="1">
                <a:tableStyleId>{5C22544A-7EE6-4342-B048-85BDC9FD1C3A}</a:tableStyleId>
              </a:tblPr>
              <a:tblGrid>
                <a:gridCol w="1325300"/>
                <a:gridCol w="3912781"/>
                <a:gridCol w="3333552"/>
              </a:tblGrid>
              <a:tr h="257639">
                <a:tc>
                  <a:txBody>
                    <a:bodyPr/>
                    <a:lstStyle/>
                    <a:p>
                      <a:endParaRPr lang="en-US" sz="1600" dirty="0"/>
                    </a:p>
                  </a:txBody>
                  <a:tcPr/>
                </a:tc>
                <a:tc>
                  <a:txBody>
                    <a:bodyPr/>
                    <a:lstStyle/>
                    <a:p>
                      <a:r>
                        <a:rPr lang="en-US" sz="1600" dirty="0" smtClean="0"/>
                        <a:t>UE in IDLE State</a:t>
                      </a:r>
                      <a:endParaRPr lang="en-US" sz="1600" dirty="0"/>
                    </a:p>
                  </a:txBody>
                  <a:tcPr/>
                </a:tc>
                <a:tc>
                  <a:txBody>
                    <a:bodyPr/>
                    <a:lstStyle/>
                    <a:p>
                      <a:r>
                        <a:rPr lang="en-US" sz="1600" dirty="0" smtClean="0"/>
                        <a:t>UE in CONNECTED state</a:t>
                      </a:r>
                      <a:endParaRPr lang="en-US" sz="1600" dirty="0"/>
                    </a:p>
                  </a:txBody>
                  <a:tcPr/>
                </a:tc>
              </a:tr>
              <a:tr h="656006">
                <a:tc>
                  <a:txBody>
                    <a:bodyPr/>
                    <a:lstStyle/>
                    <a:p>
                      <a:r>
                        <a:rPr lang="en-US" sz="1300" dirty="0" smtClean="0"/>
                        <a:t>MO signaling from UE (e.g.</a:t>
                      </a:r>
                      <a:r>
                        <a:rPr lang="en-US" sz="1300" baseline="0" dirty="0" smtClean="0"/>
                        <a:t> SR, PDU req.</a:t>
                      </a:r>
                      <a:r>
                        <a:rPr lang="en-US" sz="1300" dirty="0" smtClean="0"/>
                        <a:t>)</a:t>
                      </a:r>
                      <a:endParaRPr lang="en-US" sz="1300" dirty="0"/>
                    </a:p>
                  </a:txBody>
                  <a:tcPr/>
                </a:tc>
                <a:tc>
                  <a:txBody>
                    <a:bodyPr/>
                    <a:lstStyle/>
                    <a:p>
                      <a:r>
                        <a:rPr lang="en-US" sz="1300" dirty="0" smtClean="0">
                          <a:solidFill>
                            <a:srgbClr val="FF0000"/>
                          </a:solidFill>
                        </a:rPr>
                        <a:t>Scenario</a:t>
                      </a:r>
                      <a:r>
                        <a:rPr lang="en-US" sz="1300" baseline="0" dirty="0" smtClean="0">
                          <a:solidFill>
                            <a:srgbClr val="FF0000"/>
                          </a:solidFill>
                        </a:rPr>
                        <a:t>#1</a:t>
                      </a:r>
                      <a:r>
                        <a:rPr lang="en-US" sz="1300" baseline="0" dirty="0" smtClean="0"/>
                        <a:t>: </a:t>
                      </a:r>
                      <a:r>
                        <a:rPr lang="en-US" sz="1300" dirty="0" smtClean="0"/>
                        <a:t>AMF receives</a:t>
                      </a:r>
                      <a:r>
                        <a:rPr lang="en-US" sz="1300" baseline="0" dirty="0" smtClean="0"/>
                        <a:t> SR, detects I/V-SMF failure</a:t>
                      </a:r>
                      <a:r>
                        <a:rPr lang="en-US" sz="1300" dirty="0" smtClean="0"/>
                        <a:t> </a:t>
                      </a:r>
                    </a:p>
                    <a:p>
                      <a:r>
                        <a:rPr lang="en-US" sz="1300" dirty="0" smtClean="0"/>
                        <a:t>- AMF knows N3</a:t>
                      </a:r>
                      <a:r>
                        <a:rPr lang="en-US" sz="1300" baseline="0" dirty="0" smtClean="0"/>
                        <a:t> status</a:t>
                      </a:r>
                      <a:endParaRPr lang="en-US" sz="1300" dirty="0"/>
                    </a:p>
                  </a:txBody>
                  <a:tcPr/>
                </a:tc>
                <a:tc>
                  <a:txBody>
                    <a:bodyPr/>
                    <a:lstStyle/>
                    <a:p>
                      <a:r>
                        <a:rPr lang="en-US" sz="1300" dirty="0" smtClean="0">
                          <a:solidFill>
                            <a:srgbClr val="FF0000"/>
                          </a:solidFill>
                        </a:rPr>
                        <a:t>Scenario#2</a:t>
                      </a:r>
                      <a:r>
                        <a:rPr lang="en-US" sz="1300" dirty="0" smtClean="0"/>
                        <a:t>:</a:t>
                      </a:r>
                      <a:r>
                        <a:rPr lang="en-US" sz="1300" baseline="0" dirty="0" smtClean="0"/>
                        <a:t> AMF receives MO signaling, detects I/V-SMF failure:</a:t>
                      </a:r>
                    </a:p>
                    <a:p>
                      <a:r>
                        <a:rPr lang="en-US" sz="1300" baseline="0" dirty="0" smtClean="0"/>
                        <a:t>- AMF doesn’t know N3 status</a:t>
                      </a:r>
                      <a:endParaRPr lang="en-US" sz="1300" dirty="0"/>
                    </a:p>
                  </a:txBody>
                  <a:tcPr/>
                </a:tc>
              </a:tr>
              <a:tr h="703852">
                <a:tc>
                  <a:txBody>
                    <a:bodyPr/>
                    <a:lstStyle/>
                    <a:p>
                      <a:r>
                        <a:rPr lang="en-US" sz="1300" dirty="0" smtClean="0"/>
                        <a:t>UL traffic from UE</a:t>
                      </a:r>
                      <a:endParaRPr lang="en-US" sz="1300" dirty="0"/>
                    </a:p>
                  </a:txBody>
                  <a:tcPr/>
                </a:tc>
                <a:tc>
                  <a:txBody>
                    <a:bodyPr/>
                    <a:lstStyle/>
                    <a:p>
                      <a:r>
                        <a:rPr lang="en-US" sz="1300" baseline="0" dirty="0" smtClean="0">
                          <a:sym typeface="Wingdings" pitchFamily="2" charset="2"/>
                        </a:rPr>
                        <a:t>UE initiated SR Scenario#1</a:t>
                      </a:r>
                    </a:p>
                  </a:txBody>
                  <a:tcPr/>
                </a:tc>
                <a:tc>
                  <a:txBody>
                    <a:bodyPr/>
                    <a:lstStyle/>
                    <a:p>
                      <a:r>
                        <a:rPr lang="en-US" sz="1300" dirty="0" smtClean="0"/>
                        <a:t>If</a:t>
                      </a:r>
                      <a:r>
                        <a:rPr lang="en-US" sz="1300" baseline="0" dirty="0" smtClean="0"/>
                        <a:t> </a:t>
                      </a:r>
                      <a:r>
                        <a:rPr lang="en-US" sz="1300" dirty="0" smtClean="0"/>
                        <a:t>user plane path is still valid (not</a:t>
                      </a:r>
                      <a:r>
                        <a:rPr lang="en-US" sz="1300" baseline="0" dirty="0" smtClean="0"/>
                        <a:t> released by I-UPF</a:t>
                      </a:r>
                      <a:r>
                        <a:rPr lang="en-US" sz="1300" dirty="0" smtClean="0"/>
                        <a:t>). MO data directly</a:t>
                      </a:r>
                      <a:r>
                        <a:rPr lang="en-US" sz="1300" baseline="0" dirty="0" smtClean="0"/>
                        <a:t> goes to I/V-UPF, and forwarded to A/H-UPF.   No issue identified.</a:t>
                      </a:r>
                    </a:p>
                    <a:p>
                      <a:r>
                        <a:rPr lang="en-US" sz="1300" baseline="0" dirty="0" smtClean="0">
                          <a:solidFill>
                            <a:srgbClr val="0000FF"/>
                          </a:solidFill>
                        </a:rPr>
                        <a:t>If user plane is released by the I-UPF, same issue as scenario#6.</a:t>
                      </a:r>
                      <a:endParaRPr lang="en-US" sz="1300" dirty="0">
                        <a:solidFill>
                          <a:srgbClr val="0000FF"/>
                        </a:solidFill>
                      </a:endParaRPr>
                    </a:p>
                  </a:txBody>
                  <a:tcPr/>
                </a:tc>
              </a:tr>
              <a:tr h="513552">
                <a:tc>
                  <a:txBody>
                    <a:bodyPr/>
                    <a:lstStyle/>
                    <a:p>
                      <a:r>
                        <a:rPr lang="en-US" sz="1300" dirty="0" smtClean="0"/>
                        <a:t>MT signaling</a:t>
                      </a:r>
                      <a:r>
                        <a:rPr lang="en-US" sz="1300" baseline="0" dirty="0" smtClean="0"/>
                        <a:t> from UDM/NEF to AMF</a:t>
                      </a:r>
                    </a:p>
                  </a:txBody>
                  <a:tcPr/>
                </a:tc>
                <a:tc>
                  <a:txBody>
                    <a:bodyPr/>
                    <a:lstStyle/>
                    <a:p>
                      <a:r>
                        <a:rPr lang="en-US" sz="1300" dirty="0" smtClean="0">
                          <a:solidFill>
                            <a:srgbClr val="FF0000"/>
                          </a:solidFill>
                        </a:rPr>
                        <a:t>Scenario#3</a:t>
                      </a:r>
                      <a:r>
                        <a:rPr lang="en-US" sz="1300" dirty="0" smtClean="0"/>
                        <a:t>:</a:t>
                      </a:r>
                      <a:r>
                        <a:rPr lang="en-US" sz="1300" baseline="0" dirty="0" smtClean="0"/>
                        <a:t> AMF receives MT signaling which may trigger procedures involving I/V-SMF and A/H-SMF, and detects I/V-SMF failure.</a:t>
                      </a:r>
                    </a:p>
                    <a:p>
                      <a:r>
                        <a:rPr lang="en-US" sz="1300" baseline="0" dirty="0" smtClean="0"/>
                        <a:t>- AMF knows N3 status</a:t>
                      </a:r>
                      <a:endParaRPr lang="en-US" sz="1300" dirty="0"/>
                    </a:p>
                  </a:txBody>
                  <a:tcPr/>
                </a:tc>
                <a:tc>
                  <a:txBody>
                    <a:bodyPr/>
                    <a:lstStyle/>
                    <a:p>
                      <a:r>
                        <a:rPr lang="en-US" sz="1300" dirty="0" smtClean="0">
                          <a:solidFill>
                            <a:srgbClr val="FF0000"/>
                          </a:solidFill>
                        </a:rPr>
                        <a:t>Scenario#4</a:t>
                      </a:r>
                      <a:r>
                        <a:rPr lang="en-US" sz="1300" dirty="0" smtClean="0"/>
                        <a:t>: Same</a:t>
                      </a:r>
                      <a:r>
                        <a:rPr lang="en-US" sz="1300" baseline="0" dirty="0" smtClean="0"/>
                        <a:t> as Scenario#3, but AMF doesn’t know N3 status</a:t>
                      </a:r>
                      <a:endParaRPr lang="en-US" sz="1300" dirty="0"/>
                    </a:p>
                  </a:txBody>
                  <a:tcPr/>
                </a:tc>
              </a:tr>
              <a:tr h="464643">
                <a:tc>
                  <a:txBody>
                    <a:bodyPr/>
                    <a:lstStyle/>
                    <a:p>
                      <a:r>
                        <a:rPr lang="en-US" sz="1300" dirty="0" smtClean="0"/>
                        <a:t>MT signaling</a:t>
                      </a:r>
                      <a:r>
                        <a:rPr lang="en-US" sz="1300" baseline="0" dirty="0" smtClean="0"/>
                        <a:t> from A/H-SMF to AMF</a:t>
                      </a:r>
                      <a:endParaRPr lang="en-US" sz="1300" dirty="0"/>
                    </a:p>
                  </a:txBody>
                  <a:tcPr/>
                </a:tc>
                <a:tc>
                  <a:txBody>
                    <a:bodyPr/>
                    <a:lstStyle/>
                    <a:p>
                      <a:r>
                        <a:rPr lang="en-US" sz="1300" dirty="0" smtClean="0">
                          <a:solidFill>
                            <a:srgbClr val="FF0000"/>
                          </a:solidFill>
                        </a:rPr>
                        <a:t>Scenario#5</a:t>
                      </a:r>
                      <a:r>
                        <a:rPr lang="en-US" sz="1300" dirty="0" smtClean="0"/>
                        <a:t>:</a:t>
                      </a:r>
                      <a:r>
                        <a:rPr lang="en-US" sz="1300" baseline="0" dirty="0" smtClean="0"/>
                        <a:t> A/H-SMF detects I/V-SMF failure, thus not able to deliver MT signaling</a:t>
                      </a:r>
                      <a:endParaRPr lang="en-US" sz="1300" dirty="0"/>
                    </a:p>
                  </a:txBody>
                  <a:tcPr/>
                </a:tc>
                <a:tc>
                  <a:txBody>
                    <a:bodyPr/>
                    <a:lstStyle/>
                    <a:p>
                      <a:r>
                        <a:rPr lang="en-US" sz="1300" dirty="0" smtClean="0"/>
                        <a:t>Same as Scenario#5.</a:t>
                      </a:r>
                      <a:endParaRPr lang="en-US" sz="1300" dirty="0"/>
                    </a:p>
                  </a:txBody>
                  <a:tcPr/>
                </a:tc>
              </a:tr>
              <a:tr h="1463040">
                <a:tc>
                  <a:txBody>
                    <a:bodyPr/>
                    <a:lstStyle/>
                    <a:p>
                      <a:r>
                        <a:rPr lang="en-US" sz="1300" baseline="0" dirty="0" smtClean="0"/>
                        <a:t>DL traffic from UPF(PSA)</a:t>
                      </a:r>
                      <a:endParaRPr lang="en-US" sz="1300" dirty="0"/>
                    </a:p>
                  </a:txBody>
                  <a:tcPr/>
                </a:tc>
                <a:tc>
                  <a:txBody>
                    <a:bodyPr/>
                    <a:lstStyle/>
                    <a:p>
                      <a:r>
                        <a:rPr lang="en-US" sz="1300" dirty="0" smtClean="0">
                          <a:solidFill>
                            <a:srgbClr val="FF0000"/>
                          </a:solidFill>
                        </a:rPr>
                        <a:t>Scenario#6</a:t>
                      </a:r>
                      <a:r>
                        <a:rPr lang="en-US" sz="1300" dirty="0" smtClean="0"/>
                        <a:t>:</a:t>
                      </a:r>
                      <a:r>
                        <a:rPr lang="en-US" sz="1300" baseline="0" dirty="0" smtClean="0"/>
                        <a:t> DL traffic arriving the I/V-UPF may trigger I/V-UPF to send GTP-U Error Indication to UPF(PSA) and RAN, since the I/V-UPF cannot trigger old I/V-SMF to send DDN notification. </a:t>
                      </a:r>
                    </a:p>
                    <a:p>
                      <a:r>
                        <a:rPr lang="en-US" sz="1300" baseline="0" dirty="0" smtClean="0">
                          <a:solidFill>
                            <a:srgbClr val="0000FF"/>
                          </a:solidFill>
                        </a:rPr>
                        <a:t>- When UPF(PSA) receives GTP-U Error Indication, it sends GTP-U Error Report to the A/H-SMF (see 29.244);</a:t>
                      </a:r>
                    </a:p>
                    <a:p>
                      <a:r>
                        <a:rPr lang="en-US" sz="1300" baseline="0" dirty="0" smtClean="0">
                          <a:solidFill>
                            <a:srgbClr val="0000FF"/>
                          </a:solidFill>
                        </a:rPr>
                        <a:t>- When RAN receives GTP-U Error Indication,  it sends PDU Session Notify to AMF, and release AN resource (see 23.527).</a:t>
                      </a:r>
                      <a:endParaRPr lang="en-US" sz="1300" dirty="0">
                        <a:solidFill>
                          <a:srgbClr val="0000FF"/>
                        </a:solidFill>
                      </a:endParaRPr>
                    </a:p>
                  </a:txBody>
                  <a:tcPr/>
                </a:tc>
                <a:tc>
                  <a:txBody>
                    <a:bodyPr/>
                    <a:lstStyle/>
                    <a:p>
                      <a:r>
                        <a:rPr lang="en-US" sz="1300" dirty="0" smtClean="0"/>
                        <a:t>If</a:t>
                      </a:r>
                      <a:r>
                        <a:rPr lang="en-US" sz="1300" baseline="0" dirty="0" smtClean="0"/>
                        <a:t> </a:t>
                      </a:r>
                      <a:r>
                        <a:rPr lang="en-US" sz="1300" dirty="0" smtClean="0"/>
                        <a:t>user plane path</a:t>
                      </a:r>
                      <a:r>
                        <a:rPr lang="en-US" sz="1300" baseline="0" dirty="0" smtClean="0"/>
                        <a:t> is valid (not released by I-UPF). MT data directly goes to RAN, and forwarded to UE. NO issue identified.</a:t>
                      </a:r>
                    </a:p>
                    <a:p>
                      <a:pPr marL="0" marR="0" indent="0" algn="l" defTabSz="914400" rtl="0" eaLnBrk="1" fontAlgn="auto" latinLnBrk="0" hangingPunct="1">
                        <a:lnSpc>
                          <a:spcPct val="100000"/>
                        </a:lnSpc>
                        <a:spcBef>
                          <a:spcPts val="0"/>
                        </a:spcBef>
                        <a:spcAft>
                          <a:spcPts val="0"/>
                        </a:spcAft>
                        <a:buClrTx/>
                        <a:buSzTx/>
                        <a:buFontTx/>
                        <a:buNone/>
                        <a:tabLst/>
                        <a:defRPr/>
                      </a:pPr>
                      <a:r>
                        <a:rPr lang="en-US" sz="1300" baseline="0" dirty="0" smtClean="0">
                          <a:solidFill>
                            <a:srgbClr val="0000FF"/>
                          </a:solidFill>
                        </a:rPr>
                        <a:t>If user plane is released by the I-UPF, same issue as scenario#6.</a:t>
                      </a:r>
                      <a:endParaRPr lang="en-US" sz="1300" dirty="0">
                        <a:solidFill>
                          <a:srgbClr val="0000FF"/>
                        </a:solidFill>
                      </a:endParaRPr>
                    </a:p>
                  </a:txBody>
                  <a:tcPr/>
                </a:tc>
              </a:tr>
            </a:tbl>
          </a:graphicData>
        </a:graphic>
      </p:graphicFrame>
      <p:sp>
        <p:nvSpPr>
          <p:cNvPr id="7" name="圆角矩形 6"/>
          <p:cNvSpPr/>
          <p:nvPr/>
        </p:nvSpPr>
        <p:spPr>
          <a:xfrm>
            <a:off x="333376" y="6322988"/>
            <a:ext cx="8571636" cy="474747"/>
          </a:xfrm>
          <a:prstGeom prst="roundRect">
            <a:avLst>
              <a:gd name="adj" fmla="val 0"/>
            </a:avLst>
          </a:prstGeom>
          <a:ln>
            <a:noFill/>
          </a:ln>
        </p:spPr>
        <p:style>
          <a:lnRef idx="2">
            <a:schemeClr val="dk1"/>
          </a:lnRef>
          <a:fillRef idx="1">
            <a:schemeClr val="lt1"/>
          </a:fillRef>
          <a:effectRef idx="0">
            <a:schemeClr val="dk1"/>
          </a:effectRef>
          <a:fontRef idx="minor">
            <a:schemeClr val="dk1"/>
          </a:fontRef>
        </p:style>
        <p:txBody>
          <a:bodyPr lIns="36000" tIns="36000" rIns="36000" bIns="36000" rtlCol="0" anchor="t" anchorCtr="0"/>
          <a:lstStyle/>
          <a:p>
            <a:pPr marL="171450" indent="-171450" defTabSz="914400" fontAlgn="auto">
              <a:spcBef>
                <a:spcPts val="0"/>
              </a:spcBef>
              <a:spcAft>
                <a:spcPts val="600"/>
              </a:spcAft>
              <a:buFont typeface="Arial" pitchFamily="34" charset="0"/>
              <a:buChar char="•"/>
            </a:pPr>
            <a:r>
              <a:rPr lang="en-US" altLang="zh-CN" sz="1200" dirty="0" smtClean="0">
                <a:solidFill>
                  <a:srgbClr val="0070C0"/>
                </a:solidFill>
                <a:latin typeface="Arial" pitchFamily="34" charset="0"/>
                <a:ea typeface="微软雅黑" panose="020B0503020204020204" pitchFamily="34" charset="-122"/>
                <a:cs typeface="Arial" pitchFamily="34" charset="0"/>
              </a:rPr>
              <a:t>Scenario#1 is the most important scenario that should be solved, otherwise it will reduce user experience.</a:t>
            </a:r>
          </a:p>
          <a:p>
            <a:pPr marL="171450" indent="-171450" defTabSz="914400" fontAlgn="auto">
              <a:spcBef>
                <a:spcPts val="0"/>
              </a:spcBef>
              <a:spcAft>
                <a:spcPts val="600"/>
              </a:spcAft>
              <a:buFont typeface="Arial" pitchFamily="34" charset="0"/>
              <a:buChar char="•"/>
            </a:pPr>
            <a:r>
              <a:rPr lang="en-US" altLang="zh-CN" sz="1200" dirty="0" smtClean="0">
                <a:solidFill>
                  <a:srgbClr val="0070C0"/>
                </a:solidFill>
                <a:latin typeface="Arial" pitchFamily="34" charset="0"/>
                <a:ea typeface="微软雅黑" panose="020B0503020204020204" pitchFamily="34" charset="-122"/>
                <a:cs typeface="Arial" pitchFamily="34" charset="0"/>
              </a:rPr>
              <a:t>Scenario#2 is also important to improve user experience.</a:t>
            </a:r>
            <a:endParaRPr lang="en-US" altLang="zh-CN" sz="1200" dirty="0">
              <a:solidFill>
                <a:srgbClr val="0070C0"/>
              </a:solidFill>
              <a:latin typeface="Arial" pitchFamily="34" charset="0"/>
              <a:ea typeface="微软雅黑" panose="020B0503020204020204" pitchFamily="34" charset="-122"/>
              <a:cs typeface="Arial" pitchFamily="34" charset="0"/>
            </a:endParaRPr>
          </a:p>
        </p:txBody>
      </p:sp>
    </p:spTree>
    <p:extLst>
      <p:ext uri="{BB962C8B-B14F-4D97-AF65-F5344CB8AC3E}">
        <p14:creationId xmlns:p14="http://schemas.microsoft.com/office/powerpoint/2010/main" val="385030078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33378" y="214364"/>
            <a:ext cx="8571635" cy="484136"/>
          </a:xfrm>
        </p:spPr>
        <p:txBody>
          <a:bodyPr/>
          <a:lstStyle/>
          <a:p>
            <a:r>
              <a:rPr lang="en-US" altLang="zh-CN" sz="1800" dirty="0" smtClean="0">
                <a:latin typeface="微软雅黑" panose="020B0503020204020204" pitchFamily="34" charset="-122"/>
                <a:ea typeface="微软雅黑" panose="020B0503020204020204" pitchFamily="34" charset="-122"/>
              </a:rPr>
              <a:t>3. Issues of each scenario</a:t>
            </a:r>
            <a:endParaRPr lang="zh-CN" altLang="en-US" sz="1800" dirty="0">
              <a:latin typeface="微软雅黑" panose="020B0503020204020204" pitchFamily="34" charset="-122"/>
              <a:ea typeface="微软雅黑" panose="020B0503020204020204" pitchFamily="34" charset="-122"/>
            </a:endParaRPr>
          </a:p>
        </p:txBody>
      </p:sp>
      <p:sp>
        <p:nvSpPr>
          <p:cNvPr id="3" name="Rectangle 2"/>
          <p:cNvSpPr>
            <a:spLocks noChangeArrowheads="1"/>
          </p:cNvSpPr>
          <p:nvPr/>
        </p:nvSpPr>
        <p:spPr bwMode="auto">
          <a:xfrm>
            <a:off x="6" y="-184667"/>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6" name="表格 5"/>
          <p:cNvGraphicFramePr>
            <a:graphicFrameLocks noGrp="1"/>
          </p:cNvGraphicFramePr>
          <p:nvPr>
            <p:extLst>
              <p:ext uri="{D42A27DB-BD31-4B8C-83A1-F6EECF244321}">
                <p14:modId xmlns:p14="http://schemas.microsoft.com/office/powerpoint/2010/main" val="272074206"/>
              </p:ext>
            </p:extLst>
          </p:nvPr>
        </p:nvGraphicFramePr>
        <p:xfrm>
          <a:off x="333379" y="690054"/>
          <a:ext cx="8571633" cy="5181600"/>
        </p:xfrm>
        <a:graphic>
          <a:graphicData uri="http://schemas.openxmlformats.org/drawingml/2006/table">
            <a:tbl>
              <a:tblPr firstRow="1" bandRow="1">
                <a:tableStyleId>{5C22544A-7EE6-4342-B048-85BDC9FD1C3A}</a:tableStyleId>
              </a:tblPr>
              <a:tblGrid>
                <a:gridCol w="2590574"/>
                <a:gridCol w="4890980"/>
                <a:gridCol w="1090079"/>
              </a:tblGrid>
              <a:tr h="579120">
                <a:tc>
                  <a:txBody>
                    <a:bodyPr/>
                    <a:lstStyle/>
                    <a:p>
                      <a:r>
                        <a:rPr lang="en-US" sz="1600" dirty="0" smtClean="0"/>
                        <a:t>Scenario#</a:t>
                      </a:r>
                      <a:endParaRPr lang="en-US" sz="1600" dirty="0"/>
                    </a:p>
                  </a:txBody>
                  <a:tcPr/>
                </a:tc>
                <a:tc>
                  <a:txBody>
                    <a:bodyPr/>
                    <a:lstStyle/>
                    <a:p>
                      <a:r>
                        <a:rPr lang="en-US" sz="1600" dirty="0" smtClean="0"/>
                        <a:t>Issues in this scenario</a:t>
                      </a:r>
                      <a:endParaRPr lang="en-US" sz="1600" dirty="0"/>
                    </a:p>
                  </a:txBody>
                  <a:tcPr/>
                </a:tc>
                <a:tc>
                  <a:txBody>
                    <a:bodyPr/>
                    <a:lstStyle/>
                    <a:p>
                      <a:r>
                        <a:rPr lang="en-US" sz="1600" dirty="0" smtClean="0"/>
                        <a:t>Possible solution</a:t>
                      </a:r>
                      <a:endParaRPr lang="en-US" sz="1600" dirty="0"/>
                    </a:p>
                  </a:txBody>
                  <a:tcPr/>
                </a:tc>
              </a:tr>
              <a:tr h="431362">
                <a:tc>
                  <a:txBody>
                    <a:bodyPr/>
                    <a:lstStyle/>
                    <a:p>
                      <a:r>
                        <a:rPr lang="en-US" sz="1400" dirty="0" smtClean="0">
                          <a:solidFill>
                            <a:srgbClr val="FF0000"/>
                          </a:solidFill>
                        </a:rPr>
                        <a:t>Scenario#1</a:t>
                      </a:r>
                      <a:r>
                        <a:rPr lang="en-US" sz="1400" dirty="0" smtClean="0"/>
                        <a:t>.</a:t>
                      </a:r>
                      <a:r>
                        <a:rPr lang="en-US" sz="1400" baseline="0" dirty="0" smtClean="0"/>
                        <a:t> </a:t>
                      </a:r>
                      <a:r>
                        <a:rPr lang="en-US" sz="1400" dirty="0" smtClean="0"/>
                        <a:t>MO signaling from UE when UE in IDLE state</a:t>
                      </a:r>
                      <a:endParaRPr lang="en-US" sz="1400" dirty="0"/>
                    </a:p>
                  </a:txBody>
                  <a:tcPr/>
                </a:tc>
                <a:tc>
                  <a:txBody>
                    <a:bodyPr/>
                    <a:lstStyle/>
                    <a:p>
                      <a:r>
                        <a:rPr lang="en-US" sz="1400" dirty="0" smtClean="0">
                          <a:solidFill>
                            <a:schemeClr val="tx1"/>
                          </a:solidFill>
                        </a:rPr>
                        <a:t>- No special issues (AMF knows N3 status, and knows UE request to activate</a:t>
                      </a:r>
                      <a:r>
                        <a:rPr lang="en-US" sz="1400" baseline="0" dirty="0" smtClean="0">
                          <a:solidFill>
                            <a:schemeClr val="tx1"/>
                          </a:solidFill>
                        </a:rPr>
                        <a:t> N3 tunnel from SR message</a:t>
                      </a:r>
                      <a:r>
                        <a:rPr lang="en-US" sz="1400" dirty="0" smtClean="0">
                          <a:solidFill>
                            <a:schemeClr val="tx1"/>
                          </a:solidFill>
                        </a:rPr>
                        <a:t>)</a:t>
                      </a:r>
                    </a:p>
                    <a:p>
                      <a:r>
                        <a:rPr lang="en-US" sz="1400" dirty="0" smtClean="0">
                          <a:solidFill>
                            <a:schemeClr val="tx1"/>
                          </a:solidFill>
                        </a:rPr>
                        <a:t>- FFS: whether it needs to select</a:t>
                      </a:r>
                      <a:r>
                        <a:rPr lang="en-US" sz="1400" baseline="0" dirty="0" smtClean="0">
                          <a:solidFill>
                            <a:schemeClr val="tx1"/>
                          </a:solidFill>
                        </a:rPr>
                        <a:t> the old I-UPF, and how</a:t>
                      </a:r>
                      <a:endParaRPr lang="en-US" sz="1400" dirty="0">
                        <a:solidFill>
                          <a:schemeClr val="tx1"/>
                        </a:solidFill>
                      </a:endParaRPr>
                    </a:p>
                  </a:txBody>
                  <a:tcPr/>
                </a:tc>
                <a:tc>
                  <a:txBody>
                    <a:bodyPr/>
                    <a:lstStyle/>
                    <a:p>
                      <a:r>
                        <a:rPr lang="en-US" sz="1400" dirty="0" smtClean="0"/>
                        <a:t>Solution in 23.527 clause 6.7</a:t>
                      </a:r>
                      <a:endParaRPr lang="en-US" sz="1400" dirty="0"/>
                    </a:p>
                  </a:txBody>
                  <a:tcPr/>
                </a:tc>
              </a:tr>
              <a:tr h="126562">
                <a:tc>
                  <a:txBody>
                    <a:bodyPr/>
                    <a:lstStyle/>
                    <a:p>
                      <a:r>
                        <a:rPr lang="en-US" sz="1400" dirty="0" smtClean="0">
                          <a:solidFill>
                            <a:srgbClr val="FF0000"/>
                          </a:solidFill>
                        </a:rPr>
                        <a:t>Scenario#2</a:t>
                      </a:r>
                      <a:r>
                        <a:rPr lang="en-US" sz="1400" dirty="0" smtClean="0"/>
                        <a:t>.</a:t>
                      </a:r>
                      <a:r>
                        <a:rPr lang="en-US" sz="1400" baseline="0" dirty="0" smtClean="0"/>
                        <a:t>  MO signaling from UE when UE in CONNECTED state</a:t>
                      </a:r>
                      <a:endParaRPr lang="en-US" sz="1400" dirty="0"/>
                    </a:p>
                  </a:txBody>
                  <a:tcPr/>
                </a:tc>
                <a:tc>
                  <a:txBody>
                    <a:bodyPr/>
                    <a:lstStyle/>
                    <a:p>
                      <a:r>
                        <a:rPr lang="en-US" sz="1400" dirty="0" smtClean="0"/>
                        <a:t>- AMF doesn’t know N3 tunnel status </a:t>
                      </a:r>
                    </a:p>
                    <a:p>
                      <a:r>
                        <a:rPr lang="en-US" sz="1400" dirty="0" smtClean="0"/>
                        <a:t>- FFS: whether it</a:t>
                      </a:r>
                      <a:r>
                        <a:rPr lang="en-US" sz="1400" baseline="0" dirty="0" smtClean="0"/>
                        <a:t> needs to select the old I-UPF</a:t>
                      </a:r>
                      <a:endParaRPr lang="en-US" sz="1400" dirty="0"/>
                    </a:p>
                  </a:txBody>
                  <a:tcPr/>
                </a:tc>
                <a:tc>
                  <a:txBody>
                    <a:bodyPr/>
                    <a:lstStyle/>
                    <a:p>
                      <a:r>
                        <a:rPr lang="en-US" sz="1400" dirty="0" smtClean="0"/>
                        <a:t>No</a:t>
                      </a:r>
                      <a:r>
                        <a:rPr lang="en-US" sz="1400" baseline="0" dirty="0" smtClean="0"/>
                        <a:t> solution yet</a:t>
                      </a:r>
                      <a:endParaRPr lang="en-US" sz="1400" dirty="0"/>
                    </a:p>
                  </a:txBody>
                  <a:tcPr/>
                </a:tc>
              </a:tr>
              <a:tr h="279198">
                <a:tc>
                  <a:txBody>
                    <a:bodyPr/>
                    <a:lstStyle/>
                    <a:p>
                      <a:r>
                        <a:rPr lang="en-US" sz="1400" baseline="0" dirty="0" smtClean="0">
                          <a:solidFill>
                            <a:srgbClr val="FF0000"/>
                          </a:solidFill>
                        </a:rPr>
                        <a:t>Scenario#3</a:t>
                      </a:r>
                      <a:r>
                        <a:rPr lang="en-US" sz="1400" baseline="0" dirty="0" smtClean="0"/>
                        <a:t>. MT signaling from UDM/NEF to AMF when UE in IDLE state</a:t>
                      </a:r>
                    </a:p>
                  </a:txBody>
                  <a:tcPr/>
                </a:tc>
                <a:tc>
                  <a:txBody>
                    <a:bodyPr/>
                    <a:lstStyle/>
                    <a:p>
                      <a:r>
                        <a:rPr lang="en-US" sz="1400" dirty="0" smtClean="0"/>
                        <a:t>Same as scenario#1 (NOTE</a:t>
                      </a:r>
                      <a:r>
                        <a:rPr lang="en-US" sz="1400" baseline="0" dirty="0" smtClean="0"/>
                        <a:t> 1</a:t>
                      </a:r>
                      <a:r>
                        <a:rPr lang="en-US" sz="1400" dirty="0" smtClean="0"/>
                        <a:t>)</a:t>
                      </a:r>
                      <a:endParaRPr lang="en-US" sz="1400" dirty="0"/>
                    </a:p>
                  </a:txBody>
                  <a:tcPr/>
                </a:tc>
                <a:tc>
                  <a:txBody>
                    <a:bodyPr/>
                    <a:lstStyle/>
                    <a:p>
                      <a:r>
                        <a:rPr lang="en-US" sz="1400" dirty="0" smtClean="0"/>
                        <a:t>Same as scenario#1</a:t>
                      </a:r>
                      <a:endParaRPr lang="en-US" sz="1400" dirty="0"/>
                    </a:p>
                  </a:txBody>
                  <a:tcPr/>
                </a:tc>
              </a:tr>
              <a:tr h="3025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aseline="0" dirty="0" smtClean="0">
                          <a:solidFill>
                            <a:srgbClr val="FF0000"/>
                          </a:solidFill>
                        </a:rPr>
                        <a:t>Scenario#4</a:t>
                      </a:r>
                      <a:r>
                        <a:rPr lang="en-US" sz="1400" baseline="0" dirty="0" smtClean="0"/>
                        <a:t>. MT signaling from UDM/NEF to AMF when UE in CONNECTED state</a:t>
                      </a:r>
                      <a:endParaRPr lang="en-US" sz="1400" dirty="0"/>
                    </a:p>
                  </a:txBody>
                  <a:tcPr/>
                </a:tc>
                <a:tc>
                  <a:txBody>
                    <a:bodyPr/>
                    <a:lstStyle/>
                    <a:p>
                      <a:r>
                        <a:rPr lang="en-US" sz="1400" dirty="0" smtClean="0"/>
                        <a:t>Same</a:t>
                      </a:r>
                      <a:r>
                        <a:rPr lang="en-US" sz="1400" baseline="0" dirty="0" smtClean="0"/>
                        <a:t> as scenario#2 (NOTE 2)</a:t>
                      </a:r>
                    </a:p>
                  </a:txBody>
                  <a:tcPr/>
                </a:tc>
                <a:tc>
                  <a:txBody>
                    <a:bodyPr/>
                    <a:lstStyle/>
                    <a:p>
                      <a:r>
                        <a:rPr lang="en-US" sz="1400" dirty="0" smtClean="0"/>
                        <a:t>No</a:t>
                      </a:r>
                      <a:r>
                        <a:rPr lang="en-US" sz="1400" baseline="0" dirty="0" smtClean="0"/>
                        <a:t> solution yet</a:t>
                      </a:r>
                      <a:endParaRPr lang="en-US" sz="1400" dirty="0"/>
                    </a:p>
                  </a:txBody>
                  <a:tcPr/>
                </a:tc>
              </a:tr>
              <a:tr h="474837">
                <a:tc>
                  <a:txBody>
                    <a:bodyPr/>
                    <a:lstStyle/>
                    <a:p>
                      <a:r>
                        <a:rPr lang="en-US" sz="1400" dirty="0" smtClean="0">
                          <a:solidFill>
                            <a:srgbClr val="FF0000"/>
                          </a:solidFill>
                        </a:rPr>
                        <a:t>Scenario#5</a:t>
                      </a:r>
                      <a:r>
                        <a:rPr lang="en-US" sz="1400" dirty="0" smtClean="0"/>
                        <a:t>.</a:t>
                      </a:r>
                      <a:r>
                        <a:rPr lang="en-US" sz="1400" baseline="0" dirty="0" smtClean="0"/>
                        <a:t> MT signaling from A/H-SMF to AMF</a:t>
                      </a:r>
                      <a:endParaRPr lang="en-US" sz="1400" dirty="0"/>
                    </a:p>
                  </a:txBody>
                  <a:tcPr/>
                </a:tc>
                <a:tc>
                  <a:txBody>
                    <a:bodyPr/>
                    <a:lstStyle/>
                    <a:p>
                      <a:r>
                        <a:rPr lang="en-US" sz="1400" dirty="0" smtClean="0"/>
                        <a:t>- MT signaling</a:t>
                      </a:r>
                      <a:r>
                        <a:rPr lang="en-US" sz="1400" baseline="0" dirty="0" smtClean="0"/>
                        <a:t> cannot be delivered due to I/V-SMF failure </a:t>
                      </a:r>
                    </a:p>
                    <a:p>
                      <a:r>
                        <a:rPr lang="en-US" sz="1400" baseline="0" dirty="0" smtClean="0"/>
                        <a:t>- A/H-SMF cannot inform AMF of I/V-SMF failure</a:t>
                      </a:r>
                    </a:p>
                    <a:p>
                      <a:r>
                        <a:rPr lang="en-US" sz="1400" baseline="0" dirty="0" smtClean="0"/>
                        <a:t>(NOTE 2)</a:t>
                      </a:r>
                    </a:p>
                  </a:txBody>
                  <a:tcPr/>
                </a:tc>
                <a:tc>
                  <a:txBody>
                    <a:bodyPr/>
                    <a:lstStyle/>
                    <a:p>
                      <a:r>
                        <a:rPr lang="en-US" sz="1400" dirty="0" smtClean="0"/>
                        <a:t>No solution yet</a:t>
                      </a:r>
                      <a:endParaRPr lang="en-US" sz="1400" dirty="0"/>
                    </a:p>
                  </a:txBody>
                  <a:tcPr/>
                </a:tc>
              </a:tr>
              <a:tr h="1017570">
                <a:tc>
                  <a:txBody>
                    <a:bodyPr/>
                    <a:lstStyle/>
                    <a:p>
                      <a:r>
                        <a:rPr lang="en-US" sz="1400" dirty="0" smtClean="0">
                          <a:solidFill>
                            <a:srgbClr val="FF0000"/>
                          </a:solidFill>
                        </a:rPr>
                        <a:t>Scenario#6</a:t>
                      </a:r>
                      <a:r>
                        <a:rPr lang="en-US" sz="1400" dirty="0" smtClean="0"/>
                        <a:t>. DL traffic from UPF(PSA) when UE in IDLE state</a:t>
                      </a:r>
                      <a:endParaRPr lang="en-US" sz="1400" dirty="0"/>
                    </a:p>
                  </a:txBody>
                  <a:tcPr/>
                </a:tc>
                <a:tc>
                  <a:txBody>
                    <a:bodyPr/>
                    <a:lstStyle/>
                    <a:p>
                      <a:r>
                        <a:rPr lang="en-US" sz="1400" dirty="0" smtClean="0"/>
                        <a:t>- DL</a:t>
                      </a:r>
                      <a:r>
                        <a:rPr lang="en-US" sz="1400" baseline="0" dirty="0" smtClean="0"/>
                        <a:t> traffic cannot be delivered</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baseline="0" dirty="0" smtClean="0"/>
                        <a:t>- GTP-U Error Indication may trigger A/H-SMF to release PDU, but A/H-SMF cannot inform AMF of I/V-SMF failure </a:t>
                      </a:r>
                      <a:r>
                        <a:rPr lang="en-US" sz="1400" dirty="0" smtClean="0"/>
                        <a:t>(NOTE 2)</a:t>
                      </a:r>
                      <a:endParaRPr lang="en-US" sz="1400" baseline="0" dirty="0" smtClean="0"/>
                    </a:p>
                    <a:p>
                      <a:r>
                        <a:rPr lang="en-US" sz="1400" dirty="0" smtClean="0">
                          <a:solidFill>
                            <a:srgbClr val="0000FF"/>
                          </a:solidFill>
                        </a:rPr>
                        <a:t>- GTP-U</a:t>
                      </a:r>
                      <a:r>
                        <a:rPr lang="en-US" sz="1400" baseline="0" dirty="0" smtClean="0">
                          <a:solidFill>
                            <a:srgbClr val="0000FF"/>
                          </a:solidFill>
                        </a:rPr>
                        <a:t> Error Indication may trigger RAN to release PDU session and AN resource</a:t>
                      </a:r>
                      <a:endParaRPr lang="en-US" sz="1400" dirty="0" smtClean="0">
                        <a:solidFill>
                          <a:srgbClr val="0000FF"/>
                        </a:solidFill>
                      </a:endParaRPr>
                    </a:p>
                  </a:txBody>
                  <a:tcPr/>
                </a:tc>
                <a:tc>
                  <a:txBody>
                    <a:bodyPr/>
                    <a:lstStyle/>
                    <a:p>
                      <a:r>
                        <a:rPr lang="en-US" sz="1400" dirty="0" smtClean="0"/>
                        <a:t>No solution yet</a:t>
                      </a:r>
                      <a:endParaRPr lang="en-US" sz="1400" dirty="0"/>
                    </a:p>
                  </a:txBody>
                  <a:tcPr/>
                </a:tc>
              </a:tr>
            </a:tbl>
          </a:graphicData>
        </a:graphic>
      </p:graphicFrame>
      <p:sp>
        <p:nvSpPr>
          <p:cNvPr id="7" name="圆角矩形 6"/>
          <p:cNvSpPr/>
          <p:nvPr/>
        </p:nvSpPr>
        <p:spPr>
          <a:xfrm>
            <a:off x="333379" y="6060569"/>
            <a:ext cx="8571633" cy="520995"/>
          </a:xfrm>
          <a:prstGeom prst="roundRect">
            <a:avLst>
              <a:gd name="adj" fmla="val 0"/>
            </a:avLst>
          </a:prstGeom>
          <a:ln>
            <a:noFill/>
          </a:ln>
        </p:spPr>
        <p:style>
          <a:lnRef idx="2">
            <a:schemeClr val="dk1"/>
          </a:lnRef>
          <a:fillRef idx="1">
            <a:schemeClr val="lt1"/>
          </a:fillRef>
          <a:effectRef idx="0">
            <a:schemeClr val="dk1"/>
          </a:effectRef>
          <a:fontRef idx="minor">
            <a:schemeClr val="dk1"/>
          </a:fontRef>
        </p:style>
        <p:txBody>
          <a:bodyPr lIns="36000" tIns="36000" rIns="36000" bIns="36000" rtlCol="0" anchor="t" anchorCtr="0"/>
          <a:lstStyle/>
          <a:p>
            <a:pPr marL="171450" indent="-171450" defTabSz="914400" fontAlgn="auto">
              <a:spcBef>
                <a:spcPts val="0"/>
              </a:spcBef>
              <a:spcAft>
                <a:spcPts val="600"/>
              </a:spcAft>
              <a:buFont typeface="Arial" pitchFamily="34" charset="0"/>
              <a:buChar char="•"/>
            </a:pPr>
            <a:r>
              <a:rPr lang="en-US" altLang="zh-CN" sz="1200" dirty="0" smtClean="0">
                <a:solidFill>
                  <a:srgbClr val="0070C0"/>
                </a:solidFill>
                <a:latin typeface="Arial" pitchFamily="34" charset="0"/>
                <a:ea typeface="微软雅黑" panose="020B0503020204020204" pitchFamily="34" charset="-122"/>
                <a:cs typeface="Arial" pitchFamily="34" charset="0"/>
              </a:rPr>
              <a:t>NOTE 1</a:t>
            </a:r>
            <a:r>
              <a:rPr lang="en-US" altLang="zh-CN" sz="1200" dirty="0">
                <a:solidFill>
                  <a:srgbClr val="0070C0"/>
                </a:solidFill>
                <a:latin typeface="Arial" pitchFamily="34" charset="0"/>
                <a:ea typeface="微软雅黑" panose="020B0503020204020204" pitchFamily="34" charset="-122"/>
                <a:cs typeface="Arial" pitchFamily="34" charset="0"/>
              </a:rPr>
              <a:t>: </a:t>
            </a:r>
            <a:r>
              <a:rPr lang="en-US" sz="1200" dirty="0">
                <a:solidFill>
                  <a:srgbClr val="0070C0"/>
                </a:solidFill>
                <a:latin typeface="Arial" pitchFamily="34" charset="0"/>
                <a:ea typeface="微软雅黑" panose="020B0503020204020204" pitchFamily="34" charset="-122"/>
                <a:cs typeface="Arial" pitchFamily="34" charset="0"/>
              </a:rPr>
              <a:t>MT signaling can be delivered to AMF, the issue is thus in line with AMF initiated I/V-SMF restoration.</a:t>
            </a:r>
            <a:endParaRPr lang="en-US" altLang="zh-CN" sz="1200" dirty="0">
              <a:solidFill>
                <a:srgbClr val="0070C0"/>
              </a:solidFill>
              <a:latin typeface="Arial" pitchFamily="34" charset="0"/>
              <a:ea typeface="微软雅黑" panose="020B0503020204020204" pitchFamily="34" charset="-122"/>
              <a:cs typeface="Arial" pitchFamily="34" charset="0"/>
            </a:endParaRPr>
          </a:p>
          <a:p>
            <a:pPr marL="171450" indent="-171450" defTabSz="914400" fontAlgn="auto">
              <a:spcBef>
                <a:spcPts val="0"/>
              </a:spcBef>
              <a:spcAft>
                <a:spcPts val="600"/>
              </a:spcAft>
              <a:buFont typeface="Arial" pitchFamily="34" charset="0"/>
              <a:buChar char="•"/>
            </a:pPr>
            <a:r>
              <a:rPr lang="en-US" altLang="zh-CN" sz="1200" dirty="0" smtClean="0">
                <a:solidFill>
                  <a:srgbClr val="0070C0"/>
                </a:solidFill>
                <a:latin typeface="Arial" pitchFamily="34" charset="0"/>
                <a:ea typeface="微软雅黑" panose="020B0503020204020204" pitchFamily="34" charset="-122"/>
                <a:cs typeface="Arial" pitchFamily="34" charset="0"/>
              </a:rPr>
              <a:t>NOTE 2: If A/H-SMF can inform AMF of I/V-SMF failure, the AMF initiated I/V-SMF restoration solution can be used.</a:t>
            </a:r>
            <a:endParaRPr lang="en-US" altLang="zh-CN" sz="1200" dirty="0">
              <a:solidFill>
                <a:srgbClr val="0070C0"/>
              </a:solidFill>
              <a:latin typeface="Arial" pitchFamily="34" charset="0"/>
              <a:ea typeface="微软雅黑" panose="020B0503020204020204" pitchFamily="34" charset="-122"/>
              <a:cs typeface="Arial" pitchFamily="34" charset="0"/>
            </a:endParaRPr>
          </a:p>
        </p:txBody>
      </p:sp>
    </p:spTree>
    <p:extLst>
      <p:ext uri="{BB962C8B-B14F-4D97-AF65-F5344CB8AC3E}">
        <p14:creationId xmlns:p14="http://schemas.microsoft.com/office/powerpoint/2010/main" val="309376594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33378" y="214364"/>
            <a:ext cx="8571635" cy="484136"/>
          </a:xfrm>
        </p:spPr>
        <p:txBody>
          <a:bodyPr/>
          <a:lstStyle/>
          <a:p>
            <a:r>
              <a:rPr lang="en-US" altLang="zh-CN" sz="1800" dirty="0" smtClean="0">
                <a:latin typeface="微软雅黑" panose="020B0503020204020204" pitchFamily="34" charset="-122"/>
                <a:ea typeface="微软雅黑" panose="020B0503020204020204" pitchFamily="34" charset="-122"/>
              </a:rPr>
              <a:t>4. Key issue inspection</a:t>
            </a:r>
            <a:endParaRPr lang="zh-CN" altLang="en-US" sz="1800" dirty="0">
              <a:latin typeface="微软雅黑" panose="020B0503020204020204" pitchFamily="34" charset="-122"/>
              <a:ea typeface="微软雅黑" panose="020B0503020204020204" pitchFamily="34" charset="-122"/>
            </a:endParaRPr>
          </a:p>
        </p:txBody>
      </p:sp>
      <p:sp>
        <p:nvSpPr>
          <p:cNvPr id="3" name="Rectangle 2"/>
          <p:cNvSpPr>
            <a:spLocks noChangeArrowheads="1"/>
          </p:cNvSpPr>
          <p:nvPr/>
        </p:nvSpPr>
        <p:spPr bwMode="auto">
          <a:xfrm>
            <a:off x="6" y="-184667"/>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圆角矩形 6"/>
          <p:cNvSpPr/>
          <p:nvPr/>
        </p:nvSpPr>
        <p:spPr>
          <a:xfrm>
            <a:off x="333379" y="797443"/>
            <a:ext cx="8571633" cy="5784120"/>
          </a:xfrm>
          <a:prstGeom prst="roundRect">
            <a:avLst>
              <a:gd name="adj" fmla="val 0"/>
            </a:avLst>
          </a:prstGeom>
          <a:ln>
            <a:noFill/>
          </a:ln>
        </p:spPr>
        <p:style>
          <a:lnRef idx="2">
            <a:schemeClr val="dk1"/>
          </a:lnRef>
          <a:fillRef idx="1">
            <a:schemeClr val="lt1"/>
          </a:fillRef>
          <a:effectRef idx="0">
            <a:schemeClr val="dk1"/>
          </a:effectRef>
          <a:fontRef idx="minor">
            <a:schemeClr val="dk1"/>
          </a:fontRef>
        </p:style>
        <p:txBody>
          <a:bodyPr lIns="36000" tIns="36000" rIns="36000" bIns="36000" rtlCol="0" anchor="t" anchorCtr="0"/>
          <a:lstStyle/>
          <a:p>
            <a:pPr marL="171450" indent="-171450" defTabSz="914400" fontAlgn="auto">
              <a:spcBef>
                <a:spcPts val="0"/>
              </a:spcBef>
              <a:spcAft>
                <a:spcPts val="600"/>
              </a:spcAft>
              <a:buFont typeface="Arial" pitchFamily="34" charset="0"/>
              <a:buChar char="•"/>
            </a:pPr>
            <a:r>
              <a:rPr lang="en-US" altLang="zh-CN" sz="1600" dirty="0" smtClean="0">
                <a:solidFill>
                  <a:srgbClr val="0070C0"/>
                </a:solidFill>
                <a:latin typeface="Arial" pitchFamily="34" charset="0"/>
                <a:ea typeface="微软雅黑" panose="020B0503020204020204" pitchFamily="34" charset="-122"/>
                <a:cs typeface="Arial" pitchFamily="34" charset="0"/>
              </a:rPr>
              <a:t>KI#1: How to restore N3 tunnel if UE is in CONNECTED state?</a:t>
            </a:r>
          </a:p>
          <a:p>
            <a:pPr marL="628650" lvl="1" indent="-171450" defTabSz="914400" fontAlgn="auto">
              <a:spcBef>
                <a:spcPts val="0"/>
              </a:spcBef>
              <a:spcAft>
                <a:spcPts val="600"/>
              </a:spcAft>
              <a:buFont typeface="Arial" pitchFamily="34" charset="0"/>
              <a:buChar char="•"/>
            </a:pPr>
            <a:r>
              <a:rPr lang="en-US" altLang="zh-CN" sz="1400" dirty="0" smtClean="0">
                <a:solidFill>
                  <a:srgbClr val="0070C0"/>
                </a:solidFill>
                <a:latin typeface="Arial" pitchFamily="34" charset="0"/>
                <a:ea typeface="微软雅黑" panose="020B0503020204020204" pitchFamily="34" charset="-122"/>
                <a:cs typeface="Arial" pitchFamily="34" charset="0"/>
              </a:rPr>
              <a:t>Only the old I/V-SMF exactly knows the N3 tunnel status for a UE in CONNECTED state. The AMF may possibly know the N3 tunnel state if it caches the received UP connection state.</a:t>
            </a:r>
          </a:p>
          <a:p>
            <a:pPr marL="1085850" lvl="2" indent="-171450" defTabSz="914400" fontAlgn="auto">
              <a:spcBef>
                <a:spcPts val="0"/>
              </a:spcBef>
              <a:spcAft>
                <a:spcPts val="600"/>
              </a:spcAft>
              <a:buFont typeface="Arial" pitchFamily="34" charset="0"/>
              <a:buChar char="•"/>
            </a:pPr>
            <a:r>
              <a:rPr lang="en-US" altLang="zh-CN" sz="1400" dirty="0" smtClean="0">
                <a:solidFill>
                  <a:srgbClr val="0070C0"/>
                </a:solidFill>
                <a:latin typeface="Arial" pitchFamily="34" charset="0"/>
                <a:ea typeface="微软雅黑" panose="020B0503020204020204" pitchFamily="34" charset="-122"/>
                <a:cs typeface="Arial" pitchFamily="34" charset="0"/>
              </a:rPr>
              <a:t>If the N3 status can be stored in somewhere (e.g. in the AMF, or in the A/H-SMF), it is possible for the new I/V-SMF to retrieve this info during I/V-SMF restoration procedure.</a:t>
            </a:r>
          </a:p>
          <a:p>
            <a:pPr marL="171450" indent="-171450" defTabSz="914400" fontAlgn="auto">
              <a:spcBef>
                <a:spcPts val="0"/>
              </a:spcBef>
              <a:spcAft>
                <a:spcPts val="600"/>
              </a:spcAft>
              <a:buFont typeface="Arial" pitchFamily="34" charset="0"/>
              <a:buChar char="•"/>
            </a:pPr>
            <a:r>
              <a:rPr lang="en-US" altLang="zh-CN" sz="1600" dirty="0" smtClean="0">
                <a:solidFill>
                  <a:srgbClr val="0070C0"/>
                </a:solidFill>
                <a:latin typeface="Arial" pitchFamily="34" charset="0"/>
                <a:ea typeface="微软雅黑" panose="020B0503020204020204" pitchFamily="34" charset="-122"/>
                <a:cs typeface="Arial" pitchFamily="34" charset="0"/>
              </a:rPr>
              <a:t>KI#2: Whether it needs to select the old I/V-UPF, and how?</a:t>
            </a:r>
            <a:endParaRPr lang="en-US" altLang="zh-CN" sz="1600" dirty="0">
              <a:solidFill>
                <a:srgbClr val="0070C0"/>
              </a:solidFill>
              <a:latin typeface="Arial" pitchFamily="34" charset="0"/>
              <a:ea typeface="微软雅黑" panose="020B0503020204020204" pitchFamily="34" charset="-122"/>
              <a:cs typeface="Arial" pitchFamily="34" charset="0"/>
            </a:endParaRPr>
          </a:p>
          <a:p>
            <a:pPr marL="628650" lvl="2" indent="-171450" defTabSz="914400" fontAlgn="auto">
              <a:spcBef>
                <a:spcPts val="0"/>
              </a:spcBef>
              <a:spcAft>
                <a:spcPts val="600"/>
              </a:spcAft>
              <a:buFont typeface="Arial" pitchFamily="34" charset="0"/>
              <a:buChar char="•"/>
            </a:pPr>
            <a:r>
              <a:rPr lang="en-US" altLang="zh-CN" sz="1400" dirty="0" smtClean="0">
                <a:solidFill>
                  <a:srgbClr val="0070C0"/>
                </a:solidFill>
                <a:latin typeface="Arial" pitchFamily="34" charset="0"/>
                <a:ea typeface="微软雅黑" panose="020B0503020204020204" pitchFamily="34" charset="-122"/>
                <a:cs typeface="Arial" pitchFamily="34" charset="0"/>
              </a:rPr>
              <a:t>Only the old I/V-SMF knows the old I/V-UPF, thus when the old I/V-SMF fails it is not possible to know the old I/V-UPF by either the AMF or the A/H-SMF;</a:t>
            </a:r>
            <a:endParaRPr lang="en-US" altLang="zh-CN" sz="1400" dirty="0">
              <a:solidFill>
                <a:srgbClr val="0070C0"/>
              </a:solidFill>
              <a:latin typeface="Arial" pitchFamily="34" charset="0"/>
              <a:ea typeface="微软雅黑" panose="020B0503020204020204" pitchFamily="34" charset="-122"/>
              <a:cs typeface="Arial" pitchFamily="34" charset="0"/>
            </a:endParaRPr>
          </a:p>
          <a:p>
            <a:pPr marL="1085850" lvl="2" indent="-171450" defTabSz="914400" fontAlgn="auto">
              <a:spcBef>
                <a:spcPts val="0"/>
              </a:spcBef>
              <a:spcAft>
                <a:spcPts val="600"/>
              </a:spcAft>
              <a:buFont typeface="Arial" pitchFamily="34" charset="0"/>
              <a:buChar char="•"/>
            </a:pPr>
            <a:r>
              <a:rPr lang="en-US" altLang="zh-CN" sz="1400" dirty="0" smtClean="0">
                <a:solidFill>
                  <a:srgbClr val="0070C0"/>
                </a:solidFill>
                <a:latin typeface="Arial" pitchFamily="34" charset="0"/>
                <a:ea typeface="微软雅黑" panose="020B0503020204020204" pitchFamily="34" charset="-122"/>
                <a:cs typeface="Arial" pitchFamily="34" charset="0"/>
              </a:rPr>
              <a:t>If the old I/V-UPF info (e.g. UPF Instance ID, N3 status / UPF UL F-TEID, RAN UL F-TEID) can be stored in somewhere (e.g. in the A/H-SMF), it is possible for the I/V-SMF to retrieve such info and continue using the old I/V-UPF during I/V-SMF restoration procedure.</a:t>
            </a:r>
          </a:p>
          <a:p>
            <a:pPr marL="1085850" lvl="2" indent="-171450" defTabSz="914400" fontAlgn="auto">
              <a:spcBef>
                <a:spcPts val="0"/>
              </a:spcBef>
              <a:spcAft>
                <a:spcPts val="600"/>
              </a:spcAft>
              <a:buFont typeface="Arial" pitchFamily="34" charset="0"/>
              <a:buChar char="•"/>
            </a:pPr>
            <a:r>
              <a:rPr lang="en-US" altLang="zh-CN" sz="1400" dirty="0" smtClean="0">
                <a:solidFill>
                  <a:schemeClr val="accent2">
                    <a:lumMod val="75000"/>
                  </a:schemeClr>
                </a:solidFill>
                <a:latin typeface="Arial" pitchFamily="34" charset="0"/>
                <a:ea typeface="微软雅黑" panose="020B0503020204020204" pitchFamily="34" charset="-122"/>
                <a:cs typeface="Arial" pitchFamily="34" charset="0"/>
              </a:rPr>
              <a:t>But does it really need to select the old I/V-UPF? It requires the old I/V-UPF can accept PFCP session modification from the new I-SMF.</a:t>
            </a:r>
            <a:endParaRPr lang="en-US" altLang="zh-CN" sz="1400" dirty="0">
              <a:solidFill>
                <a:schemeClr val="accent2">
                  <a:lumMod val="75000"/>
                </a:schemeClr>
              </a:solidFill>
              <a:latin typeface="Arial" pitchFamily="34" charset="0"/>
              <a:ea typeface="微软雅黑" panose="020B0503020204020204" pitchFamily="34" charset="-122"/>
              <a:cs typeface="Arial" pitchFamily="34" charset="0"/>
            </a:endParaRPr>
          </a:p>
          <a:p>
            <a:pPr marL="171450" indent="-171450" defTabSz="914400" fontAlgn="auto">
              <a:spcBef>
                <a:spcPts val="0"/>
              </a:spcBef>
              <a:spcAft>
                <a:spcPts val="600"/>
              </a:spcAft>
              <a:buFont typeface="Arial" pitchFamily="34" charset="0"/>
              <a:buChar char="•"/>
            </a:pPr>
            <a:r>
              <a:rPr lang="en-US" altLang="zh-CN" sz="1600" dirty="0" smtClean="0">
                <a:solidFill>
                  <a:srgbClr val="0070C0"/>
                </a:solidFill>
                <a:latin typeface="Arial" pitchFamily="34" charset="0"/>
                <a:ea typeface="微软雅黑" panose="020B0503020204020204" pitchFamily="34" charset="-122"/>
                <a:cs typeface="Arial" pitchFamily="34" charset="0"/>
              </a:rPr>
              <a:t>KI#3: In the case of MT signaling / DL traffic transmission, how to trigger the I/V-SMF restoration procedure?</a:t>
            </a:r>
          </a:p>
          <a:p>
            <a:pPr marL="628650" lvl="1" indent="-171450" defTabSz="914400" fontAlgn="auto">
              <a:spcBef>
                <a:spcPts val="0"/>
              </a:spcBef>
              <a:spcAft>
                <a:spcPts val="600"/>
              </a:spcAft>
              <a:buFont typeface="Arial" pitchFamily="34" charset="0"/>
              <a:buChar char="•"/>
            </a:pPr>
            <a:r>
              <a:rPr lang="en-US" altLang="zh-CN" sz="1400" dirty="0" smtClean="0">
                <a:solidFill>
                  <a:srgbClr val="0070C0"/>
                </a:solidFill>
                <a:latin typeface="Arial" pitchFamily="34" charset="0"/>
                <a:ea typeface="微软雅黑" panose="020B0503020204020204" pitchFamily="34" charset="-122"/>
                <a:cs typeface="Arial" pitchFamily="34" charset="0"/>
              </a:rPr>
              <a:t>When the I/V-SMF fails, the A/H-SMF cannot sent MT signaling via the failed I/V-SMF, and the A/H-SMF cannot directly contact the AMF since it doesn’t know AMF URI.</a:t>
            </a:r>
          </a:p>
          <a:p>
            <a:pPr marL="1085850" lvl="2" indent="-171450" defTabSz="914400" fontAlgn="auto">
              <a:spcBef>
                <a:spcPts val="0"/>
              </a:spcBef>
              <a:spcAft>
                <a:spcPts val="600"/>
              </a:spcAft>
              <a:buFont typeface="Arial" pitchFamily="34" charset="0"/>
              <a:buChar char="•"/>
            </a:pPr>
            <a:r>
              <a:rPr lang="en-US" altLang="zh-CN" sz="1400" dirty="0" smtClean="0">
                <a:solidFill>
                  <a:srgbClr val="0070C0"/>
                </a:solidFill>
                <a:latin typeface="Arial" pitchFamily="34" charset="0"/>
                <a:ea typeface="微软雅黑" panose="020B0503020204020204" pitchFamily="34" charset="-122"/>
                <a:cs typeface="Arial" pitchFamily="34" charset="0"/>
              </a:rPr>
              <a:t>If the AMF info (e.g. AMF Instance ID, or API URI of AMF service) can be stored in somewhere (e.g. in the A/H-SMF), it is possible for the A/H-SMF to guide the newly selected I/V-SMF to forward the MT signaling to the AMF, or directly trigger the AMF to perform I/V-SMF restoration procedure. </a:t>
            </a:r>
            <a:endParaRPr lang="en-US" altLang="zh-CN" sz="1600" dirty="0" smtClean="0">
              <a:solidFill>
                <a:srgbClr val="0070C0"/>
              </a:solidFill>
              <a:latin typeface="Arial" pitchFamily="34" charset="0"/>
              <a:ea typeface="微软雅黑" panose="020B0503020204020204" pitchFamily="34" charset="-122"/>
              <a:cs typeface="Arial" pitchFamily="34" charset="0"/>
            </a:endParaRPr>
          </a:p>
          <a:p>
            <a:pPr marL="171450" indent="-171450" defTabSz="914400" fontAlgn="auto">
              <a:spcBef>
                <a:spcPts val="0"/>
              </a:spcBef>
              <a:spcAft>
                <a:spcPts val="600"/>
              </a:spcAft>
              <a:buFont typeface="Arial" pitchFamily="34" charset="0"/>
              <a:buChar char="•"/>
            </a:pPr>
            <a:r>
              <a:rPr lang="en-US" altLang="zh-CN" sz="1600" dirty="0" smtClean="0">
                <a:solidFill>
                  <a:srgbClr val="0070C0"/>
                </a:solidFill>
                <a:latin typeface="Arial" pitchFamily="34" charset="0"/>
                <a:ea typeface="微软雅黑" panose="020B0503020204020204" pitchFamily="34" charset="-122"/>
                <a:cs typeface="Arial" pitchFamily="34" charset="0"/>
              </a:rPr>
              <a:t>The above key issues points to the key of storing the restoration related information in somewhere, and should be able to retrieve it or use it for restoration.</a:t>
            </a:r>
            <a:endParaRPr lang="en-US" altLang="zh-CN" sz="1600" dirty="0">
              <a:solidFill>
                <a:srgbClr val="0070C0"/>
              </a:solidFill>
              <a:latin typeface="Arial" pitchFamily="34" charset="0"/>
              <a:ea typeface="微软雅黑" panose="020B0503020204020204" pitchFamily="34" charset="-122"/>
              <a:cs typeface="Arial" pitchFamily="34" charset="0"/>
            </a:endParaRPr>
          </a:p>
        </p:txBody>
      </p:sp>
    </p:spTree>
    <p:extLst>
      <p:ext uri="{BB962C8B-B14F-4D97-AF65-F5344CB8AC3E}">
        <p14:creationId xmlns:p14="http://schemas.microsoft.com/office/powerpoint/2010/main" val="16204764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33378" y="214364"/>
            <a:ext cx="8571635" cy="484136"/>
          </a:xfrm>
        </p:spPr>
        <p:txBody>
          <a:bodyPr/>
          <a:lstStyle/>
          <a:p>
            <a:r>
              <a:rPr lang="en-US" altLang="zh-CN" sz="1800" dirty="0" smtClean="0">
                <a:latin typeface="微软雅黑" panose="020B0503020204020204" pitchFamily="34" charset="-122"/>
                <a:ea typeface="微软雅黑" panose="020B0503020204020204" pitchFamily="34" charset="-122"/>
              </a:rPr>
              <a:t>5. Existing Solution</a:t>
            </a:r>
            <a:endParaRPr lang="zh-CN" altLang="en-US" sz="1800" dirty="0">
              <a:latin typeface="微软雅黑" panose="020B0503020204020204" pitchFamily="34" charset="-122"/>
              <a:ea typeface="微软雅黑" panose="020B0503020204020204" pitchFamily="34" charset="-122"/>
            </a:endParaRPr>
          </a:p>
        </p:txBody>
      </p:sp>
      <p:sp>
        <p:nvSpPr>
          <p:cNvPr id="3" name="Rectangle 2"/>
          <p:cNvSpPr>
            <a:spLocks noChangeArrowheads="1"/>
          </p:cNvSpPr>
          <p:nvPr/>
        </p:nvSpPr>
        <p:spPr bwMode="auto">
          <a:xfrm>
            <a:off x="6" y="-184667"/>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圆角矩形 6"/>
          <p:cNvSpPr/>
          <p:nvPr/>
        </p:nvSpPr>
        <p:spPr>
          <a:xfrm>
            <a:off x="333376" y="797443"/>
            <a:ext cx="3398652" cy="5784120"/>
          </a:xfrm>
          <a:prstGeom prst="roundRect">
            <a:avLst>
              <a:gd name="adj" fmla="val 0"/>
            </a:avLst>
          </a:prstGeom>
          <a:ln>
            <a:noFill/>
          </a:ln>
        </p:spPr>
        <p:style>
          <a:lnRef idx="2">
            <a:schemeClr val="dk1"/>
          </a:lnRef>
          <a:fillRef idx="1">
            <a:schemeClr val="lt1"/>
          </a:fillRef>
          <a:effectRef idx="0">
            <a:schemeClr val="dk1"/>
          </a:effectRef>
          <a:fontRef idx="minor">
            <a:schemeClr val="dk1"/>
          </a:fontRef>
        </p:style>
        <p:txBody>
          <a:bodyPr lIns="36000" tIns="36000" rIns="36000" bIns="36000" rtlCol="0" anchor="t" anchorCtr="0"/>
          <a:lstStyle/>
          <a:p>
            <a:pPr marL="171450" indent="-171450" defTabSz="914400" fontAlgn="auto">
              <a:spcBef>
                <a:spcPts val="0"/>
              </a:spcBef>
              <a:spcAft>
                <a:spcPts val="600"/>
              </a:spcAft>
              <a:buFont typeface="Arial" pitchFamily="34" charset="0"/>
              <a:buChar char="•"/>
            </a:pPr>
            <a:r>
              <a:rPr lang="en-US" altLang="zh-CN" sz="1400" dirty="0" smtClean="0">
                <a:solidFill>
                  <a:srgbClr val="0070C0"/>
                </a:solidFill>
                <a:latin typeface="Arial" pitchFamily="34" charset="0"/>
                <a:ea typeface="微软雅黑" panose="020B0503020204020204" pitchFamily="34" charset="-122"/>
                <a:cs typeface="Arial" pitchFamily="34" charset="0"/>
              </a:rPr>
              <a:t>Existing solution described in TS23.527 clause 6.7 is only applicable to scenario#1.</a:t>
            </a:r>
            <a:endParaRPr lang="en-US" altLang="zh-CN" sz="1400" dirty="0">
              <a:solidFill>
                <a:srgbClr val="0070C0"/>
              </a:solidFill>
              <a:latin typeface="Arial" pitchFamily="34" charset="0"/>
              <a:ea typeface="微软雅黑" panose="020B0503020204020204" pitchFamily="34" charset="-122"/>
              <a:cs typeface="Arial" pitchFamily="34" charset="0"/>
            </a:endParaRPr>
          </a:p>
          <a:p>
            <a:pPr marL="628650" lvl="1" indent="-171450" defTabSz="914400" fontAlgn="auto">
              <a:spcBef>
                <a:spcPts val="0"/>
              </a:spcBef>
              <a:spcAft>
                <a:spcPts val="600"/>
              </a:spcAft>
              <a:buFont typeface="Arial" pitchFamily="34" charset="0"/>
              <a:buChar char="•"/>
            </a:pPr>
            <a:r>
              <a:rPr lang="en-US" altLang="zh-CN" sz="1400" dirty="0" smtClean="0">
                <a:solidFill>
                  <a:srgbClr val="0070C0"/>
                </a:solidFill>
                <a:latin typeface="Arial" pitchFamily="34" charset="0"/>
                <a:ea typeface="微软雅黑" panose="020B0503020204020204" pitchFamily="34" charset="-122"/>
                <a:cs typeface="Arial" pitchFamily="34" charset="0"/>
              </a:rPr>
              <a:t>It is not applicable to scenario#2 due to the AMF doesn’t know the N3 tunnel status if UE is in CONNECTED state.</a:t>
            </a:r>
          </a:p>
          <a:p>
            <a:pPr marL="628650" lvl="1" indent="-171450" defTabSz="914400" fontAlgn="auto">
              <a:spcBef>
                <a:spcPts val="0"/>
              </a:spcBef>
              <a:spcAft>
                <a:spcPts val="600"/>
              </a:spcAft>
              <a:buFont typeface="Arial" pitchFamily="34" charset="0"/>
              <a:buChar char="•"/>
            </a:pPr>
            <a:r>
              <a:rPr lang="en-US" altLang="zh-CN" sz="1400" dirty="0" smtClean="0">
                <a:solidFill>
                  <a:srgbClr val="0070C0"/>
                </a:solidFill>
                <a:latin typeface="Arial" pitchFamily="34" charset="0"/>
                <a:ea typeface="微软雅黑" panose="020B0503020204020204" pitchFamily="34" charset="-122"/>
                <a:cs typeface="Arial" pitchFamily="34" charset="0"/>
              </a:rPr>
              <a:t>It is possible to be re-used in other MT scenarios, if the AMF can be triggered.</a:t>
            </a:r>
          </a:p>
          <a:p>
            <a:pPr marL="171450" indent="-171450" defTabSz="914400" fontAlgn="auto">
              <a:spcBef>
                <a:spcPts val="0"/>
              </a:spcBef>
              <a:spcAft>
                <a:spcPts val="600"/>
              </a:spcAft>
              <a:buFont typeface="Arial" pitchFamily="34" charset="0"/>
              <a:buChar char="•"/>
            </a:pPr>
            <a:endParaRPr lang="en-US" altLang="zh-CN" sz="1400" dirty="0">
              <a:solidFill>
                <a:srgbClr val="0070C0"/>
              </a:solidFill>
              <a:latin typeface="Arial" pitchFamily="34" charset="0"/>
              <a:ea typeface="微软雅黑" panose="020B0503020204020204" pitchFamily="34" charset="-122"/>
              <a:cs typeface="Arial" pitchFamily="34" charset="0"/>
            </a:endParaRPr>
          </a:p>
        </p:txBody>
      </p:sp>
      <p:sp>
        <p:nvSpPr>
          <p:cNvPr id="4" name="Rectangle 2"/>
          <p:cNvSpPr>
            <a:spLocks noChangeArrowheads="1"/>
          </p:cNvSpPr>
          <p:nvPr/>
        </p:nvSpPr>
        <p:spPr bwMode="auto">
          <a:xfrm>
            <a:off x="3" y="-184667"/>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 name="对象 4"/>
          <p:cNvGraphicFramePr>
            <a:graphicFrameLocks noChangeAspect="1"/>
          </p:cNvGraphicFramePr>
          <p:nvPr>
            <p:extLst>
              <p:ext uri="{D42A27DB-BD31-4B8C-83A1-F6EECF244321}">
                <p14:modId xmlns:p14="http://schemas.microsoft.com/office/powerpoint/2010/main" val="3981278527"/>
              </p:ext>
            </p:extLst>
          </p:nvPr>
        </p:nvGraphicFramePr>
        <p:xfrm>
          <a:off x="3402443" y="574160"/>
          <a:ext cx="6200775" cy="5876925"/>
        </p:xfrm>
        <a:graphic>
          <a:graphicData uri="http://schemas.openxmlformats.org/presentationml/2006/ole">
            <mc:AlternateContent xmlns:mc="http://schemas.openxmlformats.org/markup-compatibility/2006">
              <mc:Choice xmlns:v="urn:schemas-microsoft-com:vml" Requires="v">
                <p:oleObj spid="_x0000_s1424" name="Visio" r:id="rId3" imgW="5030557" imgH="4767142" progId="Visio.Drawing.11">
                  <p:embed/>
                </p:oleObj>
              </mc:Choice>
              <mc:Fallback>
                <p:oleObj name="Visio" r:id="rId3" imgW="5030557" imgH="4767142" progId="Visio.Drawing.11">
                  <p:embed/>
                  <p:pic>
                    <p:nvPicPr>
                      <p:cNvPr id="0" name="Object 1"/>
                      <p:cNvPicPr>
                        <a:picLocks noChangeAspect="1" noChangeArrowheads="1"/>
                      </p:cNvPicPr>
                      <p:nvPr/>
                    </p:nvPicPr>
                    <p:blipFill>
                      <a:blip r:embed="rId4"/>
                      <a:srcRect/>
                      <a:stretch>
                        <a:fillRect/>
                      </a:stretch>
                    </p:blipFill>
                    <p:spPr bwMode="auto">
                      <a:xfrm>
                        <a:off x="3402443" y="574160"/>
                        <a:ext cx="6200775" cy="58769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8254454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33378" y="214364"/>
            <a:ext cx="8571635" cy="484136"/>
          </a:xfrm>
        </p:spPr>
        <p:txBody>
          <a:bodyPr/>
          <a:lstStyle/>
          <a:p>
            <a:r>
              <a:rPr lang="en-US" altLang="zh-CN" sz="1800" dirty="0" smtClean="0">
                <a:latin typeface="微软雅黑" panose="020B0503020204020204" pitchFamily="34" charset="-122"/>
                <a:ea typeface="微软雅黑" panose="020B0503020204020204" pitchFamily="34" charset="-122"/>
              </a:rPr>
              <a:t>5. New solution 1 – part 1, store I/V-SMF restoration info </a:t>
            </a:r>
            <a:endParaRPr lang="zh-CN" altLang="en-US" sz="1800" dirty="0">
              <a:latin typeface="微软雅黑" panose="020B0503020204020204" pitchFamily="34" charset="-122"/>
              <a:ea typeface="微软雅黑" panose="020B0503020204020204" pitchFamily="34" charset="-122"/>
            </a:endParaRPr>
          </a:p>
        </p:txBody>
      </p:sp>
      <p:sp>
        <p:nvSpPr>
          <p:cNvPr id="3" name="Rectangle 2"/>
          <p:cNvSpPr>
            <a:spLocks noChangeArrowheads="1"/>
          </p:cNvSpPr>
          <p:nvPr/>
        </p:nvSpPr>
        <p:spPr bwMode="auto">
          <a:xfrm>
            <a:off x="6" y="-184667"/>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圆角矩形 6"/>
          <p:cNvSpPr/>
          <p:nvPr/>
        </p:nvSpPr>
        <p:spPr>
          <a:xfrm>
            <a:off x="333376" y="698500"/>
            <a:ext cx="8661768" cy="3139853"/>
          </a:xfrm>
          <a:prstGeom prst="roundRect">
            <a:avLst>
              <a:gd name="adj" fmla="val 0"/>
            </a:avLst>
          </a:prstGeom>
          <a:ln>
            <a:noFill/>
          </a:ln>
        </p:spPr>
        <p:style>
          <a:lnRef idx="2">
            <a:schemeClr val="dk1"/>
          </a:lnRef>
          <a:fillRef idx="1">
            <a:schemeClr val="lt1"/>
          </a:fillRef>
          <a:effectRef idx="0">
            <a:schemeClr val="dk1"/>
          </a:effectRef>
          <a:fontRef idx="minor">
            <a:schemeClr val="dk1"/>
          </a:fontRef>
        </p:style>
        <p:txBody>
          <a:bodyPr lIns="36000" tIns="36000" rIns="36000" bIns="36000" rtlCol="0" anchor="t" anchorCtr="0"/>
          <a:lstStyle/>
          <a:p>
            <a:pPr marL="171450" indent="-171450" defTabSz="914400" fontAlgn="auto">
              <a:spcBef>
                <a:spcPts val="0"/>
              </a:spcBef>
              <a:spcAft>
                <a:spcPts val="600"/>
              </a:spcAft>
              <a:buFont typeface="Arial" pitchFamily="34" charset="0"/>
              <a:buChar char="•"/>
            </a:pPr>
            <a:r>
              <a:rPr lang="en-US" altLang="zh-CN" sz="1400" dirty="0" smtClean="0">
                <a:solidFill>
                  <a:srgbClr val="0070C0"/>
                </a:solidFill>
                <a:latin typeface="Arial" pitchFamily="34" charset="0"/>
                <a:ea typeface="微软雅黑" panose="020B0503020204020204" pitchFamily="34" charset="-122"/>
                <a:cs typeface="Arial" pitchFamily="34" charset="0"/>
              </a:rPr>
              <a:t>The I/V-SMF send </a:t>
            </a:r>
            <a:r>
              <a:rPr lang="en-US" altLang="zh-CN" sz="1400" dirty="0" err="1" smtClean="0">
                <a:solidFill>
                  <a:srgbClr val="0070C0"/>
                </a:solidFill>
                <a:latin typeface="Arial" pitchFamily="34" charset="0"/>
                <a:ea typeface="微软雅黑" panose="020B0503020204020204" pitchFamily="34" charset="-122"/>
                <a:cs typeface="Arial" pitchFamily="34" charset="0"/>
              </a:rPr>
              <a:t>Nsmf_PDUSession_Update</a:t>
            </a:r>
            <a:r>
              <a:rPr lang="en-US" altLang="zh-CN" sz="1400" dirty="0" smtClean="0">
                <a:solidFill>
                  <a:srgbClr val="0070C0"/>
                </a:solidFill>
                <a:latin typeface="Arial" pitchFamily="34" charset="0"/>
                <a:ea typeface="微软雅黑" panose="020B0503020204020204" pitchFamily="34" charset="-122"/>
                <a:cs typeface="Arial" pitchFamily="34" charset="0"/>
              </a:rPr>
              <a:t> request to the anchor SMF:</a:t>
            </a:r>
          </a:p>
          <a:p>
            <a:pPr marL="628650" lvl="1" indent="-171450" defTabSz="914400" fontAlgn="auto">
              <a:spcBef>
                <a:spcPts val="0"/>
              </a:spcBef>
              <a:spcAft>
                <a:spcPts val="600"/>
              </a:spcAft>
              <a:buFont typeface="Arial" pitchFamily="34" charset="0"/>
              <a:buChar char="•"/>
            </a:pPr>
            <a:r>
              <a:rPr lang="en-US" altLang="zh-CN" sz="1400" dirty="0" smtClean="0">
                <a:solidFill>
                  <a:srgbClr val="0070C0"/>
                </a:solidFill>
                <a:latin typeface="Arial" pitchFamily="34" charset="0"/>
                <a:ea typeface="微软雅黑" panose="020B0503020204020204" pitchFamily="34" charset="-122"/>
                <a:cs typeface="Arial" pitchFamily="34" charset="0"/>
              </a:rPr>
              <a:t>An I/V-SMF restoration container info IE (i.e. </a:t>
            </a:r>
            <a:r>
              <a:rPr lang="en-US" altLang="zh-CN" sz="1400" dirty="0" err="1" smtClean="0">
                <a:solidFill>
                  <a:srgbClr val="0070C0"/>
                </a:solidFill>
                <a:latin typeface="Arial" pitchFamily="34" charset="0"/>
                <a:ea typeface="微软雅黑" panose="020B0503020204020204" pitchFamily="34" charset="-122"/>
                <a:cs typeface="Arial" pitchFamily="34" charset="0"/>
              </a:rPr>
              <a:t>ivres</a:t>
            </a:r>
            <a:r>
              <a:rPr lang="en-US" altLang="zh-CN" sz="1400" dirty="0" smtClean="0">
                <a:solidFill>
                  <a:srgbClr val="0070C0"/>
                </a:solidFill>
                <a:latin typeface="Arial" pitchFamily="34" charset="0"/>
                <a:ea typeface="微软雅黑" panose="020B0503020204020204" pitchFamily="34" charset="-122"/>
                <a:cs typeface="Arial" pitchFamily="34" charset="0"/>
              </a:rPr>
              <a:t>-container-info) is included, including the following information:</a:t>
            </a:r>
          </a:p>
          <a:p>
            <a:pPr marL="1085850" lvl="2" indent="-171450" defTabSz="914400" fontAlgn="auto">
              <a:spcBef>
                <a:spcPts val="0"/>
              </a:spcBef>
              <a:spcAft>
                <a:spcPts val="600"/>
              </a:spcAft>
              <a:buFont typeface="Arial" pitchFamily="34" charset="0"/>
              <a:buChar char="•"/>
            </a:pPr>
            <a:r>
              <a:rPr lang="en-US" altLang="zh-CN" sz="1400" dirty="0" smtClean="0">
                <a:solidFill>
                  <a:srgbClr val="0070C0"/>
                </a:solidFill>
                <a:latin typeface="Arial" pitchFamily="34" charset="0"/>
                <a:ea typeface="微软雅黑" panose="020B0503020204020204" pitchFamily="34" charset="-122"/>
                <a:cs typeface="Arial" pitchFamily="34" charset="0"/>
              </a:rPr>
              <a:t>AMF info (</a:t>
            </a:r>
            <a:r>
              <a:rPr lang="en-US" altLang="zh-CN" sz="1400" dirty="0">
                <a:solidFill>
                  <a:srgbClr val="0070C0"/>
                </a:solidFill>
                <a:latin typeface="Arial" pitchFamily="34" charset="0"/>
                <a:ea typeface="微软雅黑" panose="020B0503020204020204" pitchFamily="34" charset="-122"/>
                <a:cs typeface="Arial" pitchFamily="34" charset="0"/>
              </a:rPr>
              <a:t>AMF Instance ID, or API URI of </a:t>
            </a:r>
            <a:r>
              <a:rPr lang="en-US" altLang="zh-CN" sz="1400" dirty="0" err="1">
                <a:solidFill>
                  <a:srgbClr val="0070C0"/>
                </a:solidFill>
                <a:latin typeface="Arial" pitchFamily="34" charset="0"/>
                <a:ea typeface="微软雅黑" panose="020B0503020204020204" pitchFamily="34" charset="-122"/>
                <a:cs typeface="Arial" pitchFamily="34" charset="0"/>
              </a:rPr>
              <a:t>Namf_Communication</a:t>
            </a:r>
            <a:r>
              <a:rPr lang="en-US" altLang="zh-CN" sz="1400" dirty="0" smtClean="0">
                <a:solidFill>
                  <a:srgbClr val="0070C0"/>
                </a:solidFill>
                <a:latin typeface="Arial" pitchFamily="34" charset="0"/>
                <a:ea typeface="微软雅黑" panose="020B0503020204020204" pitchFamily="34" charset="-122"/>
                <a:cs typeface="Arial" pitchFamily="34" charset="0"/>
              </a:rPr>
              <a:t>, </a:t>
            </a:r>
            <a:r>
              <a:rPr lang="en-US" altLang="zh-CN" sz="1400" dirty="0" smtClean="0">
                <a:solidFill>
                  <a:schemeClr val="accent2">
                    <a:lumMod val="75000"/>
                  </a:schemeClr>
                </a:solidFill>
                <a:latin typeface="Arial" pitchFamily="34" charset="0"/>
                <a:ea typeface="微软雅黑" panose="020B0503020204020204" pitchFamily="34" charset="-122"/>
                <a:cs typeface="Arial" pitchFamily="34" charset="0"/>
              </a:rPr>
              <a:t>or callback URI of SM Context Status Notification</a:t>
            </a:r>
            <a:r>
              <a:rPr lang="en-US" altLang="zh-CN" sz="1400" dirty="0" smtClean="0">
                <a:solidFill>
                  <a:srgbClr val="0070C0"/>
                </a:solidFill>
                <a:latin typeface="Arial" pitchFamily="34" charset="0"/>
                <a:ea typeface="微软雅黑" panose="020B0503020204020204" pitchFamily="34" charset="-122"/>
                <a:cs typeface="Arial" pitchFamily="34" charset="0"/>
              </a:rPr>
              <a:t>), to locate the AMF</a:t>
            </a:r>
          </a:p>
          <a:p>
            <a:pPr marL="1085850" lvl="2" indent="-171450" defTabSz="914400" fontAlgn="auto">
              <a:spcBef>
                <a:spcPts val="0"/>
              </a:spcBef>
              <a:spcAft>
                <a:spcPts val="600"/>
              </a:spcAft>
              <a:buFont typeface="Arial" pitchFamily="34" charset="0"/>
              <a:buChar char="•"/>
            </a:pPr>
            <a:r>
              <a:rPr lang="en-US" altLang="zh-CN" sz="1400" dirty="0" smtClean="0">
                <a:solidFill>
                  <a:srgbClr val="0070C0"/>
                </a:solidFill>
                <a:latin typeface="Arial" pitchFamily="34" charset="0"/>
                <a:ea typeface="微软雅黑" panose="020B0503020204020204" pitchFamily="34" charset="-122"/>
                <a:cs typeface="Arial" pitchFamily="34" charset="0"/>
              </a:rPr>
              <a:t>I/V-UPF related info </a:t>
            </a:r>
            <a:r>
              <a:rPr lang="en-US" altLang="zh-CN" sz="1400" dirty="0">
                <a:solidFill>
                  <a:srgbClr val="0070C0"/>
                </a:solidFill>
                <a:latin typeface="Arial" pitchFamily="34" charset="0"/>
                <a:ea typeface="微软雅黑" panose="020B0503020204020204" pitchFamily="34" charset="-122"/>
                <a:cs typeface="Arial" pitchFamily="34" charset="0"/>
              </a:rPr>
              <a:t>(RAN N3 tunnel info, UPF </a:t>
            </a:r>
            <a:r>
              <a:rPr lang="en-US" altLang="zh-CN" sz="1400" dirty="0" smtClean="0">
                <a:solidFill>
                  <a:srgbClr val="0070C0"/>
                </a:solidFill>
                <a:latin typeface="Arial" pitchFamily="34" charset="0"/>
                <a:ea typeface="微软雅黑" panose="020B0503020204020204" pitchFamily="34" charset="-122"/>
                <a:cs typeface="Arial" pitchFamily="34" charset="0"/>
              </a:rPr>
              <a:t>Instance ID, UPF N3 tunnel info, UPF N9 tunnel info, N4 Session ID), to locate the old I/V-UPF and N3 tunnel</a:t>
            </a:r>
            <a:endParaRPr lang="en-US" altLang="zh-CN" sz="1400" dirty="0">
              <a:solidFill>
                <a:srgbClr val="0070C0"/>
              </a:solidFill>
              <a:latin typeface="Arial" pitchFamily="34" charset="0"/>
              <a:ea typeface="微软雅黑" panose="020B0503020204020204" pitchFamily="34" charset="-122"/>
              <a:cs typeface="Arial" pitchFamily="34" charset="0"/>
            </a:endParaRPr>
          </a:p>
          <a:p>
            <a:pPr marL="628650" lvl="1" indent="-171450" defTabSz="914400" fontAlgn="auto">
              <a:spcBef>
                <a:spcPts val="0"/>
              </a:spcBef>
              <a:spcAft>
                <a:spcPts val="600"/>
              </a:spcAft>
              <a:buFont typeface="Arial" pitchFamily="34" charset="0"/>
              <a:buChar char="•"/>
            </a:pPr>
            <a:r>
              <a:rPr lang="en-US" altLang="zh-CN" sz="1400" dirty="0" smtClean="0">
                <a:solidFill>
                  <a:srgbClr val="0070C0"/>
                </a:solidFill>
                <a:latin typeface="Arial" pitchFamily="34" charset="0"/>
                <a:ea typeface="微软雅黑" panose="020B0503020204020204" pitchFamily="34" charset="-122"/>
                <a:cs typeface="Arial" pitchFamily="34" charset="0"/>
              </a:rPr>
              <a:t>It can be applied to the following procedures in which the related info is changed:</a:t>
            </a:r>
          </a:p>
          <a:p>
            <a:pPr marL="1085850" lvl="2" indent="-171450" defTabSz="914400" fontAlgn="auto">
              <a:spcBef>
                <a:spcPts val="0"/>
              </a:spcBef>
              <a:spcAft>
                <a:spcPts val="600"/>
              </a:spcAft>
              <a:buFont typeface="Arial" pitchFamily="34" charset="0"/>
              <a:buChar char="•"/>
            </a:pPr>
            <a:r>
              <a:rPr lang="en-US" altLang="zh-CN" sz="1400" dirty="0" smtClean="0">
                <a:solidFill>
                  <a:srgbClr val="0070C0"/>
                </a:solidFill>
                <a:latin typeface="Arial" pitchFamily="34" charset="0"/>
                <a:ea typeface="微软雅黑" panose="020B0503020204020204" pitchFamily="34" charset="-122"/>
                <a:cs typeface="Arial" pitchFamily="34" charset="0"/>
              </a:rPr>
              <a:t>PDU session establishment procedure with I/V-SMF insertion;</a:t>
            </a:r>
          </a:p>
          <a:p>
            <a:pPr marL="1085850" lvl="2" indent="-171450" defTabSz="914400" fontAlgn="auto">
              <a:spcBef>
                <a:spcPts val="0"/>
              </a:spcBef>
              <a:spcAft>
                <a:spcPts val="600"/>
              </a:spcAft>
              <a:buFont typeface="Arial" pitchFamily="34" charset="0"/>
              <a:buChar char="•"/>
            </a:pPr>
            <a:r>
              <a:rPr lang="en-US" altLang="zh-CN" sz="1400" dirty="0" smtClean="0">
                <a:solidFill>
                  <a:srgbClr val="0070C0"/>
                </a:solidFill>
                <a:latin typeface="Arial" pitchFamily="34" charset="0"/>
                <a:ea typeface="微软雅黑" panose="020B0503020204020204" pitchFamily="34" charset="-122"/>
                <a:cs typeface="Arial" pitchFamily="34" charset="0"/>
              </a:rPr>
              <a:t>PDU session modification procedure with I/V-SMF change or insertion;</a:t>
            </a:r>
          </a:p>
          <a:p>
            <a:pPr marL="1085850" lvl="2" indent="-171450" defTabSz="914400" fontAlgn="auto">
              <a:spcBef>
                <a:spcPts val="0"/>
              </a:spcBef>
              <a:spcAft>
                <a:spcPts val="600"/>
              </a:spcAft>
              <a:buFont typeface="Arial" pitchFamily="34" charset="0"/>
              <a:buChar char="•"/>
            </a:pPr>
            <a:r>
              <a:rPr lang="en-US" altLang="zh-CN" sz="1400" dirty="0" smtClean="0">
                <a:solidFill>
                  <a:srgbClr val="0070C0"/>
                </a:solidFill>
                <a:latin typeface="Arial" pitchFamily="34" charset="0"/>
                <a:ea typeface="微软雅黑" panose="020B0503020204020204" pitchFamily="34" charset="-122"/>
                <a:cs typeface="Arial" pitchFamily="34" charset="0"/>
              </a:rPr>
              <a:t>UE requested Service Request with I/V-SMF change or insertion;</a:t>
            </a:r>
          </a:p>
          <a:p>
            <a:pPr marL="1085850" lvl="2" indent="-171450" defTabSz="914400" fontAlgn="auto">
              <a:spcBef>
                <a:spcPts val="0"/>
              </a:spcBef>
              <a:spcAft>
                <a:spcPts val="600"/>
              </a:spcAft>
              <a:buFont typeface="Arial" pitchFamily="34" charset="0"/>
              <a:buChar char="•"/>
            </a:pPr>
            <a:r>
              <a:rPr lang="en-US" altLang="zh-CN" sz="1400" dirty="0" smtClean="0">
                <a:solidFill>
                  <a:srgbClr val="0070C0"/>
                </a:solidFill>
                <a:latin typeface="Arial" pitchFamily="34" charset="0"/>
                <a:ea typeface="微软雅黑" panose="020B0503020204020204" pitchFamily="34" charset="-122"/>
                <a:cs typeface="Arial" pitchFamily="34" charset="0"/>
              </a:rPr>
              <a:t>HO procedure with I/V-SMF change or insertion;</a:t>
            </a:r>
          </a:p>
          <a:p>
            <a:pPr marL="628650" lvl="1" indent="-171450" defTabSz="914400" fontAlgn="auto">
              <a:spcBef>
                <a:spcPts val="0"/>
              </a:spcBef>
              <a:spcAft>
                <a:spcPts val="600"/>
              </a:spcAft>
              <a:buFont typeface="Arial" pitchFamily="34" charset="0"/>
              <a:buChar char="•"/>
            </a:pPr>
            <a:endParaRPr lang="en-US" altLang="zh-CN" sz="1400" dirty="0" smtClean="0">
              <a:solidFill>
                <a:srgbClr val="0070C0"/>
              </a:solidFill>
              <a:latin typeface="Arial" pitchFamily="34" charset="0"/>
              <a:ea typeface="微软雅黑" panose="020B0503020204020204" pitchFamily="34" charset="-122"/>
              <a:cs typeface="Arial" pitchFamily="34" charset="0"/>
            </a:endParaRPr>
          </a:p>
          <a:p>
            <a:pPr marL="171450" indent="-171450" defTabSz="914400" fontAlgn="auto">
              <a:spcBef>
                <a:spcPts val="0"/>
              </a:spcBef>
              <a:spcAft>
                <a:spcPts val="600"/>
              </a:spcAft>
              <a:buFont typeface="Arial" pitchFamily="34" charset="0"/>
              <a:buChar char="•"/>
            </a:pPr>
            <a:endParaRPr lang="en-US" altLang="zh-CN" sz="1400" dirty="0">
              <a:solidFill>
                <a:srgbClr val="0070C0"/>
              </a:solidFill>
              <a:latin typeface="Arial" pitchFamily="34" charset="0"/>
              <a:ea typeface="微软雅黑" panose="020B0503020204020204" pitchFamily="34" charset="-122"/>
              <a:cs typeface="Arial" pitchFamily="34" charset="0"/>
            </a:endParaRPr>
          </a:p>
        </p:txBody>
      </p:sp>
      <p:sp>
        <p:nvSpPr>
          <p:cNvPr id="4" name="Rectangle 2"/>
          <p:cNvSpPr>
            <a:spLocks noChangeArrowheads="1"/>
          </p:cNvSpPr>
          <p:nvPr/>
        </p:nvSpPr>
        <p:spPr bwMode="auto">
          <a:xfrm>
            <a:off x="3" y="-184667"/>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 name="对象 4"/>
          <p:cNvGraphicFramePr>
            <a:graphicFrameLocks noChangeAspect="1"/>
          </p:cNvGraphicFramePr>
          <p:nvPr>
            <p:extLst>
              <p:ext uri="{D42A27DB-BD31-4B8C-83A1-F6EECF244321}">
                <p14:modId xmlns:p14="http://schemas.microsoft.com/office/powerpoint/2010/main" val="4039602059"/>
              </p:ext>
            </p:extLst>
          </p:nvPr>
        </p:nvGraphicFramePr>
        <p:xfrm>
          <a:off x="2181227" y="3909552"/>
          <a:ext cx="6962775" cy="3335339"/>
        </p:xfrm>
        <a:graphic>
          <a:graphicData uri="http://schemas.openxmlformats.org/presentationml/2006/ole">
            <mc:AlternateContent xmlns:mc="http://schemas.openxmlformats.org/markup-compatibility/2006">
              <mc:Choice xmlns:v="urn:schemas-microsoft-com:vml" Requires="v">
                <p:oleObj spid="_x0000_s2445" name="Visio" r:id="rId3" imgW="4940447" imgH="2364543" progId="Visio.Drawing.11">
                  <p:embed/>
                </p:oleObj>
              </mc:Choice>
              <mc:Fallback>
                <p:oleObj name="Visio" r:id="rId3" imgW="4940447" imgH="2364543" progId="Visio.Drawing.11">
                  <p:embed/>
                  <p:pic>
                    <p:nvPicPr>
                      <p:cNvPr id="0" name=""/>
                      <p:cNvPicPr>
                        <a:picLocks noChangeAspect="1" noChangeArrowheads="1"/>
                      </p:cNvPicPr>
                      <p:nvPr/>
                    </p:nvPicPr>
                    <p:blipFill>
                      <a:blip r:embed="rId4"/>
                      <a:srcRect/>
                      <a:stretch>
                        <a:fillRect/>
                      </a:stretch>
                    </p:blipFill>
                    <p:spPr bwMode="auto">
                      <a:xfrm>
                        <a:off x="2181227" y="3909552"/>
                        <a:ext cx="6962775" cy="3335339"/>
                      </a:xfrm>
                      <a:prstGeom prst="rect">
                        <a:avLst/>
                      </a:prstGeom>
                      <a:noFill/>
                      <a:extLst/>
                    </p:spPr>
                  </p:pic>
                </p:oleObj>
              </mc:Fallback>
            </mc:AlternateContent>
          </a:graphicData>
        </a:graphic>
      </p:graphicFrame>
    </p:spTree>
    <p:extLst>
      <p:ext uri="{BB962C8B-B14F-4D97-AF65-F5344CB8AC3E}">
        <p14:creationId xmlns:p14="http://schemas.microsoft.com/office/powerpoint/2010/main" val="15528737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33378" y="214364"/>
            <a:ext cx="8571635" cy="484136"/>
          </a:xfrm>
        </p:spPr>
        <p:txBody>
          <a:bodyPr/>
          <a:lstStyle/>
          <a:p>
            <a:r>
              <a:rPr lang="en-US" altLang="zh-CN" sz="1800" dirty="0" smtClean="0">
                <a:latin typeface="微软雅黑" panose="020B0503020204020204" pitchFamily="34" charset="-122"/>
                <a:ea typeface="微软雅黑" panose="020B0503020204020204" pitchFamily="34" charset="-122"/>
              </a:rPr>
              <a:t>5. New solution 1 – part 2, AMF initiated I/V-SMF restoration </a:t>
            </a:r>
            <a:endParaRPr lang="zh-CN" altLang="en-US" sz="1800" dirty="0">
              <a:latin typeface="微软雅黑" panose="020B0503020204020204" pitchFamily="34" charset="-122"/>
              <a:ea typeface="微软雅黑" panose="020B0503020204020204" pitchFamily="34" charset="-122"/>
            </a:endParaRPr>
          </a:p>
        </p:txBody>
      </p:sp>
      <p:sp>
        <p:nvSpPr>
          <p:cNvPr id="3" name="Rectangle 2"/>
          <p:cNvSpPr>
            <a:spLocks noChangeArrowheads="1"/>
          </p:cNvSpPr>
          <p:nvPr/>
        </p:nvSpPr>
        <p:spPr bwMode="auto">
          <a:xfrm>
            <a:off x="6" y="-184667"/>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圆角矩形 6"/>
          <p:cNvSpPr/>
          <p:nvPr/>
        </p:nvSpPr>
        <p:spPr>
          <a:xfrm>
            <a:off x="429055" y="797445"/>
            <a:ext cx="3005267" cy="5653641"/>
          </a:xfrm>
          <a:prstGeom prst="roundRect">
            <a:avLst>
              <a:gd name="adj" fmla="val 0"/>
            </a:avLst>
          </a:prstGeom>
          <a:ln>
            <a:noFill/>
          </a:ln>
        </p:spPr>
        <p:style>
          <a:lnRef idx="2">
            <a:schemeClr val="dk1"/>
          </a:lnRef>
          <a:fillRef idx="1">
            <a:schemeClr val="lt1"/>
          </a:fillRef>
          <a:effectRef idx="0">
            <a:schemeClr val="dk1"/>
          </a:effectRef>
          <a:fontRef idx="minor">
            <a:schemeClr val="dk1"/>
          </a:fontRef>
        </p:style>
        <p:txBody>
          <a:bodyPr lIns="36000" tIns="36000" rIns="36000" bIns="36000" rtlCol="0" anchor="t" anchorCtr="0"/>
          <a:lstStyle/>
          <a:p>
            <a:pPr marL="171450" indent="-171450" defTabSz="914400" fontAlgn="auto">
              <a:spcBef>
                <a:spcPts val="0"/>
              </a:spcBef>
              <a:spcAft>
                <a:spcPts val="600"/>
              </a:spcAft>
              <a:buFont typeface="Arial" pitchFamily="34" charset="0"/>
              <a:buChar char="•"/>
            </a:pPr>
            <a:r>
              <a:rPr lang="en-US" altLang="zh-CN" sz="1400" dirty="0" smtClean="0">
                <a:solidFill>
                  <a:srgbClr val="0070C0"/>
                </a:solidFill>
                <a:latin typeface="Arial" pitchFamily="34" charset="0"/>
                <a:ea typeface="微软雅黑" panose="020B0503020204020204" pitchFamily="34" charset="-122"/>
                <a:cs typeface="Arial" pitchFamily="34" charset="0"/>
              </a:rPr>
              <a:t>Step 9. The anchor SMF returns I/V-SMF Restoration Container Info in Create Response;</a:t>
            </a:r>
            <a:endParaRPr lang="en-US" altLang="zh-CN" sz="1400" dirty="0">
              <a:solidFill>
                <a:srgbClr val="0070C0"/>
              </a:solidFill>
              <a:latin typeface="Arial" pitchFamily="34" charset="0"/>
              <a:ea typeface="微软雅黑" panose="020B0503020204020204" pitchFamily="34" charset="-122"/>
              <a:cs typeface="Arial" pitchFamily="34" charset="0"/>
            </a:endParaRPr>
          </a:p>
          <a:p>
            <a:pPr marL="171450" indent="-171450" defTabSz="914400" fontAlgn="auto">
              <a:spcBef>
                <a:spcPts val="0"/>
              </a:spcBef>
              <a:spcAft>
                <a:spcPts val="600"/>
              </a:spcAft>
              <a:buFont typeface="Arial" pitchFamily="34" charset="0"/>
              <a:buChar char="•"/>
            </a:pPr>
            <a:r>
              <a:rPr lang="en-US" altLang="zh-CN" sz="1400" dirty="0" smtClean="0">
                <a:solidFill>
                  <a:srgbClr val="0070C0"/>
                </a:solidFill>
                <a:latin typeface="Arial" pitchFamily="34" charset="0"/>
                <a:ea typeface="微软雅黑" panose="020B0503020204020204" pitchFamily="34" charset="-122"/>
                <a:cs typeface="Arial" pitchFamily="34" charset="0"/>
              </a:rPr>
              <a:t>Step 10.The new I/V-SMF determines to re-select the old I/V-UPF, if needed;</a:t>
            </a:r>
          </a:p>
          <a:p>
            <a:pPr marL="171450" indent="-171450" defTabSz="914400" fontAlgn="auto">
              <a:spcBef>
                <a:spcPts val="0"/>
              </a:spcBef>
              <a:spcAft>
                <a:spcPts val="600"/>
              </a:spcAft>
              <a:buFont typeface="Arial" pitchFamily="34" charset="0"/>
              <a:buChar char="•"/>
            </a:pPr>
            <a:r>
              <a:rPr lang="en-US" altLang="zh-CN" sz="1400" dirty="0" smtClean="0">
                <a:solidFill>
                  <a:srgbClr val="0070C0"/>
                </a:solidFill>
                <a:latin typeface="Arial" pitchFamily="34" charset="0"/>
                <a:ea typeface="微软雅黑" panose="020B0503020204020204" pitchFamily="34" charset="-122"/>
                <a:cs typeface="Arial" pitchFamily="34" charset="0"/>
              </a:rPr>
              <a:t>Step 11. If old I/V-SMF is re-selected, the I/V-SMF may update the I/V-UPF N9 tunnel to the anchor SMF;</a:t>
            </a:r>
          </a:p>
          <a:p>
            <a:pPr marL="171450" indent="-171450" defTabSz="914400" fontAlgn="auto">
              <a:spcBef>
                <a:spcPts val="0"/>
              </a:spcBef>
              <a:spcAft>
                <a:spcPts val="600"/>
              </a:spcAft>
              <a:buFont typeface="Arial" pitchFamily="34" charset="0"/>
              <a:buChar char="•"/>
            </a:pPr>
            <a:r>
              <a:rPr lang="en-US" altLang="zh-CN" sz="1400" dirty="0" smtClean="0">
                <a:solidFill>
                  <a:srgbClr val="0070C0"/>
                </a:solidFill>
                <a:latin typeface="Arial" pitchFamily="34" charset="0"/>
                <a:ea typeface="微软雅黑" panose="020B0503020204020204" pitchFamily="34" charset="-122"/>
                <a:cs typeface="Arial" pitchFamily="34" charset="0"/>
              </a:rPr>
              <a:t>After step 18. the new I/V-SMF may update the I/V-SMF Restoration Container Info to the anchor SMF.</a:t>
            </a:r>
          </a:p>
          <a:p>
            <a:pPr marL="171450" indent="-171450" defTabSz="914400" fontAlgn="auto">
              <a:spcBef>
                <a:spcPts val="0"/>
              </a:spcBef>
              <a:spcAft>
                <a:spcPts val="600"/>
              </a:spcAft>
              <a:buFont typeface="Arial" pitchFamily="34" charset="0"/>
              <a:buChar char="•"/>
            </a:pPr>
            <a:endParaRPr lang="en-US" altLang="zh-CN" sz="1400" dirty="0">
              <a:solidFill>
                <a:srgbClr val="0070C0"/>
              </a:solidFill>
              <a:latin typeface="Arial" pitchFamily="34" charset="0"/>
              <a:ea typeface="微软雅黑" panose="020B0503020204020204" pitchFamily="34" charset="-122"/>
              <a:cs typeface="Arial" pitchFamily="34" charset="0"/>
            </a:endParaRPr>
          </a:p>
          <a:p>
            <a:pPr marL="171450" indent="-171450" defTabSz="914400" fontAlgn="auto">
              <a:spcBef>
                <a:spcPts val="0"/>
              </a:spcBef>
              <a:spcAft>
                <a:spcPts val="600"/>
              </a:spcAft>
              <a:buFont typeface="Arial" pitchFamily="34" charset="0"/>
              <a:buChar char="•"/>
            </a:pPr>
            <a:r>
              <a:rPr lang="en-US" altLang="zh-CN" sz="1400" dirty="0" smtClean="0">
                <a:solidFill>
                  <a:srgbClr val="C00000"/>
                </a:solidFill>
                <a:latin typeface="Arial" pitchFamily="34" charset="0"/>
                <a:ea typeface="微软雅黑" panose="020B0503020204020204" pitchFamily="34" charset="-122"/>
                <a:cs typeface="Arial" pitchFamily="34" charset="0"/>
              </a:rPr>
              <a:t>For scenario#1/2, the new I/V-SMF can use the retrieved </a:t>
            </a:r>
            <a:r>
              <a:rPr lang="en-US" altLang="zh-CN" sz="1400" dirty="0" err="1" smtClean="0">
                <a:solidFill>
                  <a:srgbClr val="C00000"/>
                </a:solidFill>
                <a:latin typeface="Arial" pitchFamily="34" charset="0"/>
                <a:ea typeface="微软雅黑" panose="020B0503020204020204" pitchFamily="34" charset="-122"/>
                <a:cs typeface="Arial" pitchFamily="34" charset="0"/>
              </a:rPr>
              <a:t>ivres</a:t>
            </a:r>
            <a:r>
              <a:rPr lang="en-US" altLang="zh-CN" sz="1400" dirty="0" smtClean="0">
                <a:solidFill>
                  <a:srgbClr val="C00000"/>
                </a:solidFill>
                <a:latin typeface="Arial" pitchFamily="34" charset="0"/>
                <a:ea typeface="微软雅黑" panose="020B0503020204020204" pitchFamily="34" charset="-122"/>
                <a:cs typeface="Arial" pitchFamily="34" charset="0"/>
              </a:rPr>
              <a:t>-container-info to re-select the old I/V-UPF.</a:t>
            </a:r>
          </a:p>
          <a:p>
            <a:pPr marL="171450" indent="-171450" defTabSz="914400" fontAlgn="auto">
              <a:spcBef>
                <a:spcPts val="0"/>
              </a:spcBef>
              <a:spcAft>
                <a:spcPts val="600"/>
              </a:spcAft>
              <a:buFont typeface="Arial" pitchFamily="34" charset="0"/>
              <a:buChar char="•"/>
            </a:pPr>
            <a:r>
              <a:rPr lang="en-US" altLang="zh-CN" sz="1400" dirty="0" smtClean="0">
                <a:solidFill>
                  <a:srgbClr val="C00000"/>
                </a:solidFill>
                <a:latin typeface="Arial" pitchFamily="34" charset="0"/>
                <a:ea typeface="微软雅黑" panose="020B0503020204020204" pitchFamily="34" charset="-122"/>
                <a:cs typeface="Arial" pitchFamily="34" charset="0"/>
              </a:rPr>
              <a:t>For scenario#2, the new I/V-SMF can use the RAN N3 tunnel info to restore N3 tunnel and generate N2(PDU Session Modification Command) to the RAN.</a:t>
            </a:r>
            <a:endParaRPr lang="en-US" altLang="zh-CN" sz="1400" dirty="0">
              <a:solidFill>
                <a:srgbClr val="C00000"/>
              </a:solidFill>
              <a:latin typeface="Arial" pitchFamily="34" charset="0"/>
              <a:ea typeface="微软雅黑" panose="020B0503020204020204" pitchFamily="34" charset="-122"/>
              <a:cs typeface="Arial" pitchFamily="34" charset="0"/>
            </a:endParaRPr>
          </a:p>
        </p:txBody>
      </p:sp>
      <p:sp>
        <p:nvSpPr>
          <p:cNvPr id="4" name="Rectangle 2"/>
          <p:cNvSpPr>
            <a:spLocks noChangeArrowheads="1"/>
          </p:cNvSpPr>
          <p:nvPr/>
        </p:nvSpPr>
        <p:spPr bwMode="auto">
          <a:xfrm>
            <a:off x="3" y="-184667"/>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 name="对象 4"/>
          <p:cNvGraphicFramePr>
            <a:graphicFrameLocks noChangeAspect="1"/>
          </p:cNvGraphicFramePr>
          <p:nvPr>
            <p:extLst>
              <p:ext uri="{D42A27DB-BD31-4B8C-83A1-F6EECF244321}">
                <p14:modId xmlns:p14="http://schemas.microsoft.com/office/powerpoint/2010/main" val="1112752730"/>
              </p:ext>
            </p:extLst>
          </p:nvPr>
        </p:nvGraphicFramePr>
        <p:xfrm>
          <a:off x="3285479" y="698500"/>
          <a:ext cx="6069582" cy="5752584"/>
        </p:xfrm>
        <a:graphic>
          <a:graphicData uri="http://schemas.openxmlformats.org/presentationml/2006/ole">
            <mc:AlternateContent xmlns:mc="http://schemas.openxmlformats.org/markup-compatibility/2006">
              <mc:Choice xmlns:v="urn:schemas-microsoft-com:vml" Requires="v">
                <p:oleObj spid="_x0000_s3455" name="Visio" r:id="rId3" imgW="5030557" imgH="4767142" progId="Visio.Drawing.11">
                  <p:embed/>
                </p:oleObj>
              </mc:Choice>
              <mc:Fallback>
                <p:oleObj name="Visio" r:id="rId3" imgW="5030557" imgH="4767142" progId="Visio.Drawing.11">
                  <p:embed/>
                  <p:pic>
                    <p:nvPicPr>
                      <p:cNvPr id="0" name=""/>
                      <p:cNvPicPr>
                        <a:picLocks noChangeAspect="1" noChangeArrowheads="1"/>
                      </p:cNvPicPr>
                      <p:nvPr/>
                    </p:nvPicPr>
                    <p:blipFill>
                      <a:blip r:embed="rId4"/>
                      <a:srcRect/>
                      <a:stretch>
                        <a:fillRect/>
                      </a:stretch>
                    </p:blipFill>
                    <p:spPr bwMode="auto">
                      <a:xfrm>
                        <a:off x="3285479" y="698500"/>
                        <a:ext cx="6069582" cy="5752584"/>
                      </a:xfrm>
                      <a:prstGeom prst="rect">
                        <a:avLst/>
                      </a:prstGeom>
                      <a:noFill/>
                      <a:extLst/>
                    </p:spPr>
                  </p:pic>
                </p:oleObj>
              </mc:Fallback>
            </mc:AlternateContent>
          </a:graphicData>
        </a:graphic>
      </p:graphicFrame>
    </p:spTree>
    <p:extLst>
      <p:ext uri="{BB962C8B-B14F-4D97-AF65-F5344CB8AC3E}">
        <p14:creationId xmlns:p14="http://schemas.microsoft.com/office/powerpoint/2010/main" val="2947334181"/>
      </p:ext>
    </p:extLst>
  </p:cSld>
  <p:clrMapOvr>
    <a:masterClrMapping/>
  </p:clrMapOvr>
</p:sld>
</file>

<file path=ppt/theme/theme1.xml><?xml version="1.0" encoding="utf-8"?>
<a:theme xmlns:a="http://schemas.openxmlformats.org/drawingml/2006/main" name="ZTE-机密-4X3">
  <a:themeElements>
    <a:clrScheme name="ZTE色彩系统">
      <a:dk1>
        <a:srgbClr val="000000"/>
      </a:dk1>
      <a:lt1>
        <a:srgbClr val="FFFFFF"/>
      </a:lt1>
      <a:dk2>
        <a:srgbClr val="FFDE40"/>
      </a:dk2>
      <a:lt2>
        <a:srgbClr val="008ED3"/>
      </a:lt2>
      <a:accent1>
        <a:srgbClr val="00A651"/>
      </a:accent1>
      <a:accent2>
        <a:srgbClr val="9ACA3C"/>
      </a:accent2>
      <a:accent3>
        <a:srgbClr val="F58233"/>
      </a:accent3>
      <a:accent4>
        <a:srgbClr val="F287B7"/>
      </a:accent4>
      <a:accent5>
        <a:srgbClr val="92278F"/>
      </a:accent5>
      <a:accent6>
        <a:srgbClr val="0066B3"/>
      </a:accent6>
      <a:hlink>
        <a:srgbClr val="0066B3"/>
      </a:hlink>
      <a:folHlink>
        <a:srgbClr val="92278F"/>
      </a:folHlink>
    </a:clrScheme>
    <a:fontScheme name="1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1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目录">
  <a:themeElements>
    <a:clrScheme name="ZTE色彩系统">
      <a:dk1>
        <a:srgbClr val="000000"/>
      </a:dk1>
      <a:lt1>
        <a:srgbClr val="FFFFFF"/>
      </a:lt1>
      <a:dk2>
        <a:srgbClr val="FFDE40"/>
      </a:dk2>
      <a:lt2>
        <a:srgbClr val="008ED3"/>
      </a:lt2>
      <a:accent1>
        <a:srgbClr val="00A651"/>
      </a:accent1>
      <a:accent2>
        <a:srgbClr val="9ACA3C"/>
      </a:accent2>
      <a:accent3>
        <a:srgbClr val="F58233"/>
      </a:accent3>
      <a:accent4>
        <a:srgbClr val="F287B7"/>
      </a:accent4>
      <a:accent5>
        <a:srgbClr val="92278F"/>
      </a:accent5>
      <a:accent6>
        <a:srgbClr val="0066B3"/>
      </a:accent6>
      <a:hlink>
        <a:srgbClr val="0066B3"/>
      </a:hlink>
      <a:folHlink>
        <a:srgbClr val="92278F"/>
      </a:folHlink>
    </a:clrScheme>
    <a:fontScheme name="2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2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ZTE-机密-4X3</Template>
  <TotalTime>10709</TotalTime>
  <Words>3591</Words>
  <Application>Microsoft Office PowerPoint</Application>
  <PresentationFormat>全屏显示(4:3)</PresentationFormat>
  <Paragraphs>234</Paragraphs>
  <Slides>19</Slides>
  <Notes>0</Notes>
  <HiddenSlides>0</HiddenSlides>
  <MMClips>0</MMClips>
  <ScaleCrop>false</ScaleCrop>
  <HeadingPairs>
    <vt:vector size="6" baseType="variant">
      <vt:variant>
        <vt:lpstr>主题</vt:lpstr>
      </vt:variant>
      <vt:variant>
        <vt:i4>2</vt:i4>
      </vt:variant>
      <vt:variant>
        <vt:lpstr>嵌入 OLE 服务器</vt:lpstr>
      </vt:variant>
      <vt:variant>
        <vt:i4>2</vt:i4>
      </vt:variant>
      <vt:variant>
        <vt:lpstr>幻灯片标题</vt:lpstr>
      </vt:variant>
      <vt:variant>
        <vt:i4>19</vt:i4>
      </vt:variant>
    </vt:vector>
  </HeadingPairs>
  <TitlesOfParts>
    <vt:vector size="23" baseType="lpstr">
      <vt:lpstr>ZTE-机密-4X3</vt:lpstr>
      <vt:lpstr>目录</vt:lpstr>
      <vt:lpstr>Visio</vt:lpstr>
      <vt:lpstr>程序包</vt:lpstr>
      <vt:lpstr>Discussion on way forward for I/V-SMF Restoration without SMF SET </vt:lpstr>
      <vt:lpstr>Content</vt:lpstr>
      <vt:lpstr>1. Justification of this study</vt:lpstr>
      <vt:lpstr>2. I/V-SMF failure and restoration scenarios</vt:lpstr>
      <vt:lpstr>3. Issues of each scenario</vt:lpstr>
      <vt:lpstr>4. Key issue inspection</vt:lpstr>
      <vt:lpstr>5. Existing Solution</vt:lpstr>
      <vt:lpstr>5. New solution 1 – part 1, store I/V-SMF restoration info </vt:lpstr>
      <vt:lpstr>5. New solution 1 – part 2, AMF initiated I/V-SMF restoration </vt:lpstr>
      <vt:lpstr>5. New solution 1 – part 3, SMF triggers I/V-SMF restoration </vt:lpstr>
      <vt:lpstr>5. Impacts of New solution 1</vt:lpstr>
      <vt:lpstr>6. New solution 2 – Simplified new solution 1 for IMS UE </vt:lpstr>
      <vt:lpstr>7. Way forward proposals</vt:lpstr>
      <vt:lpstr>7. Way forward proposals</vt:lpstr>
      <vt:lpstr>8. Questions collected per CC on Sep.23</vt:lpstr>
      <vt:lpstr>8. Questions collected per CC on Sep.23</vt:lpstr>
      <vt:lpstr>8. Questions collected per CC on Sep.23</vt:lpstr>
      <vt:lpstr>9. Improvement proposal to existing solution</vt:lpstr>
      <vt:lpstr>Thank you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朱进国10011293</dc:creator>
  <cp:lastModifiedBy>Zhijun</cp:lastModifiedBy>
  <cp:revision>1005</cp:revision>
  <dcterms:created xsi:type="dcterms:W3CDTF">2015-08-10T08:42:00Z</dcterms:created>
  <dcterms:modified xsi:type="dcterms:W3CDTF">2021-10-01T04:17:08Z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2052-10.8.0.5918</vt:lpwstr>
  </property>
</Properties>
</file>