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3"/>
  </p:notesMasterIdLst>
  <p:handoutMasterIdLst>
    <p:handoutMasterId r:id="rId14"/>
  </p:handoutMasterIdLst>
  <p:sldIdLst>
    <p:sldId id="303" r:id="rId6"/>
    <p:sldId id="15228" r:id="rId7"/>
    <p:sldId id="15226" r:id="rId8"/>
    <p:sldId id="15239" r:id="rId9"/>
    <p:sldId id="15240" r:id="rId10"/>
    <p:sldId id="15236" r:id="rId11"/>
    <p:sldId id="749" r:id="rId12"/>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94361" autoAdjust="0"/>
  </p:normalViewPr>
  <p:slideViewPr>
    <p:cSldViewPr snapToGrid="0">
      <p:cViewPr varScale="1">
        <p:scale>
          <a:sx n="59" d="100"/>
          <a:sy n="59" d="100"/>
        </p:scale>
        <p:origin x="100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9" d="100"/>
          <a:sy n="69" d="100"/>
        </p:scale>
        <p:origin x="5356"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9/30/2021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9/30/2021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859125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2" y="297019"/>
            <a:ext cx="8859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2400" b="1" kern="1200" baseline="0" dirty="0">
                <a:solidFill>
                  <a:schemeClr val="tx1"/>
                </a:solidFill>
                <a:latin typeface="Arial "/>
                <a:ea typeface="+mn-ea"/>
                <a:cs typeface="Arial" panose="020B0604020202020204" pitchFamily="34" charset="0"/>
              </a:rPr>
              <a:t>3GPP TSG-CT WG4 Meeting #106-e	</a:t>
            </a:r>
          </a:p>
          <a:p>
            <a:r>
              <a:rPr lang="en-GB" sz="2400" b="1" kern="1200" baseline="0" dirty="0">
                <a:solidFill>
                  <a:schemeClr val="tx1"/>
                </a:solidFill>
                <a:latin typeface="Arial "/>
                <a:ea typeface="+mn-ea"/>
                <a:cs typeface="Arial" panose="020B0604020202020204" pitchFamily="34" charset="0"/>
              </a:rPr>
              <a:t>E-Meeting; 11th – 15th October 2021</a:t>
            </a:r>
          </a:p>
        </p:txBody>
      </p:sp>
      <p:sp>
        <p:nvSpPr>
          <p:cNvPr id="5" name="Text Box 13"/>
          <p:cNvSpPr txBox="1">
            <a:spLocks noChangeArrowheads="1"/>
          </p:cNvSpPr>
          <p:nvPr userDrawn="1"/>
        </p:nvSpPr>
        <p:spPr bwMode="auto">
          <a:xfrm>
            <a:off x="8556035" y="251825"/>
            <a:ext cx="19515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800" b="1" dirty="0">
                <a:effectLst/>
              </a:rPr>
              <a:t>C4-215159</a:t>
            </a:r>
            <a:endParaRPr lang="en-GB" altLang="en-US" sz="1800" b="1" dirty="0">
              <a:solidFill>
                <a:schemeClr val="bg2"/>
              </a:solidFill>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9/30/2021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9/30/2021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2" y="6483350"/>
            <a:ext cx="527049" cy="222250"/>
          </a:xfrm>
          <a:prstGeom prst="rect">
            <a:avLst/>
          </a:prstGeom>
        </p:spPr>
        <p:txBody>
          <a:bodyPr/>
          <a:lstStyle>
            <a:lvl1pPr>
              <a:defRPr/>
            </a:lvl1pPr>
          </a:lstStyle>
          <a:p>
            <a:pPr>
              <a:defRPr/>
            </a:pPr>
            <a:fld id="{B0D3894F-37FA-4352-A828-959DE0BB230E}" type="slidenum">
              <a:rPr lang="en-GB"/>
              <a:pPr>
                <a:defRPr/>
              </a:pPr>
              <a:t>‹#›</a:t>
            </a:fld>
            <a:endParaRPr lang="en-GB" dirty="0"/>
          </a:p>
        </p:txBody>
      </p:sp>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a:ln>
                <a:noFill/>
              </a:ln>
              <a:solidFill>
                <a:schemeClr val="bg1"/>
              </a:solidFill>
              <a:effectLst/>
              <a:latin typeface="+mn-lt"/>
            </a:endParaRPr>
          </a:p>
        </p:txBody>
      </p:sp>
    </p:spTree>
    <p:extLst>
      <p:ext uri="{BB962C8B-B14F-4D97-AF65-F5344CB8AC3E}">
        <p14:creationId xmlns:p14="http://schemas.microsoft.com/office/powerpoint/2010/main" val="2298228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6894424-A363-4771-BFDF-A3CD35CCD7D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a:ln>
                <a:noFill/>
              </a:ln>
              <a:solidFill>
                <a:schemeClr val="bg1"/>
              </a:solidFill>
              <a:effectLst/>
              <a:latin typeface="+mn-lt"/>
            </a:endParaRPr>
          </a:p>
        </p:txBody>
      </p:sp>
    </p:spTree>
    <p:extLst>
      <p:ext uri="{BB962C8B-B14F-4D97-AF65-F5344CB8AC3E}">
        <p14:creationId xmlns:p14="http://schemas.microsoft.com/office/powerpoint/2010/main" val="3315409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53888"/>
          </a:xfrm>
          <a:prstGeom prst="rect">
            <a:avLst/>
          </a:prstGeom>
          <a:noFill/>
        </p:spPr>
        <p:txBody>
          <a:bodyPr vert="horz" wrap="none" lIns="0" tIns="0" rIns="0" bIns="0" rtlCol="0">
            <a:spAutoFit/>
          </a:bodyPr>
          <a:lstStyle/>
          <a:p>
            <a:pPr marL="0" indent="0" algn="l">
              <a:buFontTx/>
              <a:buNone/>
            </a:pPr>
            <a:endParaRPr lang="en-US" sz="10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a:ln>
                <a:noFill/>
              </a:ln>
              <a:solidFill>
                <a:schemeClr val="bg1"/>
              </a:solidFill>
              <a:effectLst/>
              <a:latin typeface="+mn-lt"/>
            </a:endParaRPr>
          </a:p>
        </p:txBody>
      </p:sp>
    </p:spTree>
    <p:extLst>
      <p:ext uri="{BB962C8B-B14F-4D97-AF65-F5344CB8AC3E}">
        <p14:creationId xmlns:p14="http://schemas.microsoft.com/office/powerpoint/2010/main" val="221417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9/30/2021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9/30/2021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8"/>
            <a:ext cx="7297560" cy="434499"/>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400" dirty="0">
                <a:solidFill>
                  <a:schemeClr val="bg1"/>
                </a:solidFill>
              </a:rPr>
              <a:t>SG SA2#136AH</a:t>
            </a:r>
            <a:r>
              <a:rPr lang="en-US" altLang="de-DE" sz="1400" dirty="0">
                <a:solidFill>
                  <a:schemeClr val="bg1"/>
                </a:solidFill>
              </a:rPr>
              <a:t>, Incheon, KR, Jan 13 - 17, 2020</a:t>
            </a:r>
            <a:endParaRPr lang="en-GB" altLang="de-DE" sz="14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2020</a:t>
            </a:r>
          </a:p>
        </p:txBody>
      </p:sp>
      <p:pic>
        <p:nvPicPr>
          <p:cNvPr id="1033" name="Picture 10" descr="3GPP_TM_RD.jpg"/>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 id="2147483821" r:id="rId6"/>
    <p:sldLayoutId id="2147483822" r:id="rId7"/>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10"/>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t>9/30/2021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9/30/2021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9/30/2021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9/30/2021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hyperlink" Target="https://www.3gpp.org/ftp/tsg_sa/WG2_Arch/TSGS2_146E_Electronic_2021-08/INBOX/DRAFTS/5MBS/23.247/DRAFT_23247-110_rm.docx" TargetMode="External"/><Relationship Id="rId1" Type="http://schemas.openxmlformats.org/officeDocument/2006/relationships/slideLayout" Target="../slideLayouts/slideLayout5.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737419" y="1705251"/>
            <a:ext cx="10658168"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Discussion on protocol impact for N4 to support 5G MBS</a:t>
            </a:r>
            <a:br>
              <a:rPr lang="en-GB" sz="2400" b="1" dirty="0"/>
            </a:br>
            <a:r>
              <a:rPr lang="en-GB" sz="2400" b="1" dirty="0"/>
              <a:t>Document for: 	Discussion/Agreement</a:t>
            </a:r>
            <a:br>
              <a:rPr lang="en-GB" sz="2400" b="1" dirty="0"/>
            </a:br>
            <a:r>
              <a:rPr lang="en-GB" sz="2400" b="1" dirty="0"/>
              <a:t>Agenda Item: 		6.3.1</a:t>
            </a:r>
            <a:br>
              <a:rPr lang="en-GB" sz="2400" b="1" dirty="0"/>
            </a:br>
            <a:r>
              <a:rPr lang="en-GB" sz="2400" b="1" dirty="0"/>
              <a:t>Work Item / Release: TEI16 / Release 16</a:t>
            </a:r>
            <a:br>
              <a:rPr lang="en-US" dirty="0"/>
            </a:b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8DDEC-F1D2-45A3-B52A-6A1BF774E4D3}"/>
              </a:ext>
            </a:extLst>
          </p:cNvPr>
          <p:cNvSpPr>
            <a:spLocks noGrp="1"/>
          </p:cNvSpPr>
          <p:nvPr>
            <p:ph type="title"/>
          </p:nvPr>
        </p:nvSpPr>
        <p:spPr>
          <a:xfrm>
            <a:off x="270703" y="227772"/>
            <a:ext cx="10523192" cy="577298"/>
          </a:xfrm>
        </p:spPr>
        <p:txBody>
          <a:bodyPr/>
          <a:lstStyle/>
          <a:p>
            <a:pPr algn="l"/>
            <a:r>
              <a:rPr lang="en-US" sz="3200" dirty="0">
                <a:solidFill>
                  <a:srgbClr val="000000"/>
                </a:solidFill>
              </a:rPr>
              <a:t>5G MBS Architecture </a:t>
            </a:r>
            <a:r>
              <a:rPr lang="en-US" sz="2800" dirty="0">
                <a:solidFill>
                  <a:srgbClr val="000000"/>
                </a:solidFill>
              </a:rPr>
              <a:t>(</a:t>
            </a:r>
            <a:r>
              <a:rPr lang="en-US" sz="2800" dirty="0">
                <a:solidFill>
                  <a:srgbClr val="000000"/>
                </a:solidFill>
                <a:hlinkClick r:id="rId2">
                  <a:extLst>
                    <a:ext uri="{A12FA001-AC4F-418D-AE19-62706E023703}">
                      <ahyp:hlinkClr xmlns:ahyp="http://schemas.microsoft.com/office/drawing/2018/hyperlinkcolor" val="tx"/>
                    </a:ext>
                  </a:extLst>
                </a:hlinkClick>
              </a:rPr>
              <a:t>23.247 v1.1.0 draft</a:t>
            </a:r>
            <a:r>
              <a:rPr lang="en-US" sz="2800" dirty="0">
                <a:solidFill>
                  <a:srgbClr val="000000"/>
                </a:solidFill>
              </a:rPr>
              <a:t>)</a:t>
            </a:r>
          </a:p>
        </p:txBody>
      </p:sp>
      <p:sp>
        <p:nvSpPr>
          <p:cNvPr id="7" name="Rectangle 5">
            <a:extLst>
              <a:ext uri="{FF2B5EF4-FFF2-40B4-BE49-F238E27FC236}">
                <a16:creationId xmlns:a16="http://schemas.microsoft.com/office/drawing/2014/main" id="{6789F441-133C-480C-8B8A-05EED24D87F3}"/>
              </a:ext>
            </a:extLst>
          </p:cNvPr>
          <p:cNvSpPr>
            <a:spLocks noChangeArrowheads="1"/>
          </p:cNvSpPr>
          <p:nvPr/>
        </p:nvSpPr>
        <p:spPr bwMode="auto">
          <a:xfrm>
            <a:off x="745435" y="116305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aphicFrame>
        <p:nvGraphicFramePr>
          <p:cNvPr id="8" name="Object 7">
            <a:extLst>
              <a:ext uri="{FF2B5EF4-FFF2-40B4-BE49-F238E27FC236}">
                <a16:creationId xmlns:a16="http://schemas.microsoft.com/office/drawing/2014/main" id="{AE86BF3F-6E4A-4CAF-81C0-B634F9ED1620}"/>
              </a:ext>
            </a:extLst>
          </p:cNvPr>
          <p:cNvGraphicFramePr>
            <a:graphicFrameLocks noChangeAspect="1"/>
          </p:cNvGraphicFramePr>
          <p:nvPr>
            <p:extLst>
              <p:ext uri="{D42A27DB-BD31-4B8C-83A1-F6EECF244321}">
                <p14:modId xmlns:p14="http://schemas.microsoft.com/office/powerpoint/2010/main" val="3356248292"/>
              </p:ext>
            </p:extLst>
          </p:nvPr>
        </p:nvGraphicFramePr>
        <p:xfrm>
          <a:off x="673395" y="857694"/>
          <a:ext cx="11285491" cy="4600354"/>
        </p:xfrm>
        <a:graphic>
          <a:graphicData uri="http://schemas.openxmlformats.org/presentationml/2006/ole">
            <mc:AlternateContent xmlns:mc="http://schemas.openxmlformats.org/markup-compatibility/2006">
              <mc:Choice xmlns:v="urn:schemas-microsoft-com:vml" Requires="v">
                <p:oleObj name="Visio" r:id="rId3" imgW="7867983" imgH="3632375" progId="Visio.Drawing.15">
                  <p:embed/>
                </p:oleObj>
              </mc:Choice>
              <mc:Fallback>
                <p:oleObj name="Visio" r:id="rId3" imgW="7867983" imgH="3632375" progId="Visio.Drawing.15">
                  <p:embed/>
                  <p:pic>
                    <p:nvPicPr>
                      <p:cNvPr id="8" name="Object 7">
                        <a:extLst>
                          <a:ext uri="{FF2B5EF4-FFF2-40B4-BE49-F238E27FC236}">
                            <a16:creationId xmlns:a16="http://schemas.microsoft.com/office/drawing/2014/main" id="{AE86BF3F-6E4A-4CAF-81C0-B634F9ED1620}"/>
                          </a:ext>
                        </a:extLst>
                      </p:cNvPr>
                      <p:cNvPicPr>
                        <a:picLocks noChangeAspect="1" noChangeArrowheads="1"/>
                      </p:cNvPicPr>
                      <p:nvPr/>
                    </p:nvPicPr>
                    <p:blipFill>
                      <a:blip r:embed="rId4"/>
                      <a:srcRect/>
                      <a:stretch>
                        <a:fillRect/>
                      </a:stretch>
                    </p:blipFill>
                    <p:spPr bwMode="auto">
                      <a:xfrm>
                        <a:off x="673395" y="857694"/>
                        <a:ext cx="11285491" cy="4600354"/>
                      </a:xfrm>
                      <a:prstGeom prst="rect">
                        <a:avLst/>
                      </a:prstGeom>
                      <a:noFill/>
                      <a:ln>
                        <a:solidFill>
                          <a:schemeClr val="tx1"/>
                        </a:solidFill>
                      </a:ln>
                    </p:spPr>
                  </p:pic>
                </p:oleObj>
              </mc:Fallback>
            </mc:AlternateContent>
          </a:graphicData>
        </a:graphic>
      </p:graphicFrame>
      <p:sp>
        <p:nvSpPr>
          <p:cNvPr id="9" name="Rectangle 6">
            <a:extLst>
              <a:ext uri="{FF2B5EF4-FFF2-40B4-BE49-F238E27FC236}">
                <a16:creationId xmlns:a16="http://schemas.microsoft.com/office/drawing/2014/main" id="{661C0FC4-FF9F-4396-BE60-1A7D021BC38A}"/>
              </a:ext>
            </a:extLst>
          </p:cNvPr>
          <p:cNvSpPr>
            <a:spLocks noChangeArrowheads="1"/>
          </p:cNvSpPr>
          <p:nvPr/>
        </p:nvSpPr>
        <p:spPr bwMode="auto">
          <a:xfrm>
            <a:off x="270703" y="5510282"/>
            <a:ext cx="118362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a:ln>
                  <a:noFill/>
                </a:ln>
                <a:solidFill>
                  <a:srgbClr val="181818"/>
                </a:solidFill>
                <a:effectLst/>
                <a:uLnTx/>
                <a:uFillTx/>
                <a:latin typeface="Arial" panose="020B0604020202020204" pitchFamily="34" charset="0"/>
                <a:ea typeface="DengXian" panose="02010600030101010101" pitchFamily="2" charset="-122"/>
                <a:cs typeface="Arial" panose="020B0604020202020204" pitchFamily="34" charset="0"/>
              </a:rPr>
              <a:t>Figure 5.1-2: 5G System </a:t>
            </a:r>
            <a:r>
              <a:rPr kumimoji="0" lang="en-US" altLang="ko-KR" sz="1800" b="1" i="0" u="none" strike="noStrike" kern="0" cap="none" spc="0" normalizeH="0" baseline="0" noProof="0" dirty="0">
                <a:ln>
                  <a:noFill/>
                </a:ln>
                <a:solidFill>
                  <a:srgbClr val="181818"/>
                </a:solidFill>
                <a:effectLst/>
                <a:uLnTx/>
                <a:uFillTx/>
                <a:latin typeface="Arial" panose="020B0604020202020204" pitchFamily="34" charset="0"/>
                <a:ea typeface="DengXian" panose="02010600030101010101" pitchFamily="2" charset="-122"/>
                <a:cs typeface="Arial" panose="020B0604020202020204" pitchFamily="34" charset="0"/>
              </a:rPr>
              <a:t>architecture for Multicast and Broadcast Service in reference point representation.</a:t>
            </a:r>
            <a:endParaRPr kumimoji="0" lang="en-US" altLang="ko-KR" sz="1800" b="0" i="0" u="none" strike="noStrike" kern="0" cap="none" spc="0" normalizeH="0" baseline="0" noProof="0" dirty="0">
              <a:ln>
                <a:noFill/>
              </a:ln>
              <a:solidFill>
                <a:srgbClr val="181818"/>
              </a:solidFill>
              <a:effectLst/>
              <a:uLnTx/>
              <a:uFillTx/>
              <a:latin typeface="Arial" panose="020B0604020202020204" pitchFamily="34" charset="0"/>
            </a:endParaRPr>
          </a:p>
        </p:txBody>
      </p:sp>
      <p:sp>
        <p:nvSpPr>
          <p:cNvPr id="3" name="Oval 2">
            <a:extLst>
              <a:ext uri="{FF2B5EF4-FFF2-40B4-BE49-F238E27FC236}">
                <a16:creationId xmlns:a16="http://schemas.microsoft.com/office/drawing/2014/main" id="{42237248-48CC-4E7A-9CD6-29028E76B0DC}"/>
              </a:ext>
            </a:extLst>
          </p:cNvPr>
          <p:cNvSpPr/>
          <p:nvPr/>
        </p:nvSpPr>
        <p:spPr bwMode="auto">
          <a:xfrm>
            <a:off x="4141557" y="4175387"/>
            <a:ext cx="3365029" cy="872519"/>
          </a:xfrm>
          <a:prstGeom prst="ellipse">
            <a:avLst/>
          </a:prstGeom>
          <a:solidFill>
            <a:srgbClr val="FFFF00">
              <a:alpha val="2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GB" dirty="0" err="1">
              <a:solidFill>
                <a:schemeClr val="bg1"/>
              </a:solidFill>
              <a:latin typeface="+mn-lt"/>
            </a:endParaRPr>
          </a:p>
        </p:txBody>
      </p:sp>
    </p:spTree>
    <p:extLst>
      <p:ext uri="{BB962C8B-B14F-4D97-AF65-F5344CB8AC3E}">
        <p14:creationId xmlns:p14="http://schemas.microsoft.com/office/powerpoint/2010/main" val="4094102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1731A-B261-4200-891B-D40F23188EE8}"/>
              </a:ext>
            </a:extLst>
          </p:cNvPr>
          <p:cNvSpPr>
            <a:spLocks noGrp="1"/>
          </p:cNvSpPr>
          <p:nvPr>
            <p:ph type="title"/>
          </p:nvPr>
        </p:nvSpPr>
        <p:spPr>
          <a:xfrm>
            <a:off x="320399" y="297346"/>
            <a:ext cx="8353426" cy="646872"/>
          </a:xfrm>
        </p:spPr>
        <p:txBody>
          <a:bodyPr/>
          <a:lstStyle/>
          <a:p>
            <a:pPr algn="l"/>
            <a:r>
              <a:rPr lang="en-US" dirty="0">
                <a:solidFill>
                  <a:srgbClr val="000000"/>
                </a:solidFill>
              </a:rPr>
              <a:t>Terminologies </a:t>
            </a:r>
          </a:p>
        </p:txBody>
      </p:sp>
      <p:sp>
        <p:nvSpPr>
          <p:cNvPr id="3" name="Content Placeholder 2">
            <a:extLst>
              <a:ext uri="{FF2B5EF4-FFF2-40B4-BE49-F238E27FC236}">
                <a16:creationId xmlns:a16="http://schemas.microsoft.com/office/drawing/2014/main" id="{F839218D-EF60-4C3F-9191-711D7E616837}"/>
              </a:ext>
            </a:extLst>
          </p:cNvPr>
          <p:cNvSpPr>
            <a:spLocks noGrp="1"/>
          </p:cNvSpPr>
          <p:nvPr>
            <p:ph sz="half" idx="1"/>
          </p:nvPr>
        </p:nvSpPr>
        <p:spPr>
          <a:xfrm>
            <a:off x="479425" y="1437172"/>
            <a:ext cx="5472113" cy="3174586"/>
          </a:xfrm>
          <a:ln>
            <a:solidFill>
              <a:schemeClr val="tx1"/>
            </a:solidFill>
          </a:ln>
        </p:spPr>
        <p:txBody>
          <a:bodyPr/>
          <a:lstStyle/>
          <a:p>
            <a:pPr marL="0" marR="0">
              <a:spcBef>
                <a:spcPts val="0"/>
              </a:spcBef>
              <a:spcAft>
                <a:spcPts val="900"/>
              </a:spcAft>
            </a:pPr>
            <a:r>
              <a:rPr lang="en-US" sz="1800" dirty="0">
                <a:solidFill>
                  <a:srgbClr val="FF0000"/>
                </a:solidFill>
                <a:effectLst/>
                <a:ea typeface="DengXian" panose="02010600030101010101" pitchFamily="2" charset="-122"/>
              </a:rPr>
              <a:t>5GC Individual MBS traffic delivery: 5G CN</a:t>
            </a:r>
            <a:r>
              <a:rPr lang="en-US" sz="1800" dirty="0">
                <a:solidFill>
                  <a:srgbClr val="FF0000"/>
                </a:solidFill>
                <a:effectLst/>
                <a:ea typeface="MS Mincho" panose="02020609040205080304" pitchFamily="49" charset="-128"/>
              </a:rPr>
              <a:t> receives a single copy of MBS data packets and delivers separate copies of those MBS data packets to individual UEs via per-UE PDU sessions, hence for each such UE one PDU session is required to be associated with a multicast session.</a:t>
            </a:r>
            <a:endParaRPr lang="en-US" sz="1800" dirty="0">
              <a:solidFill>
                <a:srgbClr val="FF0000"/>
              </a:solidFill>
              <a:effectLst/>
              <a:ea typeface="DengXian" panose="02010600030101010101" pitchFamily="2" charset="-122"/>
            </a:endParaRPr>
          </a:p>
          <a:p>
            <a:pPr marL="0" marR="0">
              <a:spcBef>
                <a:spcPts val="0"/>
              </a:spcBef>
              <a:spcAft>
                <a:spcPts val="900"/>
              </a:spcAft>
            </a:pPr>
            <a:r>
              <a:rPr lang="en-US" sz="1800" b="1" dirty="0">
                <a:effectLst/>
                <a:ea typeface="DengXian" panose="02010600030101010101" pitchFamily="2" charset="-122"/>
              </a:rPr>
              <a:t>5GC shared MBS traffic delivery</a:t>
            </a:r>
            <a:r>
              <a:rPr lang="en-US" sz="1800" dirty="0">
                <a:effectLst/>
                <a:ea typeface="DengXian" panose="02010600030101010101" pitchFamily="2" charset="-122"/>
              </a:rPr>
              <a:t>: </a:t>
            </a:r>
            <a:r>
              <a:rPr lang="en-US" sz="1800" dirty="0">
                <a:effectLst/>
                <a:ea typeface="MS Mincho" panose="02020609040205080304" pitchFamily="49" charset="-128"/>
              </a:rPr>
              <a:t>5G CN receives a single copy of MBS data packets and delivers a single copy of those MBS data packets to a RAN node. </a:t>
            </a:r>
            <a:endParaRPr lang="en-US" sz="1800" dirty="0">
              <a:effectLst/>
              <a:ea typeface="DengXian" panose="02010600030101010101" pitchFamily="2" charset="-122"/>
            </a:endParaRPr>
          </a:p>
          <a:p>
            <a:endParaRPr lang="en-US" dirty="0"/>
          </a:p>
        </p:txBody>
      </p:sp>
      <p:sp>
        <p:nvSpPr>
          <p:cNvPr id="4" name="Content Placeholder 3">
            <a:extLst>
              <a:ext uri="{FF2B5EF4-FFF2-40B4-BE49-F238E27FC236}">
                <a16:creationId xmlns:a16="http://schemas.microsoft.com/office/drawing/2014/main" id="{1F77F8F7-E3AD-40B1-8791-EDA3BA2617A6}"/>
              </a:ext>
            </a:extLst>
          </p:cNvPr>
          <p:cNvSpPr>
            <a:spLocks noGrp="1"/>
          </p:cNvSpPr>
          <p:nvPr>
            <p:ph sz="quarter" idx="3"/>
          </p:nvPr>
        </p:nvSpPr>
        <p:spPr>
          <a:xfrm>
            <a:off x="6518759" y="1437172"/>
            <a:ext cx="5472112" cy="3174586"/>
          </a:xfrm>
          <a:ln>
            <a:solidFill>
              <a:schemeClr val="tx1"/>
            </a:solidFill>
          </a:ln>
        </p:spPr>
        <p:txBody>
          <a:bodyPr/>
          <a:lstStyle/>
          <a:p>
            <a:pPr marL="0" marR="0">
              <a:spcBef>
                <a:spcPts val="0"/>
              </a:spcBef>
              <a:spcAft>
                <a:spcPts val="900"/>
              </a:spcAft>
            </a:pPr>
            <a:r>
              <a:rPr lang="en-US" sz="1800" b="1" dirty="0">
                <a:effectLst/>
                <a:ea typeface="MS Mincho" panose="02020609040205080304" pitchFamily="49" charset="-128"/>
              </a:rPr>
              <a:t>Associated PDU Session:</a:t>
            </a:r>
            <a:r>
              <a:rPr lang="en-US" sz="1800" dirty="0">
                <a:effectLst/>
                <a:ea typeface="MS Mincho" panose="02020609040205080304" pitchFamily="49" charset="-128"/>
              </a:rPr>
              <a:t> </a:t>
            </a:r>
            <a:r>
              <a:rPr lang="en-US" sz="1800" dirty="0">
                <a:effectLst/>
                <a:ea typeface="DengXian" panose="02010600030101010101" pitchFamily="2" charset="-122"/>
              </a:rPr>
              <a:t>A PDU Session associated to a multicast session that is used for 5GC Individual MBS traffic delivery method and for </a:t>
            </a:r>
            <a:r>
              <a:rPr lang="en-US" sz="1800" dirty="0" err="1">
                <a:effectLst/>
                <a:ea typeface="DengXian" panose="02010600030101010101" pitchFamily="2" charset="-122"/>
              </a:rPr>
              <a:t>signalling</a:t>
            </a:r>
            <a:r>
              <a:rPr lang="en-US" sz="1800" dirty="0">
                <a:effectLst/>
                <a:ea typeface="DengXian" panose="02010600030101010101" pitchFamily="2" charset="-122"/>
              </a:rPr>
              <a:t> related to a user's participation in a multicast session such as join and leave requests.</a:t>
            </a:r>
          </a:p>
          <a:p>
            <a:pPr marL="0" marR="0">
              <a:spcBef>
                <a:spcPts val="0"/>
              </a:spcBef>
              <a:spcAft>
                <a:spcPts val="900"/>
              </a:spcAft>
            </a:pPr>
            <a:r>
              <a:rPr lang="en-US" sz="1800" b="1" dirty="0">
                <a:effectLst/>
                <a:ea typeface="MS Mincho" panose="02020609040205080304" pitchFamily="49" charset="-128"/>
              </a:rPr>
              <a:t>Associated QoS Flow:</a:t>
            </a:r>
            <a:r>
              <a:rPr lang="en-US" sz="1800" dirty="0">
                <a:effectLst/>
                <a:ea typeface="MS Mincho" panose="02020609040205080304" pitchFamily="49" charset="-128"/>
              </a:rPr>
              <a:t> A unicast QoS Flow that belongs to the associated PDU Session and is used for </a:t>
            </a:r>
            <a:r>
              <a:rPr lang="en-US" sz="1800" dirty="0">
                <a:effectLst/>
                <a:ea typeface="DengXian" panose="02010600030101010101" pitchFamily="2" charset="-122"/>
              </a:rPr>
              <a:t>5GC Individual MBS traffic delivery method. The </a:t>
            </a:r>
            <a:r>
              <a:rPr lang="en-US" sz="1800" dirty="0">
                <a:effectLst/>
                <a:ea typeface="MS Mincho" panose="02020609040205080304" pitchFamily="49" charset="-128"/>
              </a:rPr>
              <a:t>associated QoS Flow is mapped from</a:t>
            </a:r>
            <a:r>
              <a:rPr lang="en-US" sz="1800" dirty="0">
                <a:effectLst/>
                <a:ea typeface="DengXian" panose="02010600030101010101" pitchFamily="2" charset="-122"/>
              </a:rPr>
              <a:t> a multicast QoS Flow in a multicast MBS session.</a:t>
            </a:r>
          </a:p>
          <a:p>
            <a:endParaRPr lang="en-US" dirty="0"/>
          </a:p>
        </p:txBody>
      </p:sp>
      <p:sp>
        <p:nvSpPr>
          <p:cNvPr id="5" name="TextBox 4">
            <a:extLst>
              <a:ext uri="{FF2B5EF4-FFF2-40B4-BE49-F238E27FC236}">
                <a16:creationId xmlns:a16="http://schemas.microsoft.com/office/drawing/2014/main" id="{82840274-637E-416F-8103-DD4A5B206532}"/>
              </a:ext>
            </a:extLst>
          </p:cNvPr>
          <p:cNvSpPr txBox="1"/>
          <p:nvPr/>
        </p:nvSpPr>
        <p:spPr>
          <a:xfrm>
            <a:off x="779721" y="5131981"/>
            <a:ext cx="9817395" cy="646331"/>
          </a:xfrm>
          <a:prstGeom prst="rect">
            <a:avLst/>
          </a:prstGeom>
          <a:noFill/>
        </p:spPr>
        <p:txBody>
          <a:bodyPr wrap="square" rtlCol="0">
            <a:spAutoFit/>
          </a:bodyPr>
          <a:lstStyle/>
          <a:p>
            <a:r>
              <a:rPr lang="en-GB" sz="1800" dirty="0">
                <a:solidFill>
                  <a:srgbClr val="C00000"/>
                </a:solidFill>
              </a:rPr>
              <a:t>Observation 1: the impact over N4 interface is only required to support 5GC Individual MBS traffic delivery for a multicast MBS session.</a:t>
            </a:r>
          </a:p>
        </p:txBody>
      </p:sp>
    </p:spTree>
    <p:extLst>
      <p:ext uri="{BB962C8B-B14F-4D97-AF65-F5344CB8AC3E}">
        <p14:creationId xmlns:p14="http://schemas.microsoft.com/office/powerpoint/2010/main" val="57406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D8355-3F5B-4294-A527-51B2904FCB2B}"/>
              </a:ext>
            </a:extLst>
          </p:cNvPr>
          <p:cNvSpPr>
            <a:spLocks noGrp="1"/>
          </p:cNvSpPr>
          <p:nvPr>
            <p:ph type="title"/>
          </p:nvPr>
        </p:nvSpPr>
        <p:spPr>
          <a:xfrm>
            <a:off x="185509" y="184084"/>
            <a:ext cx="12672797" cy="1081088"/>
          </a:xfrm>
        </p:spPr>
        <p:txBody>
          <a:bodyPr/>
          <a:lstStyle/>
          <a:p>
            <a:pPr algn="l"/>
            <a:r>
              <a:rPr lang="en-US" sz="4000" dirty="0">
                <a:solidFill>
                  <a:srgbClr val="000000"/>
                </a:solidFill>
              </a:rPr>
              <a:t>Existing requirements to support IPTV in Rel-16 </a:t>
            </a:r>
            <a:endParaRPr lang="en-US" dirty="0">
              <a:solidFill>
                <a:srgbClr val="000000"/>
              </a:solidFill>
            </a:endParaRPr>
          </a:p>
        </p:txBody>
      </p:sp>
      <p:sp>
        <p:nvSpPr>
          <p:cNvPr id="3" name="Content Placeholder 2">
            <a:extLst>
              <a:ext uri="{FF2B5EF4-FFF2-40B4-BE49-F238E27FC236}">
                <a16:creationId xmlns:a16="http://schemas.microsoft.com/office/drawing/2014/main" id="{70763AA9-4F4F-4595-ADB1-71BAFEF7B6CA}"/>
              </a:ext>
            </a:extLst>
          </p:cNvPr>
          <p:cNvSpPr>
            <a:spLocks noGrp="1"/>
          </p:cNvSpPr>
          <p:nvPr>
            <p:ph sz="quarter" idx="10"/>
          </p:nvPr>
        </p:nvSpPr>
        <p:spPr>
          <a:xfrm>
            <a:off x="185509" y="906702"/>
            <a:ext cx="11017871" cy="4232367"/>
          </a:xfrm>
        </p:spPr>
        <p:txBody>
          <a:bodyPr/>
          <a:lstStyle/>
          <a:p>
            <a:pPr>
              <a:spcAft>
                <a:spcPts val="900"/>
              </a:spcAft>
            </a:pPr>
            <a:r>
              <a:rPr lang="en-GB" sz="1800" dirty="0">
                <a:effectLst/>
                <a:latin typeface="Times New Roman" panose="02020603050405020304" pitchFamily="18" charset="0"/>
                <a:ea typeface="Calibri" panose="020F0502020204030204" pitchFamily="34" charset="0"/>
              </a:rPr>
              <a:t>This is ONE step approach.</a:t>
            </a:r>
          </a:p>
          <a:p>
            <a:pPr>
              <a:spcAft>
                <a:spcPts val="900"/>
              </a:spcAft>
            </a:pPr>
            <a:r>
              <a:rPr lang="en-GB" sz="1800" dirty="0">
                <a:effectLst/>
                <a:latin typeface="Times New Roman" panose="02020603050405020304" pitchFamily="18" charset="0"/>
                <a:ea typeface="Calibri" panose="020F0502020204030204" pitchFamily="34" charset="0"/>
              </a:rPr>
              <a:t>The SMF will provision a DL PDR containing "</a:t>
            </a:r>
            <a:r>
              <a:rPr lang="en-GB" sz="1800" u="sng" dirty="0">
                <a:effectLst/>
                <a:latin typeface="Times New Roman" panose="02020603050405020304" pitchFamily="18" charset="0"/>
                <a:ea typeface="Calibri" panose="020F0502020204030204" pitchFamily="34" charset="0"/>
              </a:rPr>
              <a:t>IP Multicast Addressing Info</a:t>
            </a:r>
            <a:r>
              <a:rPr lang="en-GB" sz="1800" dirty="0">
                <a:effectLst/>
                <a:latin typeface="Times New Roman" panose="02020603050405020304" pitchFamily="18" charset="0"/>
                <a:ea typeface="Calibri" panose="020F0502020204030204" pitchFamily="34" charset="0"/>
              </a:rPr>
              <a:t>" for each PFCP session where UE has requested to JOIN the multicast group for IPTV to instruct UPF to replicate the packets (matching the multicast IP address and optionally with the source IP address(es) received from N6 to ALL PFCP sessions (which have requested to join the multicast group).  </a:t>
            </a:r>
          </a:p>
          <a:p>
            <a:pPr lvl="1">
              <a:spcAft>
                <a:spcPts val="900"/>
              </a:spcAft>
            </a:pPr>
            <a:r>
              <a:rPr lang="en-GB" sz="1400" dirty="0">
                <a:latin typeface="Times New Roman" panose="02020603050405020304" pitchFamily="18" charset="0"/>
                <a:ea typeface="Calibri" panose="020F0502020204030204" pitchFamily="34" charset="0"/>
              </a:rPr>
              <a:t>NOTE: Whether UE is allowed to join the multicast group is controlled </a:t>
            </a:r>
            <a:r>
              <a:rPr lang="en-GB" sz="1400" dirty="0">
                <a:effectLst/>
                <a:latin typeface="Times New Roman" panose="02020603050405020304" pitchFamily="18" charset="0"/>
                <a:ea typeface="Calibri" panose="020F0502020204030204" pitchFamily="34" charset="0"/>
              </a:rPr>
              <a:t>using a UL FAR. </a:t>
            </a:r>
          </a:p>
          <a:p>
            <a:pPr lvl="1">
              <a:spcAft>
                <a:spcPts val="900"/>
              </a:spcAft>
            </a:pPr>
            <a:r>
              <a:rPr lang="en-GB" sz="1400" u="sng" dirty="0">
                <a:latin typeface="Times New Roman" panose="02020603050405020304" pitchFamily="18" charset="0"/>
                <a:ea typeface="Calibri" panose="020F0502020204030204" pitchFamily="34" charset="0"/>
              </a:rPr>
              <a:t>The UPF will join the multicast group (for IPTV) when it receives the first UE Join.</a:t>
            </a:r>
            <a:endParaRPr lang="en-GB" sz="1400" u="sng" dirty="0">
              <a:effectLst/>
              <a:latin typeface="Times New Roman" panose="02020603050405020304" pitchFamily="18" charset="0"/>
              <a:ea typeface="Calibri" panose="020F0502020204030204" pitchFamily="34" charset="0"/>
            </a:endParaRPr>
          </a:p>
          <a:p>
            <a:pPr>
              <a:spcAft>
                <a:spcPts val="900"/>
              </a:spcAft>
            </a:pPr>
            <a:r>
              <a:rPr lang="en-GB" sz="1800" dirty="0">
                <a:effectLst/>
                <a:latin typeface="Times New Roman" panose="02020603050405020304" pitchFamily="18" charset="0"/>
                <a:ea typeface="Calibri" panose="020F0502020204030204" pitchFamily="34" charset="0"/>
              </a:rPr>
              <a:t>The UPF is served as LHR (Last hop route for multicast tree), it is required: </a:t>
            </a:r>
          </a:p>
          <a:p>
            <a:pPr marL="751840" lvl="1">
              <a:spcAft>
                <a:spcPts val="900"/>
              </a:spcAft>
              <a:buFont typeface="Wingdings" panose="05000000000000000000" pitchFamily="2" charset="2"/>
              <a:buChar char="q"/>
            </a:pPr>
            <a:r>
              <a:rPr lang="en-GB" sz="1200" dirty="0">
                <a:effectLst/>
                <a:latin typeface="Times New Roman" panose="02020603050405020304" pitchFamily="18" charset="0"/>
                <a:ea typeface="Times New Roman" panose="02020603050405020304" pitchFamily="18" charset="0"/>
              </a:rPr>
              <a:t> </a:t>
            </a:r>
            <a:r>
              <a:rPr lang="en-GB" sz="1400" dirty="0">
                <a:effectLst/>
                <a:latin typeface="Times New Roman" panose="02020603050405020304" pitchFamily="18" charset="0"/>
                <a:ea typeface="Times New Roman" panose="02020603050405020304" pitchFamily="18" charset="0"/>
              </a:rPr>
              <a:t> </a:t>
            </a:r>
            <a:r>
              <a:rPr lang="en-GB" sz="1200" dirty="0">
                <a:effectLst/>
                <a:latin typeface="Times New Roman" panose="02020603050405020304" pitchFamily="18" charset="0"/>
                <a:ea typeface="Times New Roman" panose="02020603050405020304" pitchFamily="18" charset="0"/>
              </a:rPr>
              <a:t> terminating and managing IGMP or MLD messages received from the UE;</a:t>
            </a:r>
          </a:p>
          <a:p>
            <a:pPr marL="751840" lvl="1">
              <a:spcAft>
                <a:spcPts val="900"/>
              </a:spcAft>
              <a:buFont typeface="Wingdings" panose="05000000000000000000" pitchFamily="2" charset="2"/>
              <a:buChar char="q"/>
            </a:pPr>
            <a:r>
              <a:rPr lang="en-GB" sz="1200" dirty="0">
                <a:effectLst/>
                <a:latin typeface="Times New Roman" panose="02020603050405020304" pitchFamily="18" charset="0"/>
                <a:ea typeface="Times New Roman" panose="02020603050405020304" pitchFamily="18" charset="0"/>
              </a:rPr>
              <a:t>   acting as a Multicast Router as defined in in IETF RFC 2236 [52] and IETF RFC 3376 [53];</a:t>
            </a:r>
          </a:p>
          <a:p>
            <a:pPr marL="751840" lvl="1">
              <a:spcAft>
                <a:spcPts val="900"/>
              </a:spcAft>
              <a:buFont typeface="Wingdings" panose="05000000000000000000" pitchFamily="2" charset="2"/>
              <a:buChar char="q"/>
            </a:pPr>
            <a:r>
              <a:rPr lang="en-GB" sz="1200" dirty="0">
                <a:effectLst/>
                <a:latin typeface="Times New Roman" panose="02020603050405020304" pitchFamily="18" charset="0"/>
                <a:ea typeface="Times New Roman" panose="02020603050405020304" pitchFamily="18" charset="0"/>
              </a:rPr>
              <a:t>   </a:t>
            </a:r>
            <a:r>
              <a:rPr lang="en-GB" sz="1200" b="1" dirty="0">
                <a:effectLst/>
                <a:highlight>
                  <a:srgbClr val="FFFF00"/>
                </a:highlight>
                <a:latin typeface="Times New Roman" panose="02020603050405020304" pitchFamily="18" charset="0"/>
                <a:ea typeface="Times New Roman" panose="02020603050405020304" pitchFamily="18" charset="0"/>
              </a:rPr>
              <a:t>replicating IP multicast traffic received from the N6 interface over PDU sessions having joined the corresponding IP multicast group;</a:t>
            </a:r>
            <a:endParaRPr lang="en-GB" sz="1200" dirty="0">
              <a:effectLst/>
              <a:latin typeface="Times New Roman" panose="02020603050405020304" pitchFamily="18" charset="0"/>
              <a:ea typeface="Times New Roman" panose="02020603050405020304" pitchFamily="18" charset="0"/>
            </a:endParaRPr>
          </a:p>
          <a:p>
            <a:pPr marL="751840" lvl="1">
              <a:spcAft>
                <a:spcPts val="900"/>
              </a:spcAft>
              <a:buFont typeface="Wingdings" panose="05000000000000000000" pitchFamily="2" charset="2"/>
              <a:buChar char="q"/>
            </a:pPr>
            <a:r>
              <a:rPr lang="en-GB" sz="1200" dirty="0">
                <a:effectLst/>
                <a:latin typeface="Times New Roman" panose="02020603050405020304" pitchFamily="18" charset="0"/>
                <a:ea typeface="Times New Roman" panose="02020603050405020304" pitchFamily="18" charset="0"/>
              </a:rPr>
              <a:t>   notifying the SMF when a PDU session has joined or left a multicast group, if so requested by the SMF.</a:t>
            </a:r>
          </a:p>
          <a:p>
            <a:endParaRPr lang="en-US" sz="1400" dirty="0"/>
          </a:p>
        </p:txBody>
      </p:sp>
      <p:sp>
        <p:nvSpPr>
          <p:cNvPr id="4" name="TextBox 3">
            <a:extLst>
              <a:ext uri="{FF2B5EF4-FFF2-40B4-BE49-F238E27FC236}">
                <a16:creationId xmlns:a16="http://schemas.microsoft.com/office/drawing/2014/main" id="{0E253FB0-A9F9-4B2B-B40E-87EA4FD25B41}"/>
              </a:ext>
            </a:extLst>
          </p:cNvPr>
          <p:cNvSpPr txBox="1"/>
          <p:nvPr/>
        </p:nvSpPr>
        <p:spPr>
          <a:xfrm>
            <a:off x="411126" y="5046920"/>
            <a:ext cx="11100390" cy="1323439"/>
          </a:xfrm>
          <a:prstGeom prst="rect">
            <a:avLst/>
          </a:prstGeom>
          <a:noFill/>
        </p:spPr>
        <p:txBody>
          <a:bodyPr wrap="square" rtlCol="0">
            <a:spAutoFit/>
          </a:bodyPr>
          <a:lstStyle/>
          <a:p>
            <a:r>
              <a:rPr lang="en-GB" sz="2000" dirty="0">
                <a:solidFill>
                  <a:srgbClr val="C00000"/>
                </a:solidFill>
                <a:effectLst/>
                <a:latin typeface="Times New Roman" panose="02020603050405020304" pitchFamily="18" charset="0"/>
                <a:ea typeface="Calibri" panose="020F0502020204030204" pitchFamily="34" charset="0"/>
              </a:rPr>
              <a:t>Observation 2: Solution to receive IPTV multicast traffic is one-step approach, the packets pertaining to an IPTV application are received from N6 are matched against the PDR in PFCP sessions who have joined the same Multicast </a:t>
            </a:r>
            <a:r>
              <a:rPr lang="en-GB" sz="2000" dirty="0">
                <a:solidFill>
                  <a:srgbClr val="C00000"/>
                </a:solidFill>
                <a:latin typeface="Times New Roman" panose="02020603050405020304" pitchFamily="18" charset="0"/>
                <a:ea typeface="Calibri" panose="020F0502020204030204" pitchFamily="34" charset="0"/>
              </a:rPr>
              <a:t>group for the IPTV application, this triggers UPF to replicate the packets to all concerning PFCP sessions.</a:t>
            </a:r>
            <a:endParaRPr lang="en-GB" sz="2000" dirty="0">
              <a:solidFill>
                <a:srgbClr val="C00000"/>
              </a:solidFill>
            </a:endParaRPr>
          </a:p>
        </p:txBody>
      </p:sp>
    </p:spTree>
    <p:extLst>
      <p:ext uri="{BB962C8B-B14F-4D97-AF65-F5344CB8AC3E}">
        <p14:creationId xmlns:p14="http://schemas.microsoft.com/office/powerpoint/2010/main" val="2088844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D8355-3F5B-4294-A527-51B2904FCB2B}"/>
              </a:ext>
            </a:extLst>
          </p:cNvPr>
          <p:cNvSpPr>
            <a:spLocks noGrp="1"/>
          </p:cNvSpPr>
          <p:nvPr>
            <p:ph type="title"/>
          </p:nvPr>
        </p:nvSpPr>
        <p:spPr>
          <a:xfrm>
            <a:off x="185510" y="184084"/>
            <a:ext cx="8353426" cy="1081088"/>
          </a:xfrm>
        </p:spPr>
        <p:txBody>
          <a:bodyPr/>
          <a:lstStyle/>
          <a:p>
            <a:pPr algn="l"/>
            <a:r>
              <a:rPr lang="en-US" sz="4000" dirty="0">
                <a:solidFill>
                  <a:srgbClr val="000000"/>
                </a:solidFill>
              </a:rPr>
              <a:t>Existing requirement to support 5G VN</a:t>
            </a:r>
            <a:endParaRPr lang="en-US" dirty="0">
              <a:solidFill>
                <a:srgbClr val="000000"/>
              </a:solidFill>
            </a:endParaRPr>
          </a:p>
        </p:txBody>
      </p:sp>
      <p:sp>
        <p:nvSpPr>
          <p:cNvPr id="3" name="Content Placeholder 2">
            <a:extLst>
              <a:ext uri="{FF2B5EF4-FFF2-40B4-BE49-F238E27FC236}">
                <a16:creationId xmlns:a16="http://schemas.microsoft.com/office/drawing/2014/main" id="{70763AA9-4F4F-4595-ADB1-71BAFEF7B6CA}"/>
              </a:ext>
            </a:extLst>
          </p:cNvPr>
          <p:cNvSpPr>
            <a:spLocks noGrp="1"/>
          </p:cNvSpPr>
          <p:nvPr>
            <p:ph sz="quarter" idx="10"/>
          </p:nvPr>
        </p:nvSpPr>
        <p:spPr>
          <a:xfrm>
            <a:off x="283205" y="781546"/>
            <a:ext cx="11017871" cy="4641059"/>
          </a:xfrm>
        </p:spPr>
        <p:txBody>
          <a:bodyPr/>
          <a:lstStyle/>
          <a:p>
            <a:pPr>
              <a:spcAft>
                <a:spcPts val="900"/>
              </a:spcAft>
              <a:buFont typeface="Wingdings" panose="05000000000000000000" pitchFamily="2" charset="2"/>
              <a:buChar char="q"/>
            </a:pPr>
            <a:r>
              <a:rPr lang="en-GB" sz="1600" dirty="0">
                <a:effectLst/>
                <a:latin typeface="Calibri" panose="020F0502020204030204" pitchFamily="34" charset="0"/>
                <a:ea typeface="Calibri" panose="020F0502020204030204" pitchFamily="34" charset="0"/>
              </a:rPr>
              <a:t>To enable UE to UE</a:t>
            </a:r>
            <a:r>
              <a:rPr lang="en-GB" sz="1600" dirty="0">
                <a:effectLst/>
                <a:highlight>
                  <a:srgbClr val="FFFF00"/>
                </a:highlight>
                <a:latin typeface="Calibri" panose="020F0502020204030204" pitchFamily="34" charset="0"/>
                <a:ea typeface="Calibri" panose="020F0502020204030204" pitchFamily="34" charset="0"/>
              </a:rPr>
              <a:t>(s)</a:t>
            </a:r>
            <a:r>
              <a:rPr lang="en-GB" sz="1600" dirty="0">
                <a:effectLst/>
                <a:latin typeface="Calibri" panose="020F0502020204030204" pitchFamily="34" charset="0"/>
                <a:ea typeface="Calibri" panose="020F0502020204030204" pitchFamily="34" charset="0"/>
              </a:rPr>
              <a:t> communication, i.e. </a:t>
            </a:r>
            <a:r>
              <a:rPr lang="en-GB" sz="1600" u="sng" dirty="0">
                <a:effectLst/>
                <a:latin typeface="Calibri" panose="020F0502020204030204" pitchFamily="34" charset="0"/>
                <a:ea typeface="Calibri" panose="020F0502020204030204" pitchFamily="34" charset="0"/>
              </a:rPr>
              <a:t>packets from UE A will be received at UE B, </a:t>
            </a:r>
            <a:r>
              <a:rPr lang="en-GB" sz="1600" u="sng" dirty="0">
                <a:latin typeface="Calibri" panose="020F0502020204030204" pitchFamily="34" charset="0"/>
                <a:ea typeface="Calibri" panose="020F0502020204030204" pitchFamily="34" charset="0"/>
              </a:rPr>
              <a:t> so the SAME packets will have to </a:t>
            </a:r>
            <a:r>
              <a:rPr lang="en-GB" sz="1600" u="sng" dirty="0">
                <a:effectLst/>
                <a:latin typeface="Calibri" panose="020F0502020204030204" pitchFamily="34" charset="0"/>
                <a:ea typeface="Calibri" panose="020F0502020204030204" pitchFamily="34" charset="0"/>
              </a:rPr>
              <a:t>go through two PFCP sessions corresponding to UE A and UE B</a:t>
            </a:r>
            <a:r>
              <a:rPr lang="en-GB" sz="1600" dirty="0">
                <a:effectLst/>
                <a:latin typeface="Calibri" panose="020F0502020204030204" pitchFamily="34" charset="0"/>
                <a:ea typeface="Calibri" panose="020F0502020204030204" pitchFamily="34" charset="0"/>
              </a:rPr>
              <a:t>, this </a:t>
            </a:r>
            <a:r>
              <a:rPr lang="en-GB" sz="1600" dirty="0">
                <a:latin typeface="Calibri" panose="020F0502020204030204" pitchFamily="34" charset="0"/>
                <a:ea typeface="Calibri" panose="020F0502020204030204" pitchFamily="34" charset="0"/>
              </a:rPr>
              <a:t>leads so-called two steps of packet matching. </a:t>
            </a:r>
            <a:endParaRPr lang="en-GB" sz="1600" dirty="0">
              <a:effectLst/>
              <a:latin typeface="Times New Roman" panose="02020603050405020304" pitchFamily="18" charset="0"/>
              <a:ea typeface="Calibri" panose="020F0502020204030204" pitchFamily="34" charset="0"/>
            </a:endParaRPr>
          </a:p>
          <a:p>
            <a:pPr>
              <a:spcAft>
                <a:spcPts val="900"/>
              </a:spcAft>
              <a:buFont typeface="Wingdings" panose="05000000000000000000" pitchFamily="2" charset="2"/>
              <a:buChar char="q"/>
            </a:pPr>
            <a:r>
              <a:rPr lang="en-GB" sz="1600" dirty="0">
                <a:effectLst/>
                <a:latin typeface="Calibri" panose="020F0502020204030204" pitchFamily="34" charset="0"/>
                <a:ea typeface="Calibri" panose="020F0502020204030204" pitchFamily="34" charset="0"/>
              </a:rPr>
              <a:t>To make it scalable, 3GPP has introduced an internal interface "5G VN Internal":</a:t>
            </a:r>
          </a:p>
          <a:p>
            <a:pPr lvl="1">
              <a:spcAft>
                <a:spcPts val="900"/>
              </a:spcAft>
              <a:buFont typeface="Wingdings" panose="05000000000000000000" pitchFamily="2" charset="2"/>
              <a:buChar char="Ø"/>
            </a:pPr>
            <a:r>
              <a:rPr lang="en-GB" sz="1400" dirty="0">
                <a:latin typeface="Calibri" panose="020F0502020204030204" pitchFamily="34" charset="0"/>
                <a:ea typeface="Calibri" panose="020F0502020204030204" pitchFamily="34" charset="0"/>
              </a:rPr>
              <a:t>For the </a:t>
            </a:r>
            <a:r>
              <a:rPr lang="en-GB" sz="1400" dirty="0">
                <a:effectLst/>
                <a:latin typeface="Calibri" panose="020F0502020204030204" pitchFamily="34" charset="0"/>
                <a:ea typeface="Calibri" panose="020F0502020204030204" pitchFamily="34" charset="0"/>
              </a:rPr>
              <a:t>PFCP session for UE A, the SMF will instruct UPF to forward packets (from A) to the "5G VN internal interface";</a:t>
            </a:r>
          </a:p>
          <a:p>
            <a:pPr lvl="1">
              <a:spcAft>
                <a:spcPts val="900"/>
              </a:spcAft>
              <a:buFont typeface="Wingdings" panose="05000000000000000000" pitchFamily="2" charset="2"/>
              <a:buChar char="Ø"/>
            </a:pPr>
            <a:r>
              <a:rPr lang="en-GB" sz="1400" dirty="0">
                <a:effectLst/>
                <a:latin typeface="Calibri" panose="020F0502020204030204" pitchFamily="34" charset="0"/>
                <a:ea typeface="Calibri" panose="020F0502020204030204" pitchFamily="34" charset="0"/>
              </a:rPr>
              <a:t>while for the PFCP session for UE B, the SMF will instruct UPF to receive packets from "5G VN internal interface" if the packets  are destinated to the "B". </a:t>
            </a:r>
            <a:endParaRPr lang="en-GB" sz="1400" dirty="0">
              <a:latin typeface="Times New Roman" panose="02020603050405020304" pitchFamily="18" charset="0"/>
              <a:ea typeface="Calibri" panose="020F0502020204030204" pitchFamily="34" charset="0"/>
            </a:endParaRPr>
          </a:p>
          <a:p>
            <a:pPr lvl="1">
              <a:spcAft>
                <a:spcPts val="900"/>
              </a:spcAft>
              <a:buFont typeface="Wingdings" panose="05000000000000000000" pitchFamily="2" charset="2"/>
              <a:buChar char="Ø"/>
            </a:pPr>
            <a:r>
              <a:rPr lang="en-GB" sz="1400" dirty="0">
                <a:effectLst/>
                <a:latin typeface="Calibri" panose="020F0502020204030204" pitchFamily="34" charset="0"/>
                <a:ea typeface="Calibri" panose="020F0502020204030204" pitchFamily="34" charset="0"/>
              </a:rPr>
              <a:t>Above is the case when A and B are pertaining to the same UPF. </a:t>
            </a:r>
          </a:p>
          <a:p>
            <a:pPr>
              <a:spcAft>
                <a:spcPts val="900"/>
              </a:spcAft>
              <a:buFont typeface="Wingdings" panose="05000000000000000000" pitchFamily="2" charset="2"/>
              <a:buChar char="q"/>
            </a:pPr>
            <a:r>
              <a:rPr lang="en-GB" sz="1600" dirty="0">
                <a:effectLst/>
                <a:latin typeface="Calibri" panose="020F0502020204030204" pitchFamily="34" charset="0"/>
                <a:ea typeface="Calibri" panose="020F0502020204030204" pitchFamily="34" charset="0"/>
              </a:rPr>
              <a:t>To support the case where A and B pertain to different UPFs, 3GPP introduced N19 tunnel (GTP-U based) between two UPFs. Since this N19 tunnel is NOT dedicated to A and B, it is used for all UEs in the same 5G VN group, so we need to have a dedicated PFCP session (just like an individual PFCP session for A) to receive the packets via N19 from other UPFs (PDR) and forward them to the "5G VN internal interface";  and also receive packets from "5G VN internal interface" and forward them to another UPF via N19 tunnel. </a:t>
            </a:r>
            <a:endParaRPr lang="en-GB" sz="1600" dirty="0">
              <a:effectLst/>
              <a:latin typeface="Times New Roman" panose="02020603050405020304" pitchFamily="18" charset="0"/>
              <a:ea typeface="Calibri" panose="020F0502020204030204" pitchFamily="34" charset="0"/>
            </a:endParaRPr>
          </a:p>
          <a:p>
            <a:pPr>
              <a:spcAft>
                <a:spcPts val="900"/>
              </a:spcAft>
              <a:buFont typeface="Wingdings" panose="05000000000000000000" pitchFamily="2" charset="2"/>
              <a:buChar char="q"/>
            </a:pPr>
            <a:r>
              <a:rPr lang="en-GB" sz="1600" dirty="0">
                <a:effectLst/>
                <a:latin typeface="Calibri" panose="020F0502020204030204" pitchFamily="34" charset="0"/>
                <a:ea typeface="Calibri" panose="020F0502020204030204" pitchFamily="34" charset="0"/>
              </a:rPr>
              <a:t>To support point to multi-point communication, 3GPP introduced "Packet Replication and Detection Carry-On Information", this is quite heavy process for UPF, the UPF need GO THROUGH all PDRs with this flag set to "1" and also matching the packets to complete matching process.</a:t>
            </a:r>
          </a:p>
          <a:p>
            <a:r>
              <a:rPr lang="en-GB" sz="2000" dirty="0">
                <a:solidFill>
                  <a:srgbClr val="C00000"/>
                </a:solidFill>
                <a:latin typeface="Calibri" panose="020F0502020204030204" pitchFamily="34" charset="0"/>
                <a:ea typeface="Calibri" panose="020F0502020204030204" pitchFamily="34" charset="0"/>
              </a:rPr>
              <a:t>Observation 3: Two steps matching is required when the packets must go through two PFCP sessions; when doing so, we need define an internal interface to connect two PFCP sessions. This was introduced to support UE to UE communication. The mechanism used point to multi-points communication is complete different from the IP multicast.</a:t>
            </a:r>
            <a:endParaRPr lang="en-GB" sz="2000" dirty="0">
              <a:solidFill>
                <a:srgbClr val="C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993560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D8355-3F5B-4294-A527-51B2904FCB2B}"/>
              </a:ext>
            </a:extLst>
          </p:cNvPr>
          <p:cNvSpPr>
            <a:spLocks noGrp="1"/>
          </p:cNvSpPr>
          <p:nvPr>
            <p:ph type="title"/>
          </p:nvPr>
        </p:nvSpPr>
        <p:spPr>
          <a:xfrm>
            <a:off x="614" y="175170"/>
            <a:ext cx="12006491" cy="642476"/>
          </a:xfrm>
        </p:spPr>
        <p:txBody>
          <a:bodyPr/>
          <a:lstStyle/>
          <a:p>
            <a:pPr algn="l"/>
            <a:r>
              <a:rPr lang="en-US" sz="3200" dirty="0">
                <a:solidFill>
                  <a:srgbClr val="000000"/>
                </a:solidFill>
              </a:rPr>
              <a:t>5GC Individual MBS traffic delivery</a:t>
            </a:r>
          </a:p>
        </p:txBody>
      </p:sp>
      <p:sp>
        <p:nvSpPr>
          <p:cNvPr id="3" name="Content Placeholder 2">
            <a:extLst>
              <a:ext uri="{FF2B5EF4-FFF2-40B4-BE49-F238E27FC236}">
                <a16:creationId xmlns:a16="http://schemas.microsoft.com/office/drawing/2014/main" id="{70763AA9-4F4F-4595-ADB1-71BAFEF7B6CA}"/>
              </a:ext>
            </a:extLst>
          </p:cNvPr>
          <p:cNvSpPr>
            <a:spLocks noGrp="1"/>
          </p:cNvSpPr>
          <p:nvPr>
            <p:ph sz="quarter" idx="10"/>
          </p:nvPr>
        </p:nvSpPr>
        <p:spPr>
          <a:xfrm>
            <a:off x="206267" y="4044333"/>
            <a:ext cx="11567012" cy="984067"/>
          </a:xfrm>
        </p:spPr>
        <p:txBody>
          <a:bodyPr/>
          <a:lstStyle/>
          <a:p>
            <a:pPr>
              <a:spcBef>
                <a:spcPts val="0"/>
              </a:spcBef>
            </a:pPr>
            <a:r>
              <a:rPr lang="en-US" sz="1800" dirty="0"/>
              <a:t>1-step approach will use one of PFCP session (for the PDU sessions who have joined the MBS session), e.g. the first UE join, which is the same as IPTV solution:</a:t>
            </a:r>
          </a:p>
          <a:p>
            <a:pPr lvl="1">
              <a:spcBef>
                <a:spcPts val="0"/>
              </a:spcBef>
            </a:pPr>
            <a:r>
              <a:rPr lang="en-GB" sz="1600" dirty="0"/>
              <a:t>The SMF can request the UPF to allocate N19mb tunnel ID (when it is not available in the SMF) or join the multicast tree via provisioning a DL PDR; </a:t>
            </a:r>
          </a:p>
          <a:p>
            <a:pPr lvl="1">
              <a:spcBef>
                <a:spcPts val="0"/>
              </a:spcBef>
            </a:pPr>
            <a:r>
              <a:rPr lang="en-GB" sz="1600" dirty="0"/>
              <a:t>The PDR can be associated with a FAR (to forward MBS session data to UE) or a FAR with "Apply-Action" set to "Drop".</a:t>
            </a:r>
            <a:r>
              <a:rPr lang="en-GB" sz="1800" dirty="0"/>
              <a:t>  </a:t>
            </a:r>
          </a:p>
          <a:p>
            <a:pPr marL="457200" lvl="1" indent="0">
              <a:spcBef>
                <a:spcPts val="0"/>
              </a:spcBef>
              <a:buNone/>
            </a:pPr>
            <a:r>
              <a:rPr lang="en-GB" sz="1200" dirty="0"/>
              <a:t>(Note: Associating a FAR with "drop" can keep receiving data from N19mb even when no MBS session data is forwarded to UE(s), this is to avoid to frequent establish and re-establish N19mb to reduce the latency, e.g., when UE(s) moves around between non-supporting RAN and supporting RAN.)</a:t>
            </a:r>
          </a:p>
        </p:txBody>
      </p:sp>
      <p:grpSp>
        <p:nvGrpSpPr>
          <p:cNvPr id="17" name="Group 16">
            <a:extLst>
              <a:ext uri="{FF2B5EF4-FFF2-40B4-BE49-F238E27FC236}">
                <a16:creationId xmlns:a16="http://schemas.microsoft.com/office/drawing/2014/main" id="{BBD137C6-3285-4A6B-8CC2-34EA1E0E3874}"/>
              </a:ext>
            </a:extLst>
          </p:cNvPr>
          <p:cNvGrpSpPr/>
          <p:nvPr/>
        </p:nvGrpSpPr>
        <p:grpSpPr>
          <a:xfrm>
            <a:off x="526910" y="935439"/>
            <a:ext cx="4983982" cy="2974594"/>
            <a:chOff x="1015363" y="1792571"/>
            <a:chExt cx="4983982" cy="2974594"/>
          </a:xfrm>
        </p:grpSpPr>
        <p:cxnSp>
          <p:nvCxnSpPr>
            <p:cNvPr id="79" name="Straight Connector 78">
              <a:extLst>
                <a:ext uri="{FF2B5EF4-FFF2-40B4-BE49-F238E27FC236}">
                  <a16:creationId xmlns:a16="http://schemas.microsoft.com/office/drawing/2014/main" id="{F7F9D696-BFDF-4694-87D7-6E6375A8FC37}"/>
                </a:ext>
              </a:extLst>
            </p:cNvPr>
            <p:cNvCxnSpPr>
              <a:cxnSpLocks/>
            </p:cNvCxnSpPr>
            <p:nvPr/>
          </p:nvCxnSpPr>
          <p:spPr bwMode="auto">
            <a:xfrm>
              <a:off x="2937406" y="2675693"/>
              <a:ext cx="1618251" cy="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0" name="Rectangle: Rounded Corners 79">
              <a:extLst>
                <a:ext uri="{FF2B5EF4-FFF2-40B4-BE49-F238E27FC236}">
                  <a16:creationId xmlns:a16="http://schemas.microsoft.com/office/drawing/2014/main" id="{DF5EC87C-0396-49AC-B565-E5BDB0DBDB95}"/>
                </a:ext>
              </a:extLst>
            </p:cNvPr>
            <p:cNvSpPr/>
            <p:nvPr/>
          </p:nvSpPr>
          <p:spPr bwMode="auto">
            <a:xfrm>
              <a:off x="2032176" y="3984740"/>
              <a:ext cx="1310440" cy="529982"/>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endParaRPr kumimoji="0" lang="en-US" sz="1100" b="0" i="0" u="none" strike="noStrike" kern="1000" cap="none" spc="-30" normalizeH="0" baseline="0" noProof="0" dirty="0">
                <a:ln>
                  <a:noFill/>
                </a:ln>
                <a:solidFill>
                  <a:srgbClr val="0082F0"/>
                </a:solidFill>
                <a:effectLst/>
                <a:uLnTx/>
                <a:uFillTx/>
                <a:latin typeface="Ericsson Hilda"/>
              </a:endParaRPr>
            </a:p>
          </p:txBody>
        </p:sp>
        <p:cxnSp>
          <p:nvCxnSpPr>
            <p:cNvPr id="83" name="Straight Connector 82">
              <a:extLst>
                <a:ext uri="{FF2B5EF4-FFF2-40B4-BE49-F238E27FC236}">
                  <a16:creationId xmlns:a16="http://schemas.microsoft.com/office/drawing/2014/main" id="{F4392970-9B07-4969-94F0-CCA9B8BB98F9}"/>
                </a:ext>
              </a:extLst>
            </p:cNvPr>
            <p:cNvCxnSpPr>
              <a:cxnSpLocks/>
              <a:stCxn id="93" idx="6"/>
            </p:cNvCxnSpPr>
            <p:nvPr/>
          </p:nvCxnSpPr>
          <p:spPr bwMode="auto">
            <a:xfrm>
              <a:off x="3392315" y="4216258"/>
              <a:ext cx="1618251" cy="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4" name="Oval 83">
              <a:extLst>
                <a:ext uri="{FF2B5EF4-FFF2-40B4-BE49-F238E27FC236}">
                  <a16:creationId xmlns:a16="http://schemas.microsoft.com/office/drawing/2014/main" id="{FA307DE5-AD05-4045-966E-F4997D4B4353}"/>
                </a:ext>
              </a:extLst>
            </p:cNvPr>
            <p:cNvSpPr/>
            <p:nvPr/>
          </p:nvSpPr>
          <p:spPr bwMode="auto">
            <a:xfrm>
              <a:off x="2343252" y="4032393"/>
              <a:ext cx="170027" cy="132571"/>
            </a:xfrm>
            <a:prstGeom prst="ellipse">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sp>
          <p:nvSpPr>
            <p:cNvPr id="85" name="Oval 84">
              <a:extLst>
                <a:ext uri="{FF2B5EF4-FFF2-40B4-BE49-F238E27FC236}">
                  <a16:creationId xmlns:a16="http://schemas.microsoft.com/office/drawing/2014/main" id="{B30F84D2-ED07-4380-AA07-A8F165D0FA57}"/>
                </a:ext>
              </a:extLst>
            </p:cNvPr>
            <p:cNvSpPr/>
            <p:nvPr/>
          </p:nvSpPr>
          <p:spPr bwMode="auto">
            <a:xfrm>
              <a:off x="2103365" y="4318231"/>
              <a:ext cx="170027" cy="132571"/>
            </a:xfrm>
            <a:prstGeom prst="ellipse">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cxnSp>
          <p:nvCxnSpPr>
            <p:cNvPr id="87" name="Straight Connector 86">
              <a:extLst>
                <a:ext uri="{FF2B5EF4-FFF2-40B4-BE49-F238E27FC236}">
                  <a16:creationId xmlns:a16="http://schemas.microsoft.com/office/drawing/2014/main" id="{E0567CEF-2FD6-4391-BF97-3C0B9A345AEA}"/>
                </a:ext>
              </a:extLst>
            </p:cNvPr>
            <p:cNvCxnSpPr>
              <a:cxnSpLocks/>
            </p:cNvCxnSpPr>
            <p:nvPr/>
          </p:nvCxnSpPr>
          <p:spPr bwMode="auto">
            <a:xfrm flipH="1">
              <a:off x="2436130" y="2820599"/>
              <a:ext cx="84023" cy="12491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8" name="TextBox 87">
              <a:extLst>
                <a:ext uri="{FF2B5EF4-FFF2-40B4-BE49-F238E27FC236}">
                  <a16:creationId xmlns:a16="http://schemas.microsoft.com/office/drawing/2014/main" id="{B432E30F-9195-44F6-AE19-CBE68D8E4555}"/>
                </a:ext>
              </a:extLst>
            </p:cNvPr>
            <p:cNvSpPr txBox="1"/>
            <p:nvPr/>
          </p:nvSpPr>
          <p:spPr bwMode="auto">
            <a:xfrm>
              <a:off x="2413523" y="3482323"/>
              <a:ext cx="1513960" cy="40139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PFCP for pdu_1</a:t>
              </a:r>
            </a:p>
          </p:txBody>
        </p:sp>
        <p:sp>
          <p:nvSpPr>
            <p:cNvPr id="89" name="Rectangle: Rounded Corners 88">
              <a:extLst>
                <a:ext uri="{FF2B5EF4-FFF2-40B4-BE49-F238E27FC236}">
                  <a16:creationId xmlns:a16="http://schemas.microsoft.com/office/drawing/2014/main" id="{B8FF64AD-F8ED-4DA6-855B-16750328AFC7}"/>
                </a:ext>
              </a:extLst>
            </p:cNvPr>
            <p:cNvSpPr/>
            <p:nvPr/>
          </p:nvSpPr>
          <p:spPr bwMode="auto">
            <a:xfrm>
              <a:off x="4453971" y="3840640"/>
              <a:ext cx="745436" cy="60542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rPr>
                <a:t>MB-UPF</a:t>
              </a:r>
            </a:p>
          </p:txBody>
        </p:sp>
        <p:sp>
          <p:nvSpPr>
            <p:cNvPr id="90" name="Rectangle: Rounded Corners 89">
              <a:extLst>
                <a:ext uri="{FF2B5EF4-FFF2-40B4-BE49-F238E27FC236}">
                  <a16:creationId xmlns:a16="http://schemas.microsoft.com/office/drawing/2014/main" id="{1D81607E-BA50-4B94-9F64-CF7DEF31611E}"/>
                </a:ext>
              </a:extLst>
            </p:cNvPr>
            <p:cNvSpPr/>
            <p:nvPr/>
          </p:nvSpPr>
          <p:spPr bwMode="auto">
            <a:xfrm>
              <a:off x="4453971" y="2541379"/>
              <a:ext cx="745436" cy="356442"/>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rPr>
                <a:t>MB-SMF</a:t>
              </a:r>
            </a:p>
          </p:txBody>
        </p:sp>
        <p:sp>
          <p:nvSpPr>
            <p:cNvPr id="91" name="Rectangle: Rounded Corners 90">
              <a:extLst>
                <a:ext uri="{FF2B5EF4-FFF2-40B4-BE49-F238E27FC236}">
                  <a16:creationId xmlns:a16="http://schemas.microsoft.com/office/drawing/2014/main" id="{1E3869CF-1A62-41C1-991E-554F3CC14852}"/>
                </a:ext>
              </a:extLst>
            </p:cNvPr>
            <p:cNvSpPr/>
            <p:nvPr/>
          </p:nvSpPr>
          <p:spPr bwMode="auto">
            <a:xfrm>
              <a:off x="2253255" y="2520810"/>
              <a:ext cx="808930" cy="299789"/>
            </a:xfrm>
            <a:prstGeom prst="roundRect">
              <a:avLst/>
            </a:prstGeom>
            <a:gradFill>
              <a:gsLst>
                <a:gs pos="0">
                  <a:schemeClr val="bg2">
                    <a:lumMod val="75000"/>
                  </a:schemeClr>
                </a:gs>
                <a:gs pos="62000">
                  <a:schemeClr val="accent1">
                    <a:lumMod val="45000"/>
                    <a:lumOff val="55000"/>
                  </a:schemeClr>
                </a:gs>
                <a:gs pos="83000">
                  <a:schemeClr val="accent1">
                    <a:lumMod val="45000"/>
                    <a:lumOff val="55000"/>
                  </a:schemeClr>
                </a:gs>
                <a:gs pos="100000">
                  <a:schemeClr val="accent1">
                    <a:lumMod val="60000"/>
                    <a:lumOff val="40000"/>
                  </a:scheme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SMF</a:t>
              </a:r>
            </a:p>
          </p:txBody>
        </p:sp>
        <p:sp>
          <p:nvSpPr>
            <p:cNvPr id="92" name="TextBox 91">
              <a:extLst>
                <a:ext uri="{FF2B5EF4-FFF2-40B4-BE49-F238E27FC236}">
                  <a16:creationId xmlns:a16="http://schemas.microsoft.com/office/drawing/2014/main" id="{45A91D4B-2F28-482C-A224-0B4FCC22A690}"/>
                </a:ext>
              </a:extLst>
            </p:cNvPr>
            <p:cNvSpPr txBox="1"/>
            <p:nvPr/>
          </p:nvSpPr>
          <p:spPr bwMode="auto">
            <a:xfrm>
              <a:off x="2188379" y="4550241"/>
              <a:ext cx="675333" cy="2169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UPF</a:t>
              </a:r>
            </a:p>
          </p:txBody>
        </p:sp>
        <p:sp>
          <p:nvSpPr>
            <p:cNvPr id="93" name="Oval 92">
              <a:extLst>
                <a:ext uri="{FF2B5EF4-FFF2-40B4-BE49-F238E27FC236}">
                  <a16:creationId xmlns:a16="http://schemas.microsoft.com/office/drawing/2014/main" id="{FE91A71E-FB4C-4296-89B1-BECEF64FCF82}"/>
                </a:ext>
              </a:extLst>
            </p:cNvPr>
            <p:cNvSpPr/>
            <p:nvPr/>
          </p:nvSpPr>
          <p:spPr bwMode="auto">
            <a:xfrm>
              <a:off x="3222288" y="4149972"/>
              <a:ext cx="170027" cy="132571"/>
            </a:xfrm>
            <a:prstGeom prst="ellipse">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sp>
          <p:nvSpPr>
            <p:cNvPr id="94" name="TextBox 93">
              <a:extLst>
                <a:ext uri="{FF2B5EF4-FFF2-40B4-BE49-F238E27FC236}">
                  <a16:creationId xmlns:a16="http://schemas.microsoft.com/office/drawing/2014/main" id="{96071AF3-DABF-48A5-A5EA-D95EE4B36854}"/>
                </a:ext>
              </a:extLst>
            </p:cNvPr>
            <p:cNvSpPr txBox="1"/>
            <p:nvPr/>
          </p:nvSpPr>
          <p:spPr bwMode="auto">
            <a:xfrm>
              <a:off x="3651196" y="4011372"/>
              <a:ext cx="564235" cy="204880"/>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N19mb</a:t>
              </a:r>
            </a:p>
          </p:txBody>
        </p:sp>
        <p:cxnSp>
          <p:nvCxnSpPr>
            <p:cNvPr id="95" name="Straight Connector 94">
              <a:extLst>
                <a:ext uri="{FF2B5EF4-FFF2-40B4-BE49-F238E27FC236}">
                  <a16:creationId xmlns:a16="http://schemas.microsoft.com/office/drawing/2014/main" id="{C23BDB9B-CC25-44BC-9DDA-6D4C2F2154A3}"/>
                </a:ext>
              </a:extLst>
            </p:cNvPr>
            <p:cNvCxnSpPr>
              <a:cxnSpLocks/>
              <a:endCxn id="85" idx="0"/>
            </p:cNvCxnSpPr>
            <p:nvPr/>
          </p:nvCxnSpPr>
          <p:spPr bwMode="auto">
            <a:xfrm flipH="1">
              <a:off x="2188379" y="2795931"/>
              <a:ext cx="170722" cy="152230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6" name="TextBox 95">
              <a:extLst>
                <a:ext uri="{FF2B5EF4-FFF2-40B4-BE49-F238E27FC236}">
                  <a16:creationId xmlns:a16="http://schemas.microsoft.com/office/drawing/2014/main" id="{1F49BAD9-0BE0-4E5A-AA0F-5256C6811B4D}"/>
                </a:ext>
              </a:extLst>
            </p:cNvPr>
            <p:cNvSpPr txBox="1"/>
            <p:nvPr/>
          </p:nvSpPr>
          <p:spPr bwMode="auto">
            <a:xfrm>
              <a:off x="1637535" y="3215243"/>
              <a:ext cx="683215" cy="40139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PFCP for </a:t>
              </a:r>
              <a:br>
                <a:rPr kumimoji="0" lang="en-US" sz="1050" b="1" i="0" u="none" strike="noStrike" kern="1000" cap="none" spc="-30" normalizeH="0" baseline="0" noProof="0" dirty="0">
                  <a:ln>
                    <a:noFill/>
                  </a:ln>
                  <a:solidFill>
                    <a:srgbClr val="181818"/>
                  </a:solidFill>
                  <a:effectLst/>
                  <a:uLnTx/>
                  <a:uFillTx/>
                  <a:latin typeface="Ericsson Hilda"/>
                  <a:ea typeface="+mn-ea"/>
                  <a:cs typeface="+mn-cs"/>
                </a:rPr>
              </a:b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pdu_2</a:t>
              </a:r>
            </a:p>
          </p:txBody>
        </p:sp>
        <p:cxnSp>
          <p:nvCxnSpPr>
            <p:cNvPr id="97" name="Straight Connector 96">
              <a:extLst>
                <a:ext uri="{FF2B5EF4-FFF2-40B4-BE49-F238E27FC236}">
                  <a16:creationId xmlns:a16="http://schemas.microsoft.com/office/drawing/2014/main" id="{B26C97A7-57DF-4654-B08D-334FDFB59DE8}"/>
                </a:ext>
              </a:extLst>
            </p:cNvPr>
            <p:cNvCxnSpPr>
              <a:cxnSpLocks/>
            </p:cNvCxnSpPr>
            <p:nvPr/>
          </p:nvCxnSpPr>
          <p:spPr bwMode="auto">
            <a:xfrm>
              <a:off x="4787711" y="2873595"/>
              <a:ext cx="0" cy="98624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8" name="TextBox 97">
              <a:extLst>
                <a:ext uri="{FF2B5EF4-FFF2-40B4-BE49-F238E27FC236}">
                  <a16:creationId xmlns:a16="http://schemas.microsoft.com/office/drawing/2014/main" id="{270F3B71-538F-4730-9537-29279E6AA345}"/>
                </a:ext>
              </a:extLst>
            </p:cNvPr>
            <p:cNvSpPr txBox="1"/>
            <p:nvPr/>
          </p:nvSpPr>
          <p:spPr bwMode="auto">
            <a:xfrm>
              <a:off x="4755846" y="3178560"/>
              <a:ext cx="582710" cy="231816"/>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N4mb</a:t>
              </a:r>
            </a:p>
          </p:txBody>
        </p:sp>
        <p:sp>
          <p:nvSpPr>
            <p:cNvPr id="99" name="TextBox 98">
              <a:extLst>
                <a:ext uri="{FF2B5EF4-FFF2-40B4-BE49-F238E27FC236}">
                  <a16:creationId xmlns:a16="http://schemas.microsoft.com/office/drawing/2014/main" id="{26ED0415-ED2B-4568-A749-CBFC2890CAF5}"/>
                </a:ext>
              </a:extLst>
            </p:cNvPr>
            <p:cNvSpPr txBox="1"/>
            <p:nvPr/>
          </p:nvSpPr>
          <p:spPr bwMode="auto">
            <a:xfrm>
              <a:off x="3393892" y="2474567"/>
              <a:ext cx="582710" cy="231816"/>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N16mb</a:t>
              </a:r>
            </a:p>
          </p:txBody>
        </p:sp>
        <p:cxnSp>
          <p:nvCxnSpPr>
            <p:cNvPr id="101" name="Straight Arrow Connector 100">
              <a:extLst>
                <a:ext uri="{FF2B5EF4-FFF2-40B4-BE49-F238E27FC236}">
                  <a16:creationId xmlns:a16="http://schemas.microsoft.com/office/drawing/2014/main" id="{CD5F92D8-B566-46F1-90B8-982F20559E9C}"/>
                </a:ext>
              </a:extLst>
            </p:cNvPr>
            <p:cNvCxnSpPr>
              <a:cxnSpLocks/>
            </p:cNvCxnSpPr>
            <p:nvPr/>
          </p:nvCxnSpPr>
          <p:spPr bwMode="auto">
            <a:xfrm flipH="1" flipV="1">
              <a:off x="2486416" y="4120782"/>
              <a:ext cx="819653" cy="4418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2" name="Straight Arrow Connector 101">
              <a:extLst>
                <a:ext uri="{FF2B5EF4-FFF2-40B4-BE49-F238E27FC236}">
                  <a16:creationId xmlns:a16="http://schemas.microsoft.com/office/drawing/2014/main" id="{699D8400-EB92-4C2B-B39F-B40AE63DD007}"/>
                </a:ext>
              </a:extLst>
            </p:cNvPr>
            <p:cNvCxnSpPr>
              <a:cxnSpLocks/>
            </p:cNvCxnSpPr>
            <p:nvPr/>
          </p:nvCxnSpPr>
          <p:spPr bwMode="auto">
            <a:xfrm flipH="1">
              <a:off x="2270033" y="4254974"/>
              <a:ext cx="1036036" cy="13410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4831EF81-BFB1-4FC0-97E3-83D5343DDDE6}"/>
                </a:ext>
              </a:extLst>
            </p:cNvPr>
            <p:cNvCxnSpPr>
              <a:cxnSpLocks/>
            </p:cNvCxnSpPr>
            <p:nvPr/>
          </p:nvCxnSpPr>
          <p:spPr bwMode="auto">
            <a:xfrm flipH="1">
              <a:off x="1586535" y="4082143"/>
              <a:ext cx="756717"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125" name="Straight Arrow Connector 124">
              <a:extLst>
                <a:ext uri="{FF2B5EF4-FFF2-40B4-BE49-F238E27FC236}">
                  <a16:creationId xmlns:a16="http://schemas.microsoft.com/office/drawing/2014/main" id="{BD11567B-6CFB-4A0E-8D09-39F7F5547A8F}"/>
                </a:ext>
              </a:extLst>
            </p:cNvPr>
            <p:cNvCxnSpPr>
              <a:cxnSpLocks/>
            </p:cNvCxnSpPr>
            <p:nvPr/>
          </p:nvCxnSpPr>
          <p:spPr bwMode="auto">
            <a:xfrm flipH="1">
              <a:off x="1586379" y="4389083"/>
              <a:ext cx="516986"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126" name="TextBox 125">
              <a:extLst>
                <a:ext uri="{FF2B5EF4-FFF2-40B4-BE49-F238E27FC236}">
                  <a16:creationId xmlns:a16="http://schemas.microsoft.com/office/drawing/2014/main" id="{4A36BF72-99A9-41A1-9EA0-BE7C75AE761C}"/>
                </a:ext>
              </a:extLst>
            </p:cNvPr>
            <p:cNvSpPr txBox="1"/>
            <p:nvPr/>
          </p:nvSpPr>
          <p:spPr bwMode="auto">
            <a:xfrm>
              <a:off x="1253903" y="1888810"/>
              <a:ext cx="4745442" cy="563689"/>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600" b="0" i="0" u="none" strike="noStrike" kern="1000" cap="none" spc="-30" normalizeH="0" baseline="0" noProof="0" dirty="0">
                  <a:ln>
                    <a:noFill/>
                  </a:ln>
                  <a:solidFill>
                    <a:srgbClr val="0082F0"/>
                  </a:solidFill>
                  <a:effectLst/>
                  <a:uLnTx/>
                  <a:uFillTx/>
                  <a:latin typeface="Ericsson Hilda"/>
                  <a:ea typeface="+mn-ea"/>
                  <a:cs typeface="+mn-cs"/>
                </a:rPr>
                <a:t>1-step approach – no dedicated PFCP session for N19mb, like IPTV solution</a:t>
              </a:r>
              <a:endParaRPr kumimoji="0" lang="en-US" sz="1600" b="0" i="0" u="none" strike="noStrike" kern="1000" cap="none" spc="-30" normalizeH="0" baseline="0" noProof="0" dirty="0">
                <a:ln>
                  <a:noFill/>
                </a:ln>
                <a:solidFill>
                  <a:srgbClr val="181818"/>
                </a:solidFill>
                <a:effectLst/>
                <a:uLnTx/>
                <a:uFillTx/>
                <a:latin typeface="Ericsson Hilda"/>
                <a:ea typeface="+mn-ea"/>
                <a:cs typeface="+mn-cs"/>
              </a:endParaRPr>
            </a:p>
          </p:txBody>
        </p:sp>
        <p:sp>
          <p:nvSpPr>
            <p:cNvPr id="128" name="Rectangle: Rounded Corners 127">
              <a:extLst>
                <a:ext uri="{FF2B5EF4-FFF2-40B4-BE49-F238E27FC236}">
                  <a16:creationId xmlns:a16="http://schemas.microsoft.com/office/drawing/2014/main" id="{F24A2B5B-B0CC-4C52-A17B-8A926512A4C3}"/>
                </a:ext>
              </a:extLst>
            </p:cNvPr>
            <p:cNvSpPr/>
            <p:nvPr/>
          </p:nvSpPr>
          <p:spPr bwMode="auto">
            <a:xfrm>
              <a:off x="1015363" y="1792571"/>
              <a:ext cx="4727342" cy="2974594"/>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lvl="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a:pPr>
              <a:endParaRPr kumimoji="0" lang="en-US" sz="2000" b="0" i="0" u="none" strike="noStrike" kern="0" cap="none" spc="0" normalizeH="0" baseline="0" noProof="0" dirty="0" err="1">
                <a:ln>
                  <a:noFill/>
                </a:ln>
                <a:solidFill>
                  <a:srgbClr val="FFFFFF"/>
                </a:solidFill>
                <a:effectLst/>
                <a:uLnTx/>
                <a:uFillTx/>
                <a:latin typeface="Ericsson Hilda"/>
              </a:endParaRPr>
            </a:p>
          </p:txBody>
        </p:sp>
        <p:sp>
          <p:nvSpPr>
            <p:cNvPr id="63" name="TextBox 62">
              <a:extLst>
                <a:ext uri="{FF2B5EF4-FFF2-40B4-BE49-F238E27FC236}">
                  <a16:creationId xmlns:a16="http://schemas.microsoft.com/office/drawing/2014/main" id="{921B48C2-B83B-4523-9C6E-573A4A8B456A}"/>
                </a:ext>
              </a:extLst>
            </p:cNvPr>
            <p:cNvSpPr txBox="1"/>
            <p:nvPr/>
          </p:nvSpPr>
          <p:spPr bwMode="auto">
            <a:xfrm>
              <a:off x="1028699" y="4089789"/>
              <a:ext cx="1230313" cy="269875"/>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ea typeface="+mn-ea"/>
                  <a:cs typeface="+mn-cs"/>
                </a:rPr>
                <a:t>To access</a:t>
              </a:r>
            </a:p>
          </p:txBody>
        </p:sp>
      </p:grpSp>
      <p:grpSp>
        <p:nvGrpSpPr>
          <p:cNvPr id="23" name="Group 22">
            <a:extLst>
              <a:ext uri="{FF2B5EF4-FFF2-40B4-BE49-F238E27FC236}">
                <a16:creationId xmlns:a16="http://schemas.microsoft.com/office/drawing/2014/main" id="{C42BFDAE-1373-41BB-9D8D-015ACB598731}"/>
              </a:ext>
            </a:extLst>
          </p:cNvPr>
          <p:cNvGrpSpPr/>
          <p:nvPr/>
        </p:nvGrpSpPr>
        <p:grpSpPr>
          <a:xfrm>
            <a:off x="6622247" y="890659"/>
            <a:ext cx="5114233" cy="3027915"/>
            <a:chOff x="6691707" y="1792571"/>
            <a:chExt cx="5114233" cy="3027915"/>
          </a:xfrm>
        </p:grpSpPr>
        <p:cxnSp>
          <p:nvCxnSpPr>
            <p:cNvPr id="61" name="Straight Connector 60">
              <a:extLst>
                <a:ext uri="{FF2B5EF4-FFF2-40B4-BE49-F238E27FC236}">
                  <a16:creationId xmlns:a16="http://schemas.microsoft.com/office/drawing/2014/main" id="{4073BBD8-3D41-429C-80D7-DFC6B920B0D9}"/>
                </a:ext>
              </a:extLst>
            </p:cNvPr>
            <p:cNvCxnSpPr>
              <a:cxnSpLocks/>
            </p:cNvCxnSpPr>
            <p:nvPr/>
          </p:nvCxnSpPr>
          <p:spPr bwMode="auto">
            <a:xfrm>
              <a:off x="8771994" y="2591255"/>
              <a:ext cx="1618251" cy="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Rectangle: Rounded Corners 32">
              <a:extLst>
                <a:ext uri="{FF2B5EF4-FFF2-40B4-BE49-F238E27FC236}">
                  <a16:creationId xmlns:a16="http://schemas.microsoft.com/office/drawing/2014/main" id="{F4F8B9D6-C447-4FAC-B36B-40FF0CFAFB4A}"/>
                </a:ext>
              </a:extLst>
            </p:cNvPr>
            <p:cNvSpPr/>
            <p:nvPr/>
          </p:nvSpPr>
          <p:spPr bwMode="auto">
            <a:xfrm>
              <a:off x="7866764" y="3900302"/>
              <a:ext cx="1513960" cy="529982"/>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endParaRPr kumimoji="0" lang="en-US" sz="1100" b="0" i="0" u="none" strike="noStrike" kern="1000" cap="none" spc="-30" normalizeH="0" baseline="0" noProof="0" dirty="0">
                <a:ln>
                  <a:noFill/>
                </a:ln>
                <a:solidFill>
                  <a:srgbClr val="0082F0"/>
                </a:solidFill>
                <a:effectLst/>
                <a:uLnTx/>
                <a:uFillTx/>
                <a:latin typeface="Ericsson Hilda"/>
              </a:endParaRPr>
            </a:p>
          </p:txBody>
        </p:sp>
        <p:sp>
          <p:nvSpPr>
            <p:cNvPr id="5" name="Oval 4">
              <a:extLst>
                <a:ext uri="{FF2B5EF4-FFF2-40B4-BE49-F238E27FC236}">
                  <a16:creationId xmlns:a16="http://schemas.microsoft.com/office/drawing/2014/main" id="{CB7A071C-0781-4584-8A2C-B17BA8C08BF4}"/>
                </a:ext>
              </a:extLst>
            </p:cNvPr>
            <p:cNvSpPr/>
            <p:nvPr/>
          </p:nvSpPr>
          <p:spPr bwMode="auto">
            <a:xfrm>
              <a:off x="8653198" y="4014240"/>
              <a:ext cx="315098" cy="254339"/>
            </a:xfrm>
            <a:prstGeom prst="ellipse">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cxnSp>
          <p:nvCxnSpPr>
            <p:cNvPr id="8" name="Straight Connector 7">
              <a:extLst>
                <a:ext uri="{FF2B5EF4-FFF2-40B4-BE49-F238E27FC236}">
                  <a16:creationId xmlns:a16="http://schemas.microsoft.com/office/drawing/2014/main" id="{72924D7F-9B21-4C06-9136-DE0B598E4CA2}"/>
                </a:ext>
              </a:extLst>
            </p:cNvPr>
            <p:cNvCxnSpPr>
              <a:cxnSpLocks/>
            </p:cNvCxnSpPr>
            <p:nvPr/>
          </p:nvCxnSpPr>
          <p:spPr bwMode="auto">
            <a:xfrm>
              <a:off x="8679320" y="2736161"/>
              <a:ext cx="647014" cy="1344365"/>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1" name="Straight Connector 10">
              <a:extLst>
                <a:ext uri="{FF2B5EF4-FFF2-40B4-BE49-F238E27FC236}">
                  <a16:creationId xmlns:a16="http://schemas.microsoft.com/office/drawing/2014/main" id="{153456F7-8564-4B0F-850D-CC7C937AA3BC}"/>
                </a:ext>
              </a:extLst>
            </p:cNvPr>
            <p:cNvCxnSpPr>
              <a:cxnSpLocks/>
              <a:stCxn id="38" idx="6"/>
            </p:cNvCxnSpPr>
            <p:nvPr/>
          </p:nvCxnSpPr>
          <p:spPr bwMode="auto">
            <a:xfrm>
              <a:off x="9415744" y="4131820"/>
              <a:ext cx="1618251" cy="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 name="Oval 12">
              <a:extLst>
                <a:ext uri="{FF2B5EF4-FFF2-40B4-BE49-F238E27FC236}">
                  <a16:creationId xmlns:a16="http://schemas.microsoft.com/office/drawing/2014/main" id="{5122C153-0FB9-417D-B8CD-BA7A26E6436A}"/>
                </a:ext>
              </a:extLst>
            </p:cNvPr>
            <p:cNvSpPr/>
            <p:nvPr/>
          </p:nvSpPr>
          <p:spPr bwMode="auto">
            <a:xfrm>
              <a:off x="8177840" y="3947955"/>
              <a:ext cx="170027" cy="132571"/>
            </a:xfrm>
            <a:prstGeom prst="ellipse">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sp>
          <p:nvSpPr>
            <p:cNvPr id="14" name="Oval 13">
              <a:extLst>
                <a:ext uri="{FF2B5EF4-FFF2-40B4-BE49-F238E27FC236}">
                  <a16:creationId xmlns:a16="http://schemas.microsoft.com/office/drawing/2014/main" id="{1D88DC8F-10FF-4ACD-9ACE-8E3A3F04F2DE}"/>
                </a:ext>
              </a:extLst>
            </p:cNvPr>
            <p:cNvSpPr/>
            <p:nvPr/>
          </p:nvSpPr>
          <p:spPr bwMode="auto">
            <a:xfrm>
              <a:off x="7937953" y="4233793"/>
              <a:ext cx="170027" cy="132571"/>
            </a:xfrm>
            <a:prstGeom prst="ellipse">
              <a:avLst/>
            </a:prstGeom>
            <a:solidFill>
              <a:srgbClr val="002060"/>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sp>
          <p:nvSpPr>
            <p:cNvPr id="15" name="TextBox 14">
              <a:extLst>
                <a:ext uri="{FF2B5EF4-FFF2-40B4-BE49-F238E27FC236}">
                  <a16:creationId xmlns:a16="http://schemas.microsoft.com/office/drawing/2014/main" id="{F346D3FD-3813-465D-BF27-D74049ED4EFC}"/>
                </a:ext>
              </a:extLst>
            </p:cNvPr>
            <p:cNvSpPr txBox="1"/>
            <p:nvPr/>
          </p:nvSpPr>
          <p:spPr bwMode="auto">
            <a:xfrm>
              <a:off x="8866837" y="3156857"/>
              <a:ext cx="1513960" cy="3320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7030A0"/>
                  </a:solidFill>
                  <a:effectLst/>
                  <a:uLnTx/>
                  <a:uFillTx/>
                  <a:latin typeface="Ericsson Hilda"/>
                  <a:ea typeface="+mn-ea"/>
                  <a:cs typeface="+mn-cs"/>
                </a:rPr>
                <a:t>PFCP for N19mb</a:t>
              </a:r>
            </a:p>
          </p:txBody>
        </p:sp>
        <p:cxnSp>
          <p:nvCxnSpPr>
            <p:cNvPr id="18" name="Straight Connector 17">
              <a:extLst>
                <a:ext uri="{FF2B5EF4-FFF2-40B4-BE49-F238E27FC236}">
                  <a16:creationId xmlns:a16="http://schemas.microsoft.com/office/drawing/2014/main" id="{9DB8F4D8-220E-42D1-A3CD-DA849561B774}"/>
                </a:ext>
              </a:extLst>
            </p:cNvPr>
            <p:cNvCxnSpPr>
              <a:cxnSpLocks/>
            </p:cNvCxnSpPr>
            <p:nvPr/>
          </p:nvCxnSpPr>
          <p:spPr bwMode="auto">
            <a:xfrm flipH="1">
              <a:off x="8270718" y="2736161"/>
              <a:ext cx="84023" cy="12491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B0901A39-33FE-4F72-9E6D-5FA1863C1F03}"/>
                </a:ext>
              </a:extLst>
            </p:cNvPr>
            <p:cNvSpPr txBox="1"/>
            <p:nvPr/>
          </p:nvSpPr>
          <p:spPr bwMode="auto">
            <a:xfrm>
              <a:off x="8290123" y="3438997"/>
              <a:ext cx="1113326" cy="40139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PFCP for </a:t>
              </a:r>
            </a:p>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pdu_1</a:t>
              </a:r>
            </a:p>
          </p:txBody>
        </p:sp>
        <p:sp>
          <p:nvSpPr>
            <p:cNvPr id="20" name="Rectangle: Rounded Corners 19">
              <a:extLst>
                <a:ext uri="{FF2B5EF4-FFF2-40B4-BE49-F238E27FC236}">
                  <a16:creationId xmlns:a16="http://schemas.microsoft.com/office/drawing/2014/main" id="{F2095E9E-E8FB-43A1-B8A3-7B549FAF2321}"/>
                </a:ext>
              </a:extLst>
            </p:cNvPr>
            <p:cNvSpPr/>
            <p:nvPr/>
          </p:nvSpPr>
          <p:spPr bwMode="auto">
            <a:xfrm>
              <a:off x="10288559" y="3756202"/>
              <a:ext cx="745436" cy="60542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rPr>
                <a:t>MB-UPF</a:t>
              </a:r>
            </a:p>
          </p:txBody>
        </p:sp>
        <p:sp>
          <p:nvSpPr>
            <p:cNvPr id="21" name="Rectangle: Rounded Corners 20">
              <a:extLst>
                <a:ext uri="{FF2B5EF4-FFF2-40B4-BE49-F238E27FC236}">
                  <a16:creationId xmlns:a16="http://schemas.microsoft.com/office/drawing/2014/main" id="{F43C67AB-A42E-4579-AA63-17397CBF2D2C}"/>
                </a:ext>
              </a:extLst>
            </p:cNvPr>
            <p:cNvSpPr/>
            <p:nvPr/>
          </p:nvSpPr>
          <p:spPr bwMode="auto">
            <a:xfrm>
              <a:off x="10288559" y="2456941"/>
              <a:ext cx="745436" cy="356442"/>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lIns="72000" tIns="36000" rIns="73152" bIns="36576" anchor="ct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rPr>
                <a:t>MB-SMF</a:t>
              </a:r>
            </a:p>
          </p:txBody>
        </p:sp>
        <p:sp>
          <p:nvSpPr>
            <p:cNvPr id="22" name="Rectangle: Rounded Corners 21">
              <a:extLst>
                <a:ext uri="{FF2B5EF4-FFF2-40B4-BE49-F238E27FC236}">
                  <a16:creationId xmlns:a16="http://schemas.microsoft.com/office/drawing/2014/main" id="{76A77BCD-5BDF-44A0-BF4A-F72796978290}"/>
                </a:ext>
              </a:extLst>
            </p:cNvPr>
            <p:cNvSpPr/>
            <p:nvPr/>
          </p:nvSpPr>
          <p:spPr bwMode="auto">
            <a:xfrm>
              <a:off x="8087843" y="2436372"/>
              <a:ext cx="808930" cy="299789"/>
            </a:xfrm>
            <a:prstGeom prst="roundRect">
              <a:avLst/>
            </a:prstGeom>
            <a:gradFill>
              <a:gsLst>
                <a:gs pos="0">
                  <a:schemeClr val="bg2">
                    <a:lumMod val="75000"/>
                  </a:schemeClr>
                </a:gs>
                <a:gs pos="62000">
                  <a:schemeClr val="accent1">
                    <a:lumMod val="45000"/>
                    <a:lumOff val="55000"/>
                  </a:schemeClr>
                </a:gs>
                <a:gs pos="83000">
                  <a:schemeClr val="accent1">
                    <a:lumMod val="45000"/>
                    <a:lumOff val="55000"/>
                  </a:schemeClr>
                </a:gs>
                <a:gs pos="100000">
                  <a:schemeClr val="accent1">
                    <a:lumMod val="60000"/>
                    <a:lumOff val="40000"/>
                  </a:scheme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SMF</a:t>
              </a:r>
            </a:p>
          </p:txBody>
        </p:sp>
        <p:sp>
          <p:nvSpPr>
            <p:cNvPr id="34" name="TextBox 33">
              <a:extLst>
                <a:ext uri="{FF2B5EF4-FFF2-40B4-BE49-F238E27FC236}">
                  <a16:creationId xmlns:a16="http://schemas.microsoft.com/office/drawing/2014/main" id="{3B003728-BFDD-4175-97E4-79F131AD0A72}"/>
                </a:ext>
              </a:extLst>
            </p:cNvPr>
            <p:cNvSpPr txBox="1"/>
            <p:nvPr/>
          </p:nvSpPr>
          <p:spPr bwMode="auto">
            <a:xfrm>
              <a:off x="8022967" y="4465803"/>
              <a:ext cx="675333" cy="2169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UPF</a:t>
              </a:r>
            </a:p>
          </p:txBody>
        </p:sp>
        <p:sp>
          <p:nvSpPr>
            <p:cNvPr id="38" name="Oval 37">
              <a:extLst>
                <a:ext uri="{FF2B5EF4-FFF2-40B4-BE49-F238E27FC236}">
                  <a16:creationId xmlns:a16="http://schemas.microsoft.com/office/drawing/2014/main" id="{985EE2C1-1FA2-40EC-A54A-62D37B7357F1}"/>
                </a:ext>
              </a:extLst>
            </p:cNvPr>
            <p:cNvSpPr/>
            <p:nvPr/>
          </p:nvSpPr>
          <p:spPr bwMode="auto">
            <a:xfrm>
              <a:off x="9245717" y="4065534"/>
              <a:ext cx="170027" cy="132571"/>
            </a:xfrm>
            <a:prstGeom prst="ellipse">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sz="1800" b="0" i="0" u="none" strike="noStrike" kern="0" cap="none" spc="0" normalizeH="0" baseline="0" noProof="0" dirty="0">
                <a:ln>
                  <a:noFill/>
                </a:ln>
                <a:solidFill>
                  <a:srgbClr val="FFFFFF"/>
                </a:solidFill>
                <a:effectLst/>
                <a:uLnTx/>
                <a:uFillTx/>
                <a:latin typeface="Ericsson Hilda"/>
              </a:endParaRPr>
            </a:p>
          </p:txBody>
        </p:sp>
        <p:sp>
          <p:nvSpPr>
            <p:cNvPr id="48" name="TextBox 47">
              <a:extLst>
                <a:ext uri="{FF2B5EF4-FFF2-40B4-BE49-F238E27FC236}">
                  <a16:creationId xmlns:a16="http://schemas.microsoft.com/office/drawing/2014/main" id="{9E770CD8-5591-419E-A119-C1330A6C225B}"/>
                </a:ext>
              </a:extLst>
            </p:cNvPr>
            <p:cNvSpPr txBox="1"/>
            <p:nvPr/>
          </p:nvSpPr>
          <p:spPr bwMode="auto">
            <a:xfrm>
              <a:off x="9485784" y="3926934"/>
              <a:ext cx="564235" cy="204880"/>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N19mb</a:t>
              </a:r>
            </a:p>
          </p:txBody>
        </p:sp>
        <p:cxnSp>
          <p:nvCxnSpPr>
            <p:cNvPr id="50" name="Straight Connector 49">
              <a:extLst>
                <a:ext uri="{FF2B5EF4-FFF2-40B4-BE49-F238E27FC236}">
                  <a16:creationId xmlns:a16="http://schemas.microsoft.com/office/drawing/2014/main" id="{40601082-050C-4F4E-83F2-AABAB260762B}"/>
                </a:ext>
              </a:extLst>
            </p:cNvPr>
            <p:cNvCxnSpPr>
              <a:cxnSpLocks/>
              <a:endCxn id="14" idx="0"/>
            </p:cNvCxnSpPr>
            <p:nvPr/>
          </p:nvCxnSpPr>
          <p:spPr bwMode="auto">
            <a:xfrm flipH="1">
              <a:off x="8022967" y="2711493"/>
              <a:ext cx="170722" cy="152230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53" name="TextBox 52">
              <a:extLst>
                <a:ext uri="{FF2B5EF4-FFF2-40B4-BE49-F238E27FC236}">
                  <a16:creationId xmlns:a16="http://schemas.microsoft.com/office/drawing/2014/main" id="{6B1A2D84-E004-4837-AF6C-FBC5A7AFD41D}"/>
                </a:ext>
              </a:extLst>
            </p:cNvPr>
            <p:cNvSpPr txBox="1"/>
            <p:nvPr/>
          </p:nvSpPr>
          <p:spPr bwMode="auto">
            <a:xfrm>
              <a:off x="7555749" y="3103377"/>
              <a:ext cx="1513960" cy="40139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PFCP for </a:t>
              </a:r>
              <a:br>
                <a:rPr kumimoji="0" lang="en-US" sz="1050" b="1" i="0" u="none" strike="noStrike" kern="1000" cap="none" spc="-30" normalizeH="0" baseline="0" noProof="0" dirty="0">
                  <a:ln>
                    <a:noFill/>
                  </a:ln>
                  <a:solidFill>
                    <a:srgbClr val="181818"/>
                  </a:solidFill>
                  <a:effectLst/>
                  <a:uLnTx/>
                  <a:uFillTx/>
                  <a:latin typeface="Ericsson Hilda"/>
                  <a:ea typeface="+mn-ea"/>
                  <a:cs typeface="+mn-cs"/>
                </a:rPr>
              </a:br>
              <a:r>
                <a:rPr kumimoji="0" lang="en-US" sz="1050" b="1" i="0" u="none" strike="noStrike" kern="1000" cap="none" spc="-30" normalizeH="0" baseline="0" noProof="0" dirty="0">
                  <a:ln>
                    <a:noFill/>
                  </a:ln>
                  <a:solidFill>
                    <a:srgbClr val="181818"/>
                  </a:solidFill>
                  <a:effectLst/>
                  <a:uLnTx/>
                  <a:uFillTx/>
                  <a:latin typeface="Ericsson Hilda"/>
                  <a:ea typeface="+mn-ea"/>
                  <a:cs typeface="+mn-cs"/>
                </a:rPr>
                <a:t>pdu_2</a:t>
              </a:r>
            </a:p>
          </p:txBody>
        </p:sp>
        <p:cxnSp>
          <p:nvCxnSpPr>
            <p:cNvPr id="55" name="Straight Connector 54">
              <a:extLst>
                <a:ext uri="{FF2B5EF4-FFF2-40B4-BE49-F238E27FC236}">
                  <a16:creationId xmlns:a16="http://schemas.microsoft.com/office/drawing/2014/main" id="{84E18FA9-7854-40E2-9365-13F137287DFC}"/>
                </a:ext>
              </a:extLst>
            </p:cNvPr>
            <p:cNvCxnSpPr>
              <a:cxnSpLocks/>
            </p:cNvCxnSpPr>
            <p:nvPr/>
          </p:nvCxnSpPr>
          <p:spPr bwMode="auto">
            <a:xfrm>
              <a:off x="10622299" y="2789157"/>
              <a:ext cx="0" cy="98624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60" name="TextBox 59">
              <a:extLst>
                <a:ext uri="{FF2B5EF4-FFF2-40B4-BE49-F238E27FC236}">
                  <a16:creationId xmlns:a16="http://schemas.microsoft.com/office/drawing/2014/main" id="{3A16FA2C-DB82-47F6-955E-99B2E8B8AADC}"/>
                </a:ext>
              </a:extLst>
            </p:cNvPr>
            <p:cNvSpPr txBox="1"/>
            <p:nvPr/>
          </p:nvSpPr>
          <p:spPr bwMode="auto">
            <a:xfrm>
              <a:off x="10590434" y="3094122"/>
              <a:ext cx="582710" cy="231816"/>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N4mb</a:t>
              </a:r>
            </a:p>
          </p:txBody>
        </p:sp>
        <p:sp>
          <p:nvSpPr>
            <p:cNvPr id="62" name="TextBox 61">
              <a:extLst>
                <a:ext uri="{FF2B5EF4-FFF2-40B4-BE49-F238E27FC236}">
                  <a16:creationId xmlns:a16="http://schemas.microsoft.com/office/drawing/2014/main" id="{3D2F859E-C412-4C75-9493-8AA12AD2A9EA}"/>
                </a:ext>
              </a:extLst>
            </p:cNvPr>
            <p:cNvSpPr txBox="1"/>
            <p:nvPr/>
          </p:nvSpPr>
          <p:spPr bwMode="auto">
            <a:xfrm>
              <a:off x="9228480" y="2390129"/>
              <a:ext cx="582710" cy="231816"/>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ea typeface="+mn-ea"/>
                  <a:cs typeface="+mn-cs"/>
                </a:rPr>
                <a:t>N16mb</a:t>
              </a:r>
            </a:p>
          </p:txBody>
        </p:sp>
        <p:cxnSp>
          <p:nvCxnSpPr>
            <p:cNvPr id="65" name="Straight Arrow Connector 64">
              <a:extLst>
                <a:ext uri="{FF2B5EF4-FFF2-40B4-BE49-F238E27FC236}">
                  <a16:creationId xmlns:a16="http://schemas.microsoft.com/office/drawing/2014/main" id="{0C1E55AD-2D80-4D6D-BEE3-14C7DB46B849}"/>
                </a:ext>
              </a:extLst>
            </p:cNvPr>
            <p:cNvCxnSpPr>
              <a:cxnSpLocks/>
            </p:cNvCxnSpPr>
            <p:nvPr/>
          </p:nvCxnSpPr>
          <p:spPr bwMode="auto">
            <a:xfrm flipH="1" flipV="1">
              <a:off x="8945322" y="4137245"/>
              <a:ext cx="292266" cy="17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98486E36-2A5D-47E0-BFF9-4977E49FEEE1}"/>
                </a:ext>
              </a:extLst>
            </p:cNvPr>
            <p:cNvCxnSpPr>
              <a:cxnSpLocks/>
              <a:stCxn id="5" idx="2"/>
            </p:cNvCxnSpPr>
            <p:nvPr/>
          </p:nvCxnSpPr>
          <p:spPr bwMode="auto">
            <a:xfrm flipH="1" flipV="1">
              <a:off x="8321004" y="4036344"/>
              <a:ext cx="332194" cy="10506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3" name="Straight Arrow Connector 72">
              <a:extLst>
                <a:ext uri="{FF2B5EF4-FFF2-40B4-BE49-F238E27FC236}">
                  <a16:creationId xmlns:a16="http://schemas.microsoft.com/office/drawing/2014/main" id="{5668E238-FF41-4803-B37D-12362D59B087}"/>
                </a:ext>
              </a:extLst>
            </p:cNvPr>
            <p:cNvCxnSpPr>
              <a:cxnSpLocks/>
              <a:stCxn id="5" idx="3"/>
            </p:cNvCxnSpPr>
            <p:nvPr/>
          </p:nvCxnSpPr>
          <p:spPr bwMode="auto">
            <a:xfrm flipH="1">
              <a:off x="8104621" y="4231332"/>
              <a:ext cx="594722" cy="7331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6" name="TextBox 75">
              <a:extLst>
                <a:ext uri="{FF2B5EF4-FFF2-40B4-BE49-F238E27FC236}">
                  <a16:creationId xmlns:a16="http://schemas.microsoft.com/office/drawing/2014/main" id="{36162BA0-AC98-4011-AF1D-33C28D0BD396}"/>
                </a:ext>
              </a:extLst>
            </p:cNvPr>
            <p:cNvSpPr txBox="1"/>
            <p:nvPr/>
          </p:nvSpPr>
          <p:spPr bwMode="auto">
            <a:xfrm>
              <a:off x="8898902" y="3886454"/>
              <a:ext cx="564235" cy="204880"/>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82F0"/>
                  </a:solidFill>
                  <a:effectLst/>
                  <a:uLnTx/>
                  <a:uFillTx/>
                  <a:latin typeface="Ericsson Hilda"/>
                  <a:ea typeface="+mn-ea"/>
                  <a:cs typeface="+mn-cs"/>
                </a:rPr>
                <a:t>1</a:t>
              </a:r>
              <a:r>
                <a:rPr kumimoji="0" lang="en-US" sz="1050" b="1" i="0" u="none" strike="noStrike" kern="1000" cap="none" spc="-30" normalizeH="0" baseline="30000" noProof="0" dirty="0">
                  <a:ln>
                    <a:noFill/>
                  </a:ln>
                  <a:solidFill>
                    <a:srgbClr val="0082F0"/>
                  </a:solidFill>
                  <a:effectLst/>
                  <a:uLnTx/>
                  <a:uFillTx/>
                  <a:latin typeface="Ericsson Hilda"/>
                  <a:ea typeface="+mn-ea"/>
                  <a:cs typeface="+mn-cs"/>
                </a:rPr>
                <a:t>st</a:t>
              </a:r>
              <a:r>
                <a:rPr kumimoji="0" lang="en-US" sz="1050" b="1" i="0" u="none" strike="noStrike" kern="1000" cap="none" spc="-30" normalizeH="0" baseline="0" noProof="0" dirty="0">
                  <a:ln>
                    <a:noFill/>
                  </a:ln>
                  <a:solidFill>
                    <a:srgbClr val="0082F0"/>
                  </a:solidFill>
                  <a:effectLst/>
                  <a:uLnTx/>
                  <a:uFillTx/>
                  <a:latin typeface="Ericsson Hilda"/>
                  <a:ea typeface="+mn-ea"/>
                  <a:cs typeface="+mn-cs"/>
                </a:rPr>
                <a:t> step</a:t>
              </a:r>
            </a:p>
          </p:txBody>
        </p:sp>
        <p:sp>
          <p:nvSpPr>
            <p:cNvPr id="77" name="TextBox 76">
              <a:extLst>
                <a:ext uri="{FF2B5EF4-FFF2-40B4-BE49-F238E27FC236}">
                  <a16:creationId xmlns:a16="http://schemas.microsoft.com/office/drawing/2014/main" id="{BE2F9130-5C2F-4E67-9695-0291B543B2EB}"/>
                </a:ext>
              </a:extLst>
            </p:cNvPr>
            <p:cNvSpPr txBox="1"/>
            <p:nvPr/>
          </p:nvSpPr>
          <p:spPr bwMode="auto">
            <a:xfrm>
              <a:off x="8023441" y="4042836"/>
              <a:ext cx="1031539" cy="204880"/>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82F0"/>
                  </a:solidFill>
                  <a:effectLst/>
                  <a:uLnTx/>
                  <a:uFillTx/>
                  <a:latin typeface="Ericsson Hilda"/>
                  <a:ea typeface="+mn-ea"/>
                  <a:cs typeface="+mn-cs"/>
                </a:rPr>
                <a:t>2</a:t>
              </a:r>
              <a:r>
                <a:rPr kumimoji="0" lang="en-US" sz="1050" b="1" i="0" u="none" strike="noStrike" kern="1000" cap="none" spc="-30" normalizeH="0" baseline="30000" noProof="0" dirty="0">
                  <a:ln>
                    <a:noFill/>
                  </a:ln>
                  <a:solidFill>
                    <a:srgbClr val="0082F0"/>
                  </a:solidFill>
                  <a:effectLst/>
                  <a:uLnTx/>
                  <a:uFillTx/>
                  <a:latin typeface="Ericsson Hilda"/>
                  <a:ea typeface="+mn-ea"/>
                  <a:cs typeface="+mn-cs"/>
                </a:rPr>
                <a:t>nd</a:t>
              </a:r>
              <a:r>
                <a:rPr kumimoji="0" lang="en-US" sz="1050" b="1" i="0" u="none" strike="noStrike" kern="1000" cap="none" spc="-30" normalizeH="0" baseline="0" noProof="0" dirty="0">
                  <a:ln>
                    <a:noFill/>
                  </a:ln>
                  <a:solidFill>
                    <a:srgbClr val="0082F0"/>
                  </a:solidFill>
                  <a:effectLst/>
                  <a:uLnTx/>
                  <a:uFillTx/>
                  <a:latin typeface="Ericsson Hilda"/>
                  <a:ea typeface="+mn-ea"/>
                  <a:cs typeface="+mn-cs"/>
                </a:rPr>
                <a:t>  step</a:t>
              </a:r>
            </a:p>
          </p:txBody>
        </p:sp>
        <p:sp>
          <p:nvSpPr>
            <p:cNvPr id="78" name="TextBox 77">
              <a:extLst>
                <a:ext uri="{FF2B5EF4-FFF2-40B4-BE49-F238E27FC236}">
                  <a16:creationId xmlns:a16="http://schemas.microsoft.com/office/drawing/2014/main" id="{67B8561C-333A-462D-A145-230BFA746506}"/>
                </a:ext>
              </a:extLst>
            </p:cNvPr>
            <p:cNvSpPr txBox="1"/>
            <p:nvPr/>
          </p:nvSpPr>
          <p:spPr bwMode="auto">
            <a:xfrm>
              <a:off x="6780138" y="1833181"/>
              <a:ext cx="5025802" cy="394921"/>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600" b="0" i="0" u="none" strike="noStrike" kern="1000" cap="none" spc="-30" normalizeH="0" baseline="0" noProof="0" dirty="0">
                  <a:ln>
                    <a:noFill/>
                  </a:ln>
                  <a:solidFill>
                    <a:srgbClr val="0082F0"/>
                  </a:solidFill>
                  <a:effectLst/>
                  <a:uLnTx/>
                  <a:uFillTx/>
                  <a:latin typeface="Ericsson Hilda"/>
                  <a:ea typeface="+mn-ea"/>
                  <a:cs typeface="+mn-cs"/>
                </a:rPr>
                <a:t>2-step approach,  a dedicated PFCP session for </a:t>
              </a:r>
              <a:br>
                <a:rPr kumimoji="0" lang="en-US" sz="1600" b="0" i="0" u="none" strike="noStrike" kern="1000" cap="none" spc="-30" normalizeH="0" baseline="0" noProof="0" dirty="0">
                  <a:ln>
                    <a:noFill/>
                  </a:ln>
                  <a:solidFill>
                    <a:srgbClr val="0082F0"/>
                  </a:solidFill>
                  <a:effectLst/>
                  <a:uLnTx/>
                  <a:uFillTx/>
                  <a:latin typeface="Ericsson Hilda"/>
                  <a:ea typeface="+mn-ea"/>
                  <a:cs typeface="+mn-cs"/>
                </a:rPr>
              </a:br>
              <a:r>
                <a:rPr kumimoji="0" lang="en-US" sz="1600" b="0" i="0" u="none" strike="noStrike" kern="1000" cap="none" spc="-30" normalizeH="0" baseline="0" noProof="0" dirty="0">
                  <a:ln>
                    <a:noFill/>
                  </a:ln>
                  <a:solidFill>
                    <a:srgbClr val="0082F0"/>
                  </a:solidFill>
                  <a:effectLst/>
                  <a:uLnTx/>
                  <a:uFillTx/>
                  <a:latin typeface="Ericsson Hilda"/>
                  <a:ea typeface="+mn-ea"/>
                  <a:cs typeface="+mn-cs"/>
                </a:rPr>
                <a:t>N19mb, like 5G VN for N19</a:t>
              </a:r>
              <a:endParaRPr kumimoji="0" lang="en-US" sz="1600" b="0" i="0" u="none" strike="noStrike" kern="1000" cap="none" spc="-30" normalizeH="0" baseline="0" noProof="0" dirty="0">
                <a:ln>
                  <a:noFill/>
                </a:ln>
                <a:solidFill>
                  <a:srgbClr val="181818"/>
                </a:solidFill>
                <a:effectLst/>
                <a:uLnTx/>
                <a:uFillTx/>
                <a:latin typeface="Ericsson Hilda"/>
                <a:ea typeface="+mn-ea"/>
                <a:cs typeface="+mn-cs"/>
              </a:endParaRPr>
            </a:p>
          </p:txBody>
        </p:sp>
        <p:sp>
          <p:nvSpPr>
            <p:cNvPr id="109" name="TextBox 108">
              <a:extLst>
                <a:ext uri="{FF2B5EF4-FFF2-40B4-BE49-F238E27FC236}">
                  <a16:creationId xmlns:a16="http://schemas.microsoft.com/office/drawing/2014/main" id="{8EBB2AE9-C47E-408E-98A3-12676CF887E0}"/>
                </a:ext>
              </a:extLst>
            </p:cNvPr>
            <p:cNvSpPr txBox="1"/>
            <p:nvPr/>
          </p:nvSpPr>
          <p:spPr bwMode="auto">
            <a:xfrm>
              <a:off x="6745261" y="4036344"/>
              <a:ext cx="1230313" cy="269875"/>
            </a:xfrm>
            <a:prstGeom prst="rect">
              <a:avLst/>
            </a:prstGeom>
            <a:noFill/>
            <a:ln w="28575" cap="flat" cmpd="sng" algn="ctr">
              <a:noFill/>
              <a:prstDash val="solid"/>
              <a:round/>
              <a:headEnd type="triangle" w="med" len="med"/>
              <a:tailEnd type="none" w="med" len="med"/>
            </a:ln>
            <a:effectLst/>
          </p:spPr>
          <p:txBody>
            <a:bodyPr lIns="72000" tIns="36000" rIns="73152" bIns="36576"/>
            <a:lstStyle>
              <a:defPPr>
                <a:defRPr lang="en-US"/>
              </a:defPPr>
              <a:lvl1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kumimoji="0" sz="1100" i="0" u="none" strike="noStrike" kern="1000" cap="none" spc="-30" normalizeH="0" baseline="0">
                  <a:ln>
                    <a:noFill/>
                  </a:ln>
                  <a:solidFill>
                    <a:schemeClr val="tx1"/>
                  </a:solidFill>
                  <a:effectLst/>
                  <a:uLnTx/>
                  <a:uFillTx/>
                  <a:latin typeface="Ericsson Hilda"/>
                  <a:ea typeface="+mn-ea"/>
                  <a:cs typeface="+mn-cs"/>
                </a:defRPr>
              </a:lvl1pPr>
            </a:lstStyle>
            <a:p>
              <a:pPr marL="0" marR="0" lvl="0" indent="0" algn="l" defTabSz="914400" rtl="0" eaLnBrk="1" fontAlgn="base" latinLnBrk="0" hangingPunct="1">
                <a:lnSpc>
                  <a:spcPct val="100000"/>
                </a:lnSpc>
                <a:spcBef>
                  <a:spcPts val="300"/>
                </a:spcBef>
                <a:spcAft>
                  <a:spcPct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ea typeface="+mn-ea"/>
                  <a:cs typeface="+mn-cs"/>
                </a:rPr>
                <a:t>To access</a:t>
              </a:r>
            </a:p>
          </p:txBody>
        </p:sp>
        <p:cxnSp>
          <p:nvCxnSpPr>
            <p:cNvPr id="110" name="Straight Arrow Connector 109">
              <a:extLst>
                <a:ext uri="{FF2B5EF4-FFF2-40B4-BE49-F238E27FC236}">
                  <a16:creationId xmlns:a16="http://schemas.microsoft.com/office/drawing/2014/main" id="{95F915C2-045C-4000-A066-26501BFAA12E}"/>
                </a:ext>
              </a:extLst>
            </p:cNvPr>
            <p:cNvCxnSpPr>
              <a:cxnSpLocks/>
            </p:cNvCxnSpPr>
            <p:nvPr/>
          </p:nvCxnSpPr>
          <p:spPr bwMode="auto">
            <a:xfrm flipH="1">
              <a:off x="7430827" y="3997547"/>
              <a:ext cx="756717"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112" name="Straight Arrow Connector 111">
              <a:extLst>
                <a:ext uri="{FF2B5EF4-FFF2-40B4-BE49-F238E27FC236}">
                  <a16:creationId xmlns:a16="http://schemas.microsoft.com/office/drawing/2014/main" id="{A6647D14-862A-4F49-9F44-F8022B07EEB0}"/>
                </a:ext>
              </a:extLst>
            </p:cNvPr>
            <p:cNvCxnSpPr>
              <a:cxnSpLocks/>
            </p:cNvCxnSpPr>
            <p:nvPr/>
          </p:nvCxnSpPr>
          <p:spPr bwMode="auto">
            <a:xfrm flipH="1">
              <a:off x="7420967" y="4299402"/>
              <a:ext cx="516986"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127" name="Rectangle: Rounded Corners 126">
              <a:extLst>
                <a:ext uri="{FF2B5EF4-FFF2-40B4-BE49-F238E27FC236}">
                  <a16:creationId xmlns:a16="http://schemas.microsoft.com/office/drawing/2014/main" id="{BA7E2FDF-883E-4E94-B4F6-0046A16750D2}"/>
                </a:ext>
              </a:extLst>
            </p:cNvPr>
            <p:cNvSpPr/>
            <p:nvPr/>
          </p:nvSpPr>
          <p:spPr bwMode="auto">
            <a:xfrm>
              <a:off x="6691707" y="1792571"/>
              <a:ext cx="4745442" cy="2974594"/>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lvl="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a:pPr>
              <a:endParaRPr kumimoji="0" lang="en-US" sz="2000" b="0" i="0" u="none" strike="noStrike" kern="0" cap="none" spc="0" normalizeH="0" baseline="0" noProof="0" dirty="0" err="1">
                <a:ln>
                  <a:noFill/>
                </a:ln>
                <a:solidFill>
                  <a:srgbClr val="FFFFFF"/>
                </a:solidFill>
                <a:effectLst/>
                <a:uLnTx/>
                <a:uFillTx/>
                <a:latin typeface="Ericsson Hilda"/>
              </a:endParaRPr>
            </a:p>
          </p:txBody>
        </p:sp>
        <p:sp>
          <p:nvSpPr>
            <p:cNvPr id="9" name="TextBox 8">
              <a:extLst>
                <a:ext uri="{FF2B5EF4-FFF2-40B4-BE49-F238E27FC236}">
                  <a16:creationId xmlns:a16="http://schemas.microsoft.com/office/drawing/2014/main" id="{66B0E2B1-2BD8-4856-9FC6-BA21A277267A}"/>
                </a:ext>
              </a:extLst>
            </p:cNvPr>
            <p:cNvSpPr txBox="1"/>
            <p:nvPr/>
          </p:nvSpPr>
          <p:spPr>
            <a:xfrm>
              <a:off x="8810747" y="4574265"/>
              <a:ext cx="1779687" cy="246221"/>
            </a:xfrm>
            <a:prstGeom prst="rect">
              <a:avLst/>
            </a:prstGeom>
            <a:noFill/>
            <a:ln>
              <a:solidFill>
                <a:schemeClr val="tx1"/>
              </a:solidFill>
              <a:prstDash val="dashDot"/>
            </a:ln>
          </p:spPr>
          <p:txBody>
            <a:bodyPr wrap="square" rtlCol="0">
              <a:spAutoFit/>
            </a:bodyPr>
            <a:lstStyle/>
            <a:p>
              <a:r>
                <a:rPr lang="en-GB" dirty="0">
                  <a:solidFill>
                    <a:srgbClr val="7030A0"/>
                  </a:solidFill>
                </a:rPr>
                <a:t>Internal interface 5G MBS</a:t>
              </a:r>
            </a:p>
          </p:txBody>
        </p:sp>
        <p:cxnSp>
          <p:nvCxnSpPr>
            <p:cNvPr id="12" name="Straight Arrow Connector 11">
              <a:extLst>
                <a:ext uri="{FF2B5EF4-FFF2-40B4-BE49-F238E27FC236}">
                  <a16:creationId xmlns:a16="http://schemas.microsoft.com/office/drawing/2014/main" id="{0B68CA99-78DC-4194-8BD5-42225091DEFE}"/>
                </a:ext>
              </a:extLst>
            </p:cNvPr>
            <p:cNvCxnSpPr>
              <a:stCxn id="9" idx="0"/>
            </p:cNvCxnSpPr>
            <p:nvPr/>
          </p:nvCxnSpPr>
          <p:spPr bwMode="auto">
            <a:xfrm flipH="1" flipV="1">
              <a:off x="8866837" y="4231332"/>
              <a:ext cx="833754" cy="34293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16" name="TextBox 15">
            <a:extLst>
              <a:ext uri="{FF2B5EF4-FFF2-40B4-BE49-F238E27FC236}">
                <a16:creationId xmlns:a16="http://schemas.microsoft.com/office/drawing/2014/main" id="{96F6D7B7-A74E-4B0A-9686-35BABA66FEA6}"/>
              </a:ext>
            </a:extLst>
          </p:cNvPr>
          <p:cNvSpPr txBox="1"/>
          <p:nvPr/>
        </p:nvSpPr>
        <p:spPr>
          <a:xfrm>
            <a:off x="206267" y="5945508"/>
            <a:ext cx="11457597" cy="738664"/>
          </a:xfrm>
          <a:prstGeom prst="rect">
            <a:avLst/>
          </a:prstGeom>
          <a:noFill/>
        </p:spPr>
        <p:txBody>
          <a:bodyPr wrap="square" rtlCol="0">
            <a:spAutoFit/>
          </a:bodyPr>
          <a:lstStyle/>
          <a:p>
            <a:r>
              <a:rPr lang="en-US" sz="1600" b="1" dirty="0">
                <a:solidFill>
                  <a:srgbClr val="C00000"/>
                </a:solidFill>
                <a:latin typeface="Ericsson Hilda"/>
              </a:rPr>
              <a:t>Conclusion: it is proposed to continue with IPTV solution </a:t>
            </a:r>
            <a:r>
              <a:rPr lang="en-US" sz="1600" b="1" u="sng" dirty="0">
                <a:solidFill>
                  <a:srgbClr val="C00000"/>
                </a:solidFill>
                <a:latin typeface="Ericsson Hilda"/>
              </a:rPr>
              <a:t>without introducing a dedicated PFCP session for N19mb</a:t>
            </a:r>
            <a:r>
              <a:rPr lang="en-US" sz="1600" b="1" dirty="0">
                <a:solidFill>
                  <a:srgbClr val="C00000"/>
                </a:solidFill>
                <a:latin typeface="Ericsson Hilda"/>
              </a:rPr>
              <a:t>, since except for 5G VN to enable "UE to UE" communication, there is no other use case requiring two-steps approach. </a:t>
            </a:r>
            <a:endParaRPr kumimoji="0" lang="en-US" sz="1600" b="1" i="0" u="none" strike="noStrike" kern="1000" cap="none" spc="-30" normalizeH="0" baseline="0" noProof="0" dirty="0">
              <a:ln>
                <a:noFill/>
              </a:ln>
              <a:solidFill>
                <a:srgbClr val="C00000"/>
              </a:solidFill>
              <a:effectLst/>
              <a:uLnTx/>
              <a:uFillTx/>
              <a:latin typeface="Ericsson Hilda"/>
              <a:ea typeface="+mn-ea"/>
              <a:cs typeface="+mn-cs"/>
            </a:endParaRPr>
          </a:p>
          <a:p>
            <a:endParaRPr lang="en-GB" dirty="0"/>
          </a:p>
        </p:txBody>
      </p:sp>
    </p:spTree>
    <p:extLst>
      <p:ext uri="{BB962C8B-B14F-4D97-AF65-F5344CB8AC3E}">
        <p14:creationId xmlns:p14="http://schemas.microsoft.com/office/powerpoint/2010/main" val="2302082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8803</TotalTime>
  <Words>1212</Words>
  <Application>Microsoft Office PowerPoint</Application>
  <PresentationFormat>Widescreen</PresentationFormat>
  <Paragraphs>65</Paragraphs>
  <Slides>7</Slides>
  <Notes>2</Notes>
  <HiddenSlides>1</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7</vt:i4>
      </vt:variant>
    </vt:vector>
  </HeadingPairs>
  <TitlesOfParts>
    <vt:vector size="20" baseType="lpstr">
      <vt:lpstr>Arial</vt:lpstr>
      <vt:lpstr>Arial </vt:lpstr>
      <vt:lpstr>Calibri</vt:lpstr>
      <vt:lpstr>Calibri Light</vt:lpstr>
      <vt:lpstr>Ericsson Hilda</vt:lpstr>
      <vt:lpstr>Times New Roman</vt:lpstr>
      <vt:lpstr>Wingdings</vt:lpstr>
      <vt:lpstr>Office Theme</vt:lpstr>
      <vt:lpstr>3_Custom Design</vt:lpstr>
      <vt:lpstr>2_Custom Design</vt:lpstr>
      <vt:lpstr>1_Custom Design</vt:lpstr>
      <vt:lpstr>Custom Design</vt:lpstr>
      <vt:lpstr>Visio</vt:lpstr>
      <vt:lpstr>PowerPoint Presentation</vt:lpstr>
      <vt:lpstr>5G MBS Architecture (23.247 v1.1.0 draft)</vt:lpstr>
      <vt:lpstr>Terminologies </vt:lpstr>
      <vt:lpstr>Existing requirements to support IPTV in Rel-16 </vt:lpstr>
      <vt:lpstr>Existing requirement to support 5G VN</vt:lpstr>
      <vt:lpstr>5GC Individual MBS traffic delivery</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Frank 2021-09 Rev1</cp:lastModifiedBy>
  <cp:revision>1633</cp:revision>
  <dcterms:created xsi:type="dcterms:W3CDTF">2008-08-30T09:32:10Z</dcterms:created>
  <dcterms:modified xsi:type="dcterms:W3CDTF">2021-09-30T21:13:48Z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