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1"/>
  </p:sldMasterIdLst>
  <p:notesMasterIdLst>
    <p:notesMasterId r:id="rId20"/>
  </p:notesMasterIdLst>
  <p:handoutMasterIdLst>
    <p:handoutMasterId r:id="rId21"/>
  </p:handoutMasterIdLst>
  <p:sldIdLst>
    <p:sldId id="341" r:id="rId2"/>
    <p:sldId id="396" r:id="rId3"/>
    <p:sldId id="445" r:id="rId4"/>
    <p:sldId id="416" r:id="rId5"/>
    <p:sldId id="437" r:id="rId6"/>
    <p:sldId id="385" r:id="rId7"/>
    <p:sldId id="403" r:id="rId8"/>
    <p:sldId id="412" r:id="rId9"/>
    <p:sldId id="388" r:id="rId10"/>
    <p:sldId id="438" r:id="rId11"/>
    <p:sldId id="448" r:id="rId12"/>
    <p:sldId id="433" r:id="rId13"/>
    <p:sldId id="451" r:id="rId14"/>
    <p:sldId id="406" r:id="rId15"/>
    <p:sldId id="450" r:id="rId16"/>
    <p:sldId id="452" r:id="rId17"/>
    <p:sldId id="420" r:id="rId18"/>
    <p:sldId id="379" r:id="rId19"/>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Arial"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Arial"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Arial"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24FC24"/>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006" autoAdjust="0"/>
    <p:restoredTop sz="99112" autoAdjust="0"/>
  </p:normalViewPr>
  <p:slideViewPr>
    <p:cSldViewPr snapToGrid="0">
      <p:cViewPr varScale="1">
        <p:scale>
          <a:sx n="116" d="100"/>
          <a:sy n="116" d="100"/>
        </p:scale>
        <p:origin x="252" y="64"/>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9219" name="Rectangle 3"/>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dirty="0"/>
          </a:p>
        </p:txBody>
      </p:sp>
      <p:sp>
        <p:nvSpPr>
          <p:cNvPr id="9220" name="Rectangle 4"/>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9221" name="Rectangle 5"/>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6699782B-1646-48C5-B03C-2D29BD990979}" type="slidenum">
              <a:rPr lang="en-GB" altLang="en-US"/>
              <a:pPr>
                <a:defRPr/>
              </a:pPr>
              <a:t>‹#›</a:t>
            </a:fld>
            <a:endParaRPr lang="en-GB" altLang="en-US" dirty="0"/>
          </a:p>
        </p:txBody>
      </p:sp>
    </p:spTree>
    <p:extLst>
      <p:ext uri="{BB962C8B-B14F-4D97-AF65-F5344CB8AC3E}">
        <p14:creationId xmlns:p14="http://schemas.microsoft.com/office/powerpoint/2010/main" val="111263339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4099" name="Rectangle 3"/>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dirty="0"/>
          </a:p>
        </p:txBody>
      </p:sp>
      <p:sp>
        <p:nvSpPr>
          <p:cNvPr id="9220" name="Rectangle 4"/>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4103" name="Rectangle 7"/>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D5440688-9C35-4353-934E-C9AE90237507}" type="slidenum">
              <a:rPr lang="en-GB" altLang="en-US"/>
              <a:pPr>
                <a:defRPr/>
              </a:pPr>
              <a:t>‹#›</a:t>
            </a:fld>
            <a:endParaRPr lang="en-GB" altLang="en-US" dirty="0"/>
          </a:p>
        </p:txBody>
      </p:sp>
    </p:spTree>
    <p:extLst>
      <p:ext uri="{BB962C8B-B14F-4D97-AF65-F5344CB8AC3E}">
        <p14:creationId xmlns:p14="http://schemas.microsoft.com/office/powerpoint/2010/main" val="422994383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Text Box 14"/>
          <p:cNvSpPr txBox="1">
            <a:spLocks noChangeArrowheads="1"/>
          </p:cNvSpPr>
          <p:nvPr userDrawn="1"/>
        </p:nvSpPr>
        <p:spPr bwMode="auto">
          <a:xfrm>
            <a:off x="133350" y="36513"/>
            <a:ext cx="58102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a:t>
            </a:r>
          </a:p>
        </p:txBody>
      </p:sp>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644839704"/>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96234779"/>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230092279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dirty="0">
              <a:solidFill>
                <a:schemeClr val="bg1"/>
              </a:solidFill>
            </a:endParaRPr>
          </a:p>
        </p:txBody>
      </p:sp>
      <p:sp>
        <p:nvSpPr>
          <p:cNvPr id="1027" name="Title Placeholder 1"/>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dirty="0">
              <a:solidFill>
                <a:schemeClr val="bg1"/>
              </a:solidFill>
            </a:endParaRPr>
          </a:p>
        </p:txBody>
      </p:sp>
      <p:sp>
        <p:nvSpPr>
          <p:cNvPr id="9" name="TextBox 7"/>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2019</a:t>
            </a:r>
          </a:p>
        </p:txBody>
      </p:sp>
      <p:pic>
        <p:nvPicPr>
          <p:cNvPr id="1031" name="Picture 1"/>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defRPr/>
            </a:pPr>
            <a:fld id="{4F90773A-FBA2-44A3-9C23-E06B115DB1E3}" type="slidenum">
              <a:rPr lang="en-GB" altLang="en-US" sz="1400" smtClean="0">
                <a:latin typeface="Calibri" pitchFamily="34" charset="0"/>
              </a:rPr>
              <a:pPr>
                <a:defRPr/>
              </a:pPr>
              <a:t>‹#›</a:t>
            </a:fld>
            <a:endParaRPr lang="en-GB" altLang="en-US" sz="1400" dirty="0">
              <a:latin typeface="Calibri" pitchFamily="34" charset="0"/>
            </a:endParaRPr>
          </a:p>
        </p:txBody>
      </p:sp>
      <p:sp>
        <p:nvSpPr>
          <p:cNvPr id="11" name="Text Box 14"/>
          <p:cNvSpPr txBox="1">
            <a:spLocks noChangeArrowheads="1"/>
          </p:cNvSpPr>
          <p:nvPr userDrawn="1"/>
        </p:nvSpPr>
        <p:spPr bwMode="auto">
          <a:xfrm>
            <a:off x="133350" y="57348"/>
            <a:ext cx="34226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 </a:t>
            </a:r>
            <a:r>
              <a:rPr lang="sv-SE" altLang="en-US" sz="1200" b="1" smtClean="0">
                <a:latin typeface="Arial "/>
              </a:rPr>
              <a:t>CT WG4#106-e</a:t>
            </a:r>
            <a:endParaRPr lang="sv-SE" altLang="en-US" sz="1200" b="1" dirty="0">
              <a:latin typeface="Arial "/>
            </a:endParaRPr>
          </a:p>
          <a:p>
            <a:pPr eaLnBrk="1" hangingPunct="1">
              <a:defRPr/>
            </a:pPr>
            <a:r>
              <a:rPr lang="en-GB" sz="1000" b="1" kern="1200" dirty="0" smtClean="0">
                <a:solidFill>
                  <a:schemeClr val="tx1"/>
                </a:solidFill>
                <a:effectLst/>
                <a:latin typeface="Arial" pitchFamily="34" charset="0"/>
                <a:ea typeface="+mn-ea"/>
                <a:cs typeface="Arial" pitchFamily="34" charset="0"/>
              </a:rPr>
              <a:t>Electronic meeting</a:t>
            </a:r>
            <a:r>
              <a:rPr lang="en-GB" sz="1000" b="1" kern="1200" smtClean="0">
                <a:solidFill>
                  <a:schemeClr val="tx1"/>
                </a:solidFill>
                <a:effectLst/>
                <a:latin typeface="Arial" pitchFamily="34" charset="0"/>
                <a:ea typeface="+mn-ea"/>
                <a:cs typeface="Arial" pitchFamily="34" charset="0"/>
              </a:rPr>
              <a:t>; 11</a:t>
            </a:r>
            <a:r>
              <a:rPr lang="en-GB" sz="1000" b="1" kern="1200" baseline="30000" smtClean="0">
                <a:solidFill>
                  <a:schemeClr val="tx1"/>
                </a:solidFill>
                <a:effectLst/>
                <a:latin typeface="Arial" pitchFamily="34" charset="0"/>
                <a:ea typeface="+mn-ea"/>
                <a:cs typeface="Arial" pitchFamily="34" charset="0"/>
              </a:rPr>
              <a:t>th</a:t>
            </a:r>
            <a:r>
              <a:rPr lang="en-GB" sz="1000" b="1" kern="1200" smtClean="0">
                <a:solidFill>
                  <a:schemeClr val="tx1"/>
                </a:solidFill>
                <a:effectLst/>
                <a:latin typeface="Arial" pitchFamily="34" charset="0"/>
                <a:ea typeface="+mn-ea"/>
                <a:cs typeface="Arial" pitchFamily="34" charset="0"/>
              </a:rPr>
              <a:t> – 15</a:t>
            </a:r>
            <a:r>
              <a:rPr lang="en-GB" sz="1000" b="1" kern="1200" baseline="30000" smtClean="0">
                <a:solidFill>
                  <a:schemeClr val="tx1"/>
                </a:solidFill>
                <a:effectLst/>
                <a:latin typeface="Arial" pitchFamily="34" charset="0"/>
                <a:ea typeface="+mn-ea"/>
                <a:cs typeface="Arial" pitchFamily="34" charset="0"/>
              </a:rPr>
              <a:t>th</a:t>
            </a:r>
            <a:r>
              <a:rPr lang="en-GB" sz="1000" b="1" kern="1200" smtClean="0">
                <a:solidFill>
                  <a:schemeClr val="tx1"/>
                </a:solidFill>
                <a:effectLst/>
                <a:latin typeface="Arial" pitchFamily="34" charset="0"/>
                <a:ea typeface="+mn-ea"/>
                <a:cs typeface="Arial" pitchFamily="34" charset="0"/>
              </a:rPr>
              <a:t> October </a:t>
            </a:r>
            <a:r>
              <a:rPr lang="en-GB" sz="1000" b="1" kern="1200" dirty="0" smtClean="0">
                <a:solidFill>
                  <a:schemeClr val="tx1"/>
                </a:solidFill>
                <a:effectLst/>
                <a:latin typeface="Arial" pitchFamily="34" charset="0"/>
                <a:ea typeface="+mn-ea"/>
                <a:cs typeface="Arial" pitchFamily="34" charset="0"/>
              </a:rPr>
              <a:t>2021</a:t>
            </a:r>
            <a:r>
              <a:rPr lang="sv-SE" altLang="en-US" sz="1200" b="1" dirty="0">
                <a:latin typeface="Arial "/>
              </a:rPr>
              <a:t>	</a:t>
            </a:r>
          </a:p>
        </p:txBody>
      </p:sp>
      <p:sp>
        <p:nvSpPr>
          <p:cNvPr id="13" name="Text Box 14"/>
          <p:cNvSpPr txBox="1">
            <a:spLocks noChangeArrowheads="1"/>
          </p:cNvSpPr>
          <p:nvPr userDrawn="1"/>
        </p:nvSpPr>
        <p:spPr bwMode="auto">
          <a:xfrm>
            <a:off x="9163050" y="133350"/>
            <a:ext cx="26003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smtClean="0">
                <a:latin typeface="Arial "/>
              </a:rPr>
              <a:t>C4-215005</a:t>
            </a:r>
            <a:r>
              <a:rPr lang="sv-SE" altLang="en-US" sz="1200" b="1" dirty="0">
                <a:latin typeface="Arial "/>
              </a:rPr>
              <a:t>	</a:t>
            </a:r>
          </a:p>
        </p:txBody>
      </p:sp>
    </p:spTree>
  </p:cSld>
  <p:clrMap bg1="lt1" tx1="dk1" bg2="lt2" tx2="dk2" accent1="accent1" accent2="accent2" accent3="accent3" accent4="accent4" accent5="accent5" accent6="accent6" hlink="hlink" folHlink="folHlink"/>
  <p:sldLayoutIdLst>
    <p:sldLayoutId id="2147485167" r:id="rId1"/>
    <p:sldLayoutId id="2147485165" r:id="rId2"/>
    <p:sldLayoutId id="2147485166" r:id="rId3"/>
  </p:sldLayoutIdLst>
  <p:transition>
    <p:wipe dir="r"/>
  </p:transition>
  <p:timing>
    <p:tnLst>
      <p:par>
        <p:cTn id="1" dur="indefinite" restart="never" nodeType="tmRoot"/>
      </p:par>
    </p:tnLst>
  </p:timing>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ctrTitle"/>
          </p:nvPr>
        </p:nvSpPr>
        <p:spPr/>
        <p:txBody>
          <a:bodyPr/>
          <a:lstStyle/>
          <a:p>
            <a:pPr eaLnBrk="1" hangingPunct="1"/>
            <a:r>
              <a:rPr lang="en-US" altLang="en-US" dirty="0" smtClean="0"/>
              <a:t>Plenary </a:t>
            </a:r>
            <a:r>
              <a:rPr lang="en-US" altLang="en-US" smtClean="0"/>
              <a:t>#93e </a:t>
            </a:r>
            <a:r>
              <a:rPr lang="en-US" altLang="en-US" dirty="0" smtClean="0"/>
              <a:t>report </a:t>
            </a:r>
            <a:br>
              <a:rPr lang="en-US" altLang="en-US" dirty="0" smtClean="0"/>
            </a:br>
            <a:r>
              <a:rPr lang="en-US" altLang="en-US" dirty="0" smtClean="0"/>
              <a:t>on CT4 related topics</a:t>
            </a:r>
            <a:endParaRPr lang="en-GB" altLang="en-US" dirty="0"/>
          </a:p>
        </p:txBody>
      </p:sp>
      <p:sp>
        <p:nvSpPr>
          <p:cNvPr id="3075" name="Text Placeholder 2"/>
          <p:cNvSpPr>
            <a:spLocks noGrp="1"/>
          </p:cNvSpPr>
          <p:nvPr>
            <p:ph type="subTitle" idx="1"/>
          </p:nvPr>
        </p:nvSpPr>
        <p:spPr/>
        <p:txBody>
          <a:bodyPr/>
          <a:lstStyle/>
          <a:p>
            <a:pPr marL="0" indent="0" eaLnBrk="1" hangingPunct="1">
              <a:buFontTx/>
              <a:buNone/>
            </a:pPr>
            <a:r>
              <a:rPr lang="en-GB" altLang="en-US" dirty="0"/>
              <a:t>Peter Schmitt</a:t>
            </a:r>
          </a:p>
          <a:p>
            <a:pPr marL="0" indent="0" eaLnBrk="1" hangingPunct="1">
              <a:buFontTx/>
              <a:buNone/>
            </a:pPr>
            <a:r>
              <a:rPr lang="fi-FI" altLang="en-US" sz="2000" dirty="0"/>
              <a:t>3GPP TSG CT WG4 </a:t>
            </a:r>
            <a:r>
              <a:rPr lang="fi-FI" altLang="en-US" sz="2000" dirty="0" smtClean="0"/>
              <a:t>Chair</a:t>
            </a:r>
            <a:r>
              <a:rPr lang="en-GB" altLang="en-US" sz="2000" dirty="0" smtClean="0"/>
              <a:t>, </a:t>
            </a:r>
            <a:r>
              <a:rPr lang="en-GB" altLang="en-US" sz="2000" dirty="0"/>
              <a:t>Huawei</a:t>
            </a:r>
            <a:endParaRPr lang="en-GB" altLang="en-US" dirty="0"/>
          </a:p>
        </p:txBody>
      </p:sp>
    </p:spTree>
  </p:cSld>
  <p:clrMapOvr>
    <a:masterClrMapping/>
  </p:clrMapOvr>
  <p:transition>
    <p:wipe dir="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p:txBody>
          <a:bodyPr/>
          <a:lstStyle/>
          <a:p>
            <a:r>
              <a:rPr lang="en-US" b="1" smtClean="0"/>
              <a:t> Summary Joint workshop on Rel-18</a:t>
            </a:r>
            <a:endParaRPr lang="en-US" altLang="fr-FR" dirty="0"/>
          </a:p>
        </p:txBody>
      </p:sp>
      <p:sp>
        <p:nvSpPr>
          <p:cNvPr id="5123" name="Espace réservé du contenu 3"/>
          <p:cNvSpPr>
            <a:spLocks noGrp="1"/>
          </p:cNvSpPr>
          <p:nvPr>
            <p:ph idx="1"/>
          </p:nvPr>
        </p:nvSpPr>
        <p:spPr>
          <a:xfrm>
            <a:off x="838200" y="1825625"/>
            <a:ext cx="10354733" cy="4351338"/>
          </a:xfrm>
        </p:spPr>
        <p:txBody>
          <a:bodyPr/>
          <a:lstStyle/>
          <a:p>
            <a:r>
              <a:rPr lang="de-DE" altLang="fr-FR" smtClean="0"/>
              <a:t>RAN and CT are on trac on Rel-17 completion in March 2022 </a:t>
            </a:r>
            <a:r>
              <a:rPr lang="de-DE" altLang="fr-FR" sz="1800" smtClean="0"/>
              <a:t>OpenAPI/ASN.1 freeze  are expected to be June 2022</a:t>
            </a:r>
          </a:p>
          <a:p>
            <a:r>
              <a:rPr lang="de-DE" smtClean="0"/>
              <a:t>Content </a:t>
            </a:r>
            <a:r>
              <a:rPr lang="de-DE"/>
              <a:t>of Rel-18 will be descided  in SA#94</a:t>
            </a:r>
          </a:p>
          <a:p>
            <a:r>
              <a:rPr lang="de-DE" altLang="fr-FR" smtClean="0"/>
              <a:t>Coordination between SA and RAN on the work items is important</a:t>
            </a:r>
          </a:p>
          <a:p>
            <a:r>
              <a:rPr lang="de-DE" altLang="fr-FR" smtClean="0"/>
              <a:t>Rel-18 timeline</a:t>
            </a:r>
          </a:p>
          <a:p>
            <a:pPr lvl="1"/>
            <a:r>
              <a:rPr lang="de-DE" altLang="fr-FR" smtClean="0"/>
              <a:t>Stage 1 freeze December 2021</a:t>
            </a:r>
          </a:p>
          <a:p>
            <a:pPr lvl="1"/>
            <a:r>
              <a:rPr lang="de-DE" altLang="fr-FR" smtClean="0"/>
              <a:t>Stage 2 freeze March 2023</a:t>
            </a:r>
          </a:p>
          <a:p>
            <a:pPr lvl="1"/>
            <a:r>
              <a:rPr lang="de-DE" altLang="fr-FR" smtClean="0"/>
              <a:t>Stage 3 freeze December 2023,</a:t>
            </a:r>
          </a:p>
          <a:p>
            <a:pPr lvl="1"/>
            <a:r>
              <a:rPr lang="de-DE" altLang="fr-FR" smtClean="0"/>
              <a:t>OpenAPI/ASN.1 freeze March 2024</a:t>
            </a:r>
          </a:p>
          <a:p>
            <a:r>
              <a:rPr lang="de-DE" altLang="fr-FR" smtClean="0"/>
              <a:t>Stephen Hayes has received 3GPP </a:t>
            </a:r>
            <a:r>
              <a:rPr lang="en-US" smtClean="0"/>
              <a:t>life time  achievement award.</a:t>
            </a:r>
            <a:endParaRPr lang="de-DE" altLang="fr-FR"/>
          </a:p>
          <a:p>
            <a:pPr marL="0" indent="0">
              <a:buNone/>
            </a:pPr>
            <a:endParaRPr lang="de-DE" altLang="fr-FR" smtClean="0"/>
          </a:p>
          <a:p>
            <a:endParaRPr lang="en-US" altLang="fr-FR" dirty="0"/>
          </a:p>
        </p:txBody>
      </p:sp>
    </p:spTree>
    <p:extLst>
      <p:ext uri="{BB962C8B-B14F-4D97-AF65-F5344CB8AC3E}">
        <p14:creationId xmlns:p14="http://schemas.microsoft.com/office/powerpoint/2010/main" val="932324550"/>
      </p:ext>
    </p:extLst>
  </p:cSld>
  <p:clrMapOvr>
    <a:masterClrMapping/>
  </p:clrMapOvr>
  <p:transition>
    <p:wipe dir="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p:txBody>
          <a:bodyPr/>
          <a:lstStyle/>
          <a:p>
            <a:r>
              <a:rPr lang="en-US" b="1" dirty="0" smtClean="0"/>
              <a:t>Report </a:t>
            </a:r>
            <a:r>
              <a:rPr lang="en-US" b="1"/>
              <a:t>from </a:t>
            </a:r>
            <a:r>
              <a:rPr lang="en-US" b="1" smtClean="0"/>
              <a:t>SA#93e </a:t>
            </a:r>
            <a:r>
              <a:rPr lang="en-US" b="1" dirty="0"/>
              <a:t>related to CT4 topics</a:t>
            </a:r>
            <a:endParaRPr lang="en-US" altLang="fr-FR" dirty="0"/>
          </a:p>
        </p:txBody>
      </p:sp>
      <p:sp>
        <p:nvSpPr>
          <p:cNvPr id="5123" name="Espace réservé du contenu 3"/>
          <p:cNvSpPr>
            <a:spLocks noGrp="1"/>
          </p:cNvSpPr>
          <p:nvPr>
            <p:ph idx="1"/>
          </p:nvPr>
        </p:nvSpPr>
        <p:spPr>
          <a:xfrm>
            <a:off x="838200" y="1825625"/>
            <a:ext cx="10354733" cy="4351338"/>
          </a:xfrm>
        </p:spPr>
        <p:txBody>
          <a:bodyPr/>
          <a:lstStyle/>
          <a:p>
            <a:r>
              <a:rPr lang="en-US" dirty="0" smtClean="0"/>
              <a:t>All </a:t>
            </a:r>
            <a:r>
              <a:rPr lang="en-US" dirty="0"/>
              <a:t>of the </a:t>
            </a:r>
            <a:r>
              <a:rPr lang="en-US" dirty="0" smtClean="0"/>
              <a:t>stage 2 CRs which </a:t>
            </a:r>
            <a:r>
              <a:rPr lang="en-US" dirty="0"/>
              <a:t>had dependency with </a:t>
            </a:r>
            <a:r>
              <a:rPr lang="en-US"/>
              <a:t>CT4 </a:t>
            </a:r>
            <a:r>
              <a:rPr lang="en-US" smtClean="0"/>
              <a:t>CRs are approved.</a:t>
            </a:r>
            <a:endParaRPr lang="en-US"/>
          </a:p>
          <a:p>
            <a:pPr marL="0" indent="0">
              <a:buNone/>
            </a:pPr>
            <a:r>
              <a:rPr lang="en-US" smtClean="0"/>
              <a:t> </a:t>
            </a:r>
            <a:endParaRPr lang="en-US" dirty="0" smtClean="0"/>
          </a:p>
          <a:p>
            <a:r>
              <a:rPr lang="de-DE">
                <a:solidFill>
                  <a:srgbClr val="FF0000"/>
                </a:solidFill>
              </a:rPr>
              <a:t> </a:t>
            </a:r>
            <a:r>
              <a:rPr lang="de-DE" smtClean="0"/>
              <a:t>SA has approved 1 Exception sheet</a:t>
            </a:r>
          </a:p>
          <a:p>
            <a:r>
              <a:rPr lang="de-DE" altLang="fr-FR"/>
              <a:t> </a:t>
            </a:r>
            <a:r>
              <a:rPr lang="de-DE" altLang="fr-FR" smtClean="0"/>
              <a:t>SA has approved 7 TRs and 5 TSs</a:t>
            </a:r>
          </a:p>
          <a:p>
            <a:r>
              <a:rPr lang="de-DE" altLang="fr-FR" smtClean="0"/>
              <a:t> SA has also approved 19 new WIDs and 2 revised WIDs</a:t>
            </a:r>
          </a:p>
          <a:p>
            <a:endParaRPr lang="de-DE" altLang="fr-FR"/>
          </a:p>
          <a:p>
            <a:pPr marL="0" indent="0">
              <a:buNone/>
            </a:pPr>
            <a:r>
              <a:rPr lang="de-DE" altLang="fr-FR" smtClean="0"/>
              <a:t>Details on the following slides</a:t>
            </a:r>
          </a:p>
          <a:p>
            <a:endParaRPr lang="en-US" altLang="fr-FR" dirty="0"/>
          </a:p>
        </p:txBody>
      </p:sp>
    </p:spTree>
    <p:extLst>
      <p:ext uri="{BB962C8B-B14F-4D97-AF65-F5344CB8AC3E}">
        <p14:creationId xmlns:p14="http://schemas.microsoft.com/office/powerpoint/2010/main" val="1913337769"/>
      </p:ext>
    </p:extLst>
  </p:cSld>
  <p:clrMapOvr>
    <a:masterClrMapping/>
  </p:clrMapOvr>
  <p:transition>
    <p:wipe dir="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p:txBody>
          <a:bodyPr/>
          <a:lstStyle/>
          <a:p>
            <a:r>
              <a:rPr lang="en-US" b="1" dirty="0" smtClean="0"/>
              <a:t>Report </a:t>
            </a:r>
            <a:r>
              <a:rPr lang="en-US" b="1"/>
              <a:t>from </a:t>
            </a:r>
            <a:r>
              <a:rPr lang="en-US" b="1" smtClean="0"/>
              <a:t>SA#93e </a:t>
            </a:r>
            <a:r>
              <a:rPr lang="en-US" b="1" dirty="0"/>
              <a:t>related to CT4 topics</a:t>
            </a:r>
            <a:endParaRPr lang="en-US" altLang="fr-FR" dirty="0"/>
          </a:p>
        </p:txBody>
      </p:sp>
      <p:sp>
        <p:nvSpPr>
          <p:cNvPr id="5123" name="Espace réservé du contenu 3"/>
          <p:cNvSpPr>
            <a:spLocks noGrp="1"/>
          </p:cNvSpPr>
          <p:nvPr>
            <p:ph idx="1"/>
          </p:nvPr>
        </p:nvSpPr>
        <p:spPr>
          <a:xfrm>
            <a:off x="838200" y="1825625"/>
            <a:ext cx="10354733" cy="4351338"/>
          </a:xfrm>
        </p:spPr>
        <p:txBody>
          <a:bodyPr/>
          <a:lstStyle/>
          <a:p>
            <a:pPr marL="0" indent="0">
              <a:buNone/>
            </a:pPr>
            <a:r>
              <a:rPr lang="en-US" sz="2000" smtClean="0">
                <a:solidFill>
                  <a:srgbClr val="FF0000"/>
                </a:solidFill>
              </a:rPr>
              <a:t>Approved exceptionsheets</a:t>
            </a:r>
            <a:endParaRPr lang="de-DE" sz="2000" dirty="0" smtClean="0">
              <a:solidFill>
                <a:srgbClr val="FF0000"/>
              </a:solidFill>
            </a:endParaRPr>
          </a:p>
          <a:p>
            <a:pPr>
              <a:lnSpc>
                <a:spcPct val="100000"/>
              </a:lnSpc>
              <a:spcBef>
                <a:spcPts val="600"/>
              </a:spcBef>
              <a:tabLst>
                <a:tab pos="1254125" algn="l"/>
                <a:tab pos="2151063" algn="l"/>
              </a:tabLst>
            </a:pPr>
            <a:r>
              <a:rPr lang="en-GB" sz="1400" smtClean="0"/>
              <a:t>SP-210967</a:t>
            </a:r>
            <a:r>
              <a:rPr lang="en-GB" sz="1400"/>
              <a:t>	SA </a:t>
            </a:r>
            <a:r>
              <a:rPr lang="en-GB" sz="1400" smtClean="0"/>
              <a:t>WG6</a:t>
            </a:r>
            <a:r>
              <a:rPr lang="en-GB" sz="1400"/>
              <a:t>	</a:t>
            </a:r>
            <a:r>
              <a:rPr lang="en-US" sz="1400"/>
              <a:t>Rel-17 Work Item Exception for Application Architecture for MSGin5G Service (5GMARCH</a:t>
            </a:r>
            <a:r>
              <a:rPr lang="en-US" sz="1400" smtClean="0"/>
              <a:t>)</a:t>
            </a:r>
            <a:endParaRPr lang="en-GB" sz="1400" i="1" smtClean="0"/>
          </a:p>
          <a:p>
            <a:pPr marL="0" indent="0">
              <a:buNone/>
              <a:tabLst>
                <a:tab pos="1077913" algn="l"/>
                <a:tab pos="1795463" algn="l"/>
                <a:tab pos="2239963" algn="l"/>
              </a:tabLst>
            </a:pPr>
            <a:endParaRPr lang="en-GB" sz="1400" i="1">
              <a:solidFill>
                <a:srgbClr val="FF0000"/>
              </a:solidFill>
            </a:endParaRPr>
          </a:p>
          <a:p>
            <a:pPr marL="0" indent="0">
              <a:buNone/>
              <a:tabLst>
                <a:tab pos="1077913" algn="l"/>
                <a:tab pos="1795463" algn="l"/>
                <a:tab pos="2239963" algn="l"/>
              </a:tabLst>
            </a:pPr>
            <a:r>
              <a:rPr lang="en-US" sz="2000" smtClean="0">
                <a:solidFill>
                  <a:srgbClr val="FF0000"/>
                </a:solidFill>
              </a:rPr>
              <a:t>Revised </a:t>
            </a:r>
            <a:r>
              <a:rPr lang="en-US" sz="2000">
                <a:solidFill>
                  <a:srgbClr val="FF0000"/>
                </a:solidFill>
              </a:rPr>
              <a:t>approved Rel-17 WIDs</a:t>
            </a:r>
          </a:p>
          <a:p>
            <a:pPr>
              <a:lnSpc>
                <a:spcPct val="100000"/>
              </a:lnSpc>
              <a:spcBef>
                <a:spcPts val="600"/>
              </a:spcBef>
              <a:tabLst>
                <a:tab pos="1254125" algn="l"/>
                <a:tab pos="2151063" algn="l"/>
              </a:tabLst>
            </a:pPr>
            <a:r>
              <a:rPr lang="en-US" sz="1400" smtClean="0"/>
              <a:t>SP-210860</a:t>
            </a:r>
            <a:r>
              <a:rPr lang="en-US" sz="1400"/>
              <a:t>	SA WG5	Revised WID on Enhancement on Management Aspects of 5G Service-Level Agreement</a:t>
            </a:r>
          </a:p>
          <a:p>
            <a:pPr marL="0" indent="0">
              <a:buNone/>
              <a:tabLst>
                <a:tab pos="1077913" algn="l"/>
                <a:tab pos="1795463" algn="l"/>
                <a:tab pos="2239963" algn="l"/>
              </a:tabLst>
            </a:pPr>
            <a:endParaRPr lang="en-US" sz="1400" dirty="0"/>
          </a:p>
          <a:p>
            <a:pPr marL="0" indent="0">
              <a:buNone/>
              <a:tabLst>
                <a:tab pos="1166813" algn="l"/>
                <a:tab pos="1614488" algn="l"/>
              </a:tabLst>
            </a:pPr>
            <a:endParaRPr lang="en-US" altLang="fr-FR" dirty="0">
              <a:solidFill>
                <a:srgbClr val="FF0000"/>
              </a:solidFill>
            </a:endParaRPr>
          </a:p>
        </p:txBody>
      </p:sp>
    </p:spTree>
    <p:extLst>
      <p:ext uri="{BB962C8B-B14F-4D97-AF65-F5344CB8AC3E}">
        <p14:creationId xmlns:p14="http://schemas.microsoft.com/office/powerpoint/2010/main" val="533859601"/>
      </p:ext>
    </p:extLst>
  </p:cSld>
  <p:clrMapOvr>
    <a:masterClrMapping/>
  </p:clrMapOvr>
  <p:transition>
    <p:wipe dir="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p:txBody>
          <a:bodyPr/>
          <a:lstStyle/>
          <a:p>
            <a:r>
              <a:rPr lang="en-US" b="1" dirty="0" smtClean="0"/>
              <a:t>Report </a:t>
            </a:r>
            <a:r>
              <a:rPr lang="en-US" b="1"/>
              <a:t>from </a:t>
            </a:r>
            <a:r>
              <a:rPr lang="en-US" b="1" smtClean="0"/>
              <a:t>SA#93e </a:t>
            </a:r>
            <a:r>
              <a:rPr lang="en-US" b="1" dirty="0"/>
              <a:t>related to CT4 topics</a:t>
            </a:r>
            <a:endParaRPr lang="en-US" altLang="fr-FR" dirty="0"/>
          </a:p>
        </p:txBody>
      </p:sp>
      <p:sp>
        <p:nvSpPr>
          <p:cNvPr id="5123" name="Espace réservé du contenu 3"/>
          <p:cNvSpPr>
            <a:spLocks noGrp="1"/>
          </p:cNvSpPr>
          <p:nvPr>
            <p:ph idx="1"/>
          </p:nvPr>
        </p:nvSpPr>
        <p:spPr>
          <a:xfrm>
            <a:off x="838200" y="1825625"/>
            <a:ext cx="10354733" cy="4351338"/>
          </a:xfrm>
        </p:spPr>
        <p:txBody>
          <a:bodyPr/>
          <a:lstStyle/>
          <a:p>
            <a:pPr marL="0" indent="0">
              <a:buNone/>
            </a:pPr>
            <a:r>
              <a:rPr lang="en-GB" sz="2000" smtClean="0">
                <a:solidFill>
                  <a:srgbClr val="FF0000"/>
                </a:solidFill>
              </a:rPr>
              <a:t>New approved </a:t>
            </a:r>
            <a:r>
              <a:rPr lang="en-GB" sz="2000">
                <a:solidFill>
                  <a:srgbClr val="FF0000"/>
                </a:solidFill>
              </a:rPr>
              <a:t>Rel-17 WIDs:</a:t>
            </a:r>
          </a:p>
          <a:p>
            <a:pPr>
              <a:tabLst>
                <a:tab pos="1254125" algn="l"/>
                <a:tab pos="2151063" algn="l"/>
              </a:tabLst>
            </a:pPr>
            <a:r>
              <a:rPr lang="en-US" sz="1400"/>
              <a:t>SP-211100	SA WG2	New WID: 'Architecture Enhancement for NR Reduced Capability Devices' [ARCH_NR_REDCAP]</a:t>
            </a:r>
          </a:p>
          <a:p>
            <a:pPr>
              <a:tabLst>
                <a:tab pos="1254125" algn="l"/>
                <a:tab pos="2151063" algn="l"/>
              </a:tabLst>
            </a:pPr>
            <a:r>
              <a:rPr lang="en-US" sz="1400" smtClean="0"/>
              <a:t>SP-211124</a:t>
            </a:r>
            <a:r>
              <a:rPr lang="en-US" sz="1400"/>
              <a:t>	SA WG2	New WID: 'Architecture support for NB-IoT/eMTC Non-Terrestrial Networks in EPS' [IoT_SAT_ARCH_EPS]</a:t>
            </a:r>
          </a:p>
          <a:p>
            <a:pPr>
              <a:tabLst>
                <a:tab pos="1254125" algn="l"/>
                <a:tab pos="2151063" algn="l"/>
              </a:tabLst>
            </a:pPr>
            <a:r>
              <a:rPr lang="en-US" sz="1400" smtClean="0"/>
              <a:t>SP-210835</a:t>
            </a:r>
            <a:r>
              <a:rPr lang="en-US" sz="1400"/>
              <a:t>	SA WG3	New WID on Security aspects of the 5GMSG Service</a:t>
            </a:r>
          </a:p>
          <a:p>
            <a:pPr>
              <a:tabLst>
                <a:tab pos="1254125" algn="l"/>
                <a:tab pos="2151063" algn="l"/>
              </a:tabLst>
            </a:pPr>
            <a:r>
              <a:rPr lang="en-US" sz="1400"/>
              <a:t>SP-210836	SA WG3	New WID for Security aspects on User Consent for 3GPP services</a:t>
            </a:r>
          </a:p>
          <a:p>
            <a:pPr>
              <a:tabLst>
                <a:tab pos="1254125" algn="l"/>
                <a:tab pos="2151063" algn="l"/>
              </a:tabLst>
            </a:pPr>
            <a:r>
              <a:rPr lang="en-US" sz="1400"/>
              <a:t>SP-210837	SA WG3	New WID on Security aspects of enablers for Network Automation (eNA) for the 5G system (5GS) Phase 2</a:t>
            </a:r>
          </a:p>
          <a:p>
            <a:pPr>
              <a:tabLst>
                <a:tab pos="1254125" algn="l"/>
                <a:tab pos="2151063" algn="l"/>
              </a:tabLst>
            </a:pPr>
            <a:r>
              <a:rPr lang="en-US" sz="1400"/>
              <a:t>SP-211120	SA WG3	New WID on Security Aspects of Proximity based Services (ProSe) in the 5G System (5GS)</a:t>
            </a:r>
          </a:p>
          <a:p>
            <a:pPr>
              <a:tabLst>
                <a:tab pos="1254125" algn="l"/>
                <a:tab pos="2151063" algn="l"/>
              </a:tabLst>
            </a:pPr>
            <a:r>
              <a:rPr lang="en-US" sz="1400" smtClean="0"/>
              <a:t>SP-210859</a:t>
            </a:r>
            <a:r>
              <a:rPr lang="en-US" sz="1400"/>
              <a:t>	SA WG5	New WID on access control for the management service</a:t>
            </a:r>
          </a:p>
          <a:p>
            <a:pPr>
              <a:tabLst>
                <a:tab pos="1254125" algn="l"/>
                <a:tab pos="2151063" algn="l"/>
              </a:tabLst>
            </a:pPr>
            <a:r>
              <a:rPr lang="en-US" sz="1400"/>
              <a:t>SP-210861	SA WG5	New WID on Charging aspects of edge computing</a:t>
            </a:r>
          </a:p>
          <a:p>
            <a:pPr>
              <a:tabLst>
                <a:tab pos="1254125" algn="l"/>
                <a:tab pos="2151063" algn="l"/>
              </a:tabLst>
            </a:pPr>
            <a:r>
              <a:rPr lang="en-US" sz="1400" smtClean="0"/>
              <a:t>SP-211121	SA WG5	New WID Improved support for NSA in the service-based management architecture</a:t>
            </a:r>
            <a:endParaRPr lang="en-US" sz="1400"/>
          </a:p>
          <a:p>
            <a:pPr>
              <a:tabLst>
                <a:tab pos="1077913" algn="l"/>
                <a:tab pos="1795463" algn="l"/>
                <a:tab pos="2239963" algn="l"/>
              </a:tabLst>
            </a:pPr>
            <a:endParaRPr lang="en-US" sz="1400" dirty="0"/>
          </a:p>
          <a:p>
            <a:pPr marL="0" indent="0">
              <a:buNone/>
              <a:tabLst>
                <a:tab pos="1166813" algn="l"/>
                <a:tab pos="1614488" algn="l"/>
              </a:tabLst>
            </a:pPr>
            <a:endParaRPr lang="en-US" altLang="fr-FR" dirty="0">
              <a:solidFill>
                <a:srgbClr val="FF0000"/>
              </a:solidFill>
            </a:endParaRPr>
          </a:p>
        </p:txBody>
      </p:sp>
    </p:spTree>
    <p:extLst>
      <p:ext uri="{BB962C8B-B14F-4D97-AF65-F5344CB8AC3E}">
        <p14:creationId xmlns:p14="http://schemas.microsoft.com/office/powerpoint/2010/main" val="2094608567"/>
      </p:ext>
    </p:extLst>
  </p:cSld>
  <p:clrMapOvr>
    <a:masterClrMapping/>
  </p:clrMapOvr>
  <p:transition>
    <p:wipe dir="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b="1" dirty="0"/>
              <a:t>Report </a:t>
            </a:r>
            <a:r>
              <a:rPr lang="en-US" sz="3600" b="1"/>
              <a:t>from </a:t>
            </a:r>
            <a:r>
              <a:rPr lang="en-US" sz="3600" b="1" smtClean="0"/>
              <a:t>SA#93e </a:t>
            </a:r>
            <a:r>
              <a:rPr lang="en-US" sz="3600" b="1" dirty="0"/>
              <a:t>related to CT4 topics</a:t>
            </a:r>
          </a:p>
        </p:txBody>
      </p:sp>
      <p:sp>
        <p:nvSpPr>
          <p:cNvPr id="6" name="Espace réservé du contenu 3"/>
          <p:cNvSpPr>
            <a:spLocks noGrp="1"/>
          </p:cNvSpPr>
          <p:nvPr>
            <p:ph idx="1"/>
          </p:nvPr>
        </p:nvSpPr>
        <p:spPr>
          <a:xfrm>
            <a:off x="838200" y="1825625"/>
            <a:ext cx="10354733" cy="4351338"/>
          </a:xfrm>
        </p:spPr>
        <p:txBody>
          <a:bodyPr/>
          <a:lstStyle/>
          <a:p>
            <a:pPr marL="0" indent="0">
              <a:buNone/>
              <a:tabLst>
                <a:tab pos="1435100" algn="l"/>
              </a:tabLst>
            </a:pPr>
            <a:r>
              <a:rPr lang="en-US">
                <a:solidFill>
                  <a:srgbClr val="FF0000"/>
                </a:solidFill>
              </a:rPr>
              <a:t>Approved </a:t>
            </a:r>
            <a:r>
              <a:rPr lang="en-US" smtClean="0">
                <a:solidFill>
                  <a:srgbClr val="FF0000"/>
                </a:solidFill>
              </a:rPr>
              <a:t>TSs</a:t>
            </a:r>
            <a:r>
              <a:rPr lang="en-GB" smtClean="0">
                <a:solidFill>
                  <a:srgbClr val="FF0000"/>
                </a:solidFill>
              </a:rPr>
              <a:t> </a:t>
            </a:r>
            <a:endParaRPr lang="de-DE" dirty="0">
              <a:solidFill>
                <a:srgbClr val="FF0000"/>
              </a:solidFill>
            </a:endParaRPr>
          </a:p>
          <a:p>
            <a:pPr>
              <a:tabLst>
                <a:tab pos="1166813" algn="l"/>
                <a:tab pos="1795463" algn="l"/>
              </a:tabLst>
            </a:pPr>
            <a:r>
              <a:rPr lang="en-US" sz="1400" smtClean="0"/>
              <a:t>SP-210939</a:t>
            </a:r>
            <a:r>
              <a:rPr lang="en-US" sz="1400"/>
              <a:t>	</a:t>
            </a:r>
            <a:r>
              <a:rPr lang="en-US" sz="1400" smtClean="0"/>
              <a:t>SA2</a:t>
            </a:r>
            <a:r>
              <a:rPr lang="en-US" sz="1400"/>
              <a:t>	TS 23.256: 'Support of Uncrewed Aerial Systems (UAS) connectivity, identification and </a:t>
            </a:r>
            <a:r>
              <a:rPr lang="en-US" sz="1400" smtClean="0"/>
              <a:t>tracking  </a:t>
            </a:r>
            <a:endParaRPr lang="en-US" sz="1400"/>
          </a:p>
          <a:p>
            <a:pPr>
              <a:tabLst>
                <a:tab pos="1166813" algn="l"/>
                <a:tab pos="1795463" algn="l"/>
              </a:tabLst>
            </a:pPr>
            <a:r>
              <a:rPr lang="en-US" sz="1400"/>
              <a:t>SP-210940	</a:t>
            </a:r>
            <a:r>
              <a:rPr lang="en-US" sz="1400" smtClean="0"/>
              <a:t>SA2</a:t>
            </a:r>
            <a:r>
              <a:rPr lang="en-US" sz="1400"/>
              <a:t>	TS 23.304: 'Proximity based Services (ProSe) in the 5G System (5GS) </a:t>
            </a:r>
          </a:p>
          <a:p>
            <a:pPr>
              <a:tabLst>
                <a:tab pos="1166813" algn="l"/>
                <a:tab pos="1795463" algn="l"/>
              </a:tabLst>
            </a:pPr>
            <a:r>
              <a:rPr lang="en-US" sz="1400"/>
              <a:t>SP-210941	</a:t>
            </a:r>
            <a:r>
              <a:rPr lang="en-US" sz="1400" smtClean="0"/>
              <a:t>SA2</a:t>
            </a:r>
            <a:r>
              <a:rPr lang="en-US" sz="1400"/>
              <a:t>	TS 23.247: 'Architectural enhancements for 5G multicast-broadcast </a:t>
            </a:r>
            <a:r>
              <a:rPr lang="en-US" sz="1400" smtClean="0"/>
              <a:t>services</a:t>
            </a:r>
            <a:endParaRPr lang="en-US" sz="1400"/>
          </a:p>
          <a:p>
            <a:pPr>
              <a:tabLst>
                <a:tab pos="1166813" algn="l"/>
                <a:tab pos="1795463" algn="l"/>
              </a:tabLst>
            </a:pPr>
            <a:r>
              <a:rPr lang="en-US" sz="1400"/>
              <a:t>SP-210942	</a:t>
            </a:r>
            <a:r>
              <a:rPr lang="en-US" sz="1400" smtClean="0"/>
              <a:t>SA2</a:t>
            </a:r>
            <a:r>
              <a:rPr lang="en-US" sz="1400"/>
              <a:t>	TS 23.548: '5G System Enhancements for Edge </a:t>
            </a:r>
            <a:r>
              <a:rPr lang="en-US" sz="1400" smtClean="0"/>
              <a:t>Computing</a:t>
            </a:r>
            <a:endParaRPr lang="en-US" sz="1400"/>
          </a:p>
          <a:p>
            <a:pPr>
              <a:tabLst>
                <a:tab pos="1166813" algn="l"/>
                <a:tab pos="1795463" algn="l"/>
              </a:tabLst>
            </a:pPr>
            <a:r>
              <a:rPr lang="en-US" sz="1400"/>
              <a:t> SP-210853	SA3	TS 33.326 'Security Assurance Specification for Network Slice-Specific Authentication and Authorization Function (NSSAAF</a:t>
            </a:r>
            <a:r>
              <a:rPr lang="en-US" sz="1400" smtClean="0"/>
              <a:t>)‘</a:t>
            </a:r>
          </a:p>
          <a:p>
            <a:pPr>
              <a:tabLst>
                <a:tab pos="1166813" algn="l"/>
                <a:tab pos="1795463" algn="l"/>
              </a:tabLst>
            </a:pPr>
            <a:r>
              <a:rPr lang="en-US" sz="1400"/>
              <a:t>SP-210947	</a:t>
            </a:r>
            <a:r>
              <a:rPr lang="en-US" sz="1400" smtClean="0"/>
              <a:t>SA6</a:t>
            </a:r>
            <a:r>
              <a:rPr lang="en-US" sz="1400"/>
              <a:t>	TS 23.554 </a:t>
            </a:r>
            <a:r>
              <a:rPr lang="en-US" sz="1400" smtClean="0"/>
              <a:t>Application </a:t>
            </a:r>
            <a:r>
              <a:rPr lang="en-US" sz="1400"/>
              <a:t>architecture for MSGin5G Service</a:t>
            </a:r>
          </a:p>
          <a:p>
            <a:pPr marL="0" indent="0">
              <a:buNone/>
              <a:tabLst>
                <a:tab pos="1435100" algn="l"/>
              </a:tabLst>
            </a:pPr>
            <a:r>
              <a:rPr lang="en-US" smtClean="0">
                <a:solidFill>
                  <a:srgbClr val="FF0000"/>
                </a:solidFill>
              </a:rPr>
              <a:t>Approved </a:t>
            </a:r>
            <a:r>
              <a:rPr lang="en-US">
                <a:solidFill>
                  <a:srgbClr val="FF0000"/>
                </a:solidFill>
              </a:rPr>
              <a:t>TRs</a:t>
            </a:r>
            <a:endParaRPr lang="en-US" dirty="0">
              <a:solidFill>
                <a:srgbClr val="FF0000"/>
              </a:solidFill>
            </a:endParaRPr>
          </a:p>
          <a:p>
            <a:pPr>
              <a:tabLst>
                <a:tab pos="1166813" algn="l"/>
                <a:tab pos="1795463" algn="l"/>
              </a:tabLst>
            </a:pPr>
            <a:r>
              <a:rPr lang="en-US" sz="1400"/>
              <a:t>SP-210839	</a:t>
            </a:r>
            <a:r>
              <a:rPr lang="en-US" sz="1400" smtClean="0"/>
              <a:t>SA3</a:t>
            </a:r>
            <a:r>
              <a:rPr lang="en-US" sz="1400"/>
              <a:t>	</a:t>
            </a:r>
            <a:r>
              <a:rPr lang="en-US" sz="1400" smtClean="0"/>
              <a:t>TR </a:t>
            </a:r>
            <a:r>
              <a:rPr lang="en-US" sz="1400"/>
              <a:t>33.854 'Study on security aspects of Uncrewed Aerial Systems (UAS)'</a:t>
            </a:r>
          </a:p>
          <a:p>
            <a:pPr>
              <a:tabLst>
                <a:tab pos="1166813" algn="l"/>
                <a:tab pos="1795463" algn="l"/>
              </a:tabLst>
            </a:pPr>
            <a:r>
              <a:rPr lang="en-US" sz="1400"/>
              <a:t>SP-210856	</a:t>
            </a:r>
            <a:r>
              <a:rPr lang="en-US" sz="1400" smtClean="0"/>
              <a:t>SA5</a:t>
            </a:r>
            <a:r>
              <a:rPr lang="en-US" sz="1400"/>
              <a:t>	TR 28.814 'Study on enhancements of edge computing management'</a:t>
            </a:r>
          </a:p>
          <a:p>
            <a:pPr>
              <a:tabLst>
                <a:tab pos="1166813" algn="l"/>
                <a:tab pos="1795463" algn="l"/>
              </a:tabLst>
            </a:pPr>
            <a:r>
              <a:rPr lang="en-US" sz="1400" smtClean="0"/>
              <a:t>SP-210948</a:t>
            </a:r>
            <a:r>
              <a:rPr lang="en-US" sz="1400"/>
              <a:t>	</a:t>
            </a:r>
            <a:r>
              <a:rPr lang="en-US" sz="1400" smtClean="0"/>
              <a:t>SA6</a:t>
            </a:r>
            <a:r>
              <a:rPr lang="en-US" sz="1400"/>
              <a:t>	</a:t>
            </a:r>
            <a:r>
              <a:rPr lang="en-US" sz="1400" smtClean="0"/>
              <a:t>TR </a:t>
            </a:r>
            <a:r>
              <a:rPr lang="en-US" sz="1400"/>
              <a:t>23.745 Study on application support layer for Factories of the Future (FotF) in the 5G network</a:t>
            </a:r>
          </a:p>
          <a:p>
            <a:pPr>
              <a:tabLst>
                <a:tab pos="1166813" algn="l"/>
                <a:tab pos="1795463" algn="l"/>
              </a:tabLst>
            </a:pPr>
            <a:r>
              <a:rPr lang="en-US" sz="1400"/>
              <a:t>SP-210949	</a:t>
            </a:r>
            <a:r>
              <a:rPr lang="en-US" sz="1400" smtClean="0"/>
              <a:t>SA6</a:t>
            </a:r>
            <a:r>
              <a:rPr lang="en-US" sz="1400"/>
              <a:t>	</a:t>
            </a:r>
            <a:r>
              <a:rPr lang="en-US" sz="1400" smtClean="0"/>
              <a:t>TR </a:t>
            </a:r>
            <a:r>
              <a:rPr lang="en-US" sz="1400"/>
              <a:t>23.700-79 Study of gateway User Equipment (UE) function for Mission Critical (MC) communications</a:t>
            </a:r>
            <a:r>
              <a:rPr lang="en-US" sz="1400" smtClean="0"/>
              <a:t> </a:t>
            </a:r>
            <a:endParaRPr lang="en-US" sz="1400"/>
          </a:p>
          <a:p>
            <a:pPr marL="0" indent="0">
              <a:buNone/>
              <a:tabLst>
                <a:tab pos="1435100" algn="l"/>
              </a:tabLst>
            </a:pPr>
            <a:endParaRPr lang="en-US" sz="1800" dirty="0"/>
          </a:p>
        </p:txBody>
      </p:sp>
    </p:spTree>
    <p:extLst>
      <p:ext uri="{BB962C8B-B14F-4D97-AF65-F5344CB8AC3E}">
        <p14:creationId xmlns:p14="http://schemas.microsoft.com/office/powerpoint/2010/main" val="2681776727"/>
      </p:ext>
    </p:extLst>
  </p:cSld>
  <p:clrMapOvr>
    <a:masterClrMapping/>
  </p:clrMapOvr>
  <p:transition>
    <p:wipe dir="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p:txBody>
          <a:bodyPr/>
          <a:lstStyle/>
          <a:p>
            <a:r>
              <a:rPr lang="en-US" b="1" dirty="0" smtClean="0"/>
              <a:t>Report </a:t>
            </a:r>
            <a:r>
              <a:rPr lang="en-US" b="1"/>
              <a:t>from </a:t>
            </a:r>
            <a:r>
              <a:rPr lang="en-US" b="1" smtClean="0"/>
              <a:t>SA#93e </a:t>
            </a:r>
            <a:r>
              <a:rPr lang="en-US" b="1" dirty="0"/>
              <a:t>related to CT4 topics</a:t>
            </a:r>
            <a:endParaRPr lang="en-US" altLang="fr-FR" dirty="0"/>
          </a:p>
        </p:txBody>
      </p:sp>
      <p:sp>
        <p:nvSpPr>
          <p:cNvPr id="5123" name="Espace réservé du contenu 3"/>
          <p:cNvSpPr>
            <a:spLocks noGrp="1"/>
          </p:cNvSpPr>
          <p:nvPr>
            <p:ph idx="1"/>
          </p:nvPr>
        </p:nvSpPr>
        <p:spPr>
          <a:xfrm>
            <a:off x="838200" y="1825625"/>
            <a:ext cx="10354733" cy="4351338"/>
          </a:xfrm>
        </p:spPr>
        <p:txBody>
          <a:bodyPr/>
          <a:lstStyle/>
          <a:p>
            <a:pPr marL="0" indent="0">
              <a:buNone/>
              <a:tabLst>
                <a:tab pos="1254125" algn="l"/>
                <a:tab pos="2151063" algn="l"/>
              </a:tabLst>
            </a:pPr>
            <a:r>
              <a:rPr lang="en-US" sz="1400" smtClean="0">
                <a:solidFill>
                  <a:srgbClr val="FF0000"/>
                </a:solidFill>
              </a:rPr>
              <a:t>New/revised </a:t>
            </a:r>
            <a:r>
              <a:rPr lang="en-US" sz="1400">
                <a:solidFill>
                  <a:srgbClr val="FF0000"/>
                </a:solidFill>
              </a:rPr>
              <a:t>Approved Rel-18 SIDs</a:t>
            </a:r>
          </a:p>
          <a:p>
            <a:pPr>
              <a:tabLst>
                <a:tab pos="1254125" algn="l"/>
                <a:tab pos="2151063" algn="l"/>
              </a:tabLst>
            </a:pPr>
            <a:r>
              <a:rPr lang="en-US" sz="1200" smtClean="0"/>
              <a:t>SP-210956</a:t>
            </a:r>
            <a:r>
              <a:rPr lang="en-US" sz="1200"/>
              <a:t>	SA WG6	New SID study on enhanced architecture for UAS Applications</a:t>
            </a:r>
          </a:p>
          <a:p>
            <a:pPr>
              <a:tabLst>
                <a:tab pos="1254125" algn="l"/>
                <a:tab pos="2151063" algn="l"/>
              </a:tabLst>
            </a:pPr>
            <a:r>
              <a:rPr lang="en-US" sz="1200"/>
              <a:t>SP-210955	SA WG6	New SID Study on SEAL data delivery enabler for vertical applications</a:t>
            </a:r>
          </a:p>
          <a:p>
            <a:pPr>
              <a:tabLst>
                <a:tab pos="1254125" algn="l"/>
                <a:tab pos="2151063" algn="l"/>
              </a:tabLst>
            </a:pPr>
            <a:r>
              <a:rPr lang="en-US" sz="1200"/>
              <a:t>SP-210956	SA WG6	New SID Study on enhancements to application layer support for V2X services; Phase 2</a:t>
            </a:r>
          </a:p>
          <a:p>
            <a:pPr>
              <a:tabLst>
                <a:tab pos="1254125" algn="l"/>
                <a:tab pos="2151063" algn="l"/>
              </a:tabLst>
            </a:pPr>
            <a:r>
              <a:rPr lang="en-US" sz="1200"/>
              <a:t>SP-210951	SA WG6	Revised SID Study on enhanced Application Architecture for enabling Edge Applications</a:t>
            </a:r>
          </a:p>
          <a:p>
            <a:pPr marL="0" indent="0">
              <a:buNone/>
              <a:tabLst>
                <a:tab pos="1077913" algn="l"/>
                <a:tab pos="1795463" algn="l"/>
                <a:tab pos="2239963" algn="l"/>
              </a:tabLst>
            </a:pPr>
            <a:r>
              <a:rPr lang="en-US" sz="1400" smtClean="0">
                <a:solidFill>
                  <a:srgbClr val="FF0000"/>
                </a:solidFill>
              </a:rPr>
              <a:t>Approved Rel-18 TRs</a:t>
            </a:r>
          </a:p>
          <a:p>
            <a:pPr>
              <a:tabLst>
                <a:tab pos="1166813" algn="l"/>
                <a:tab pos="1795463" algn="l"/>
              </a:tabLst>
            </a:pPr>
            <a:r>
              <a:rPr lang="en-US" sz="1200"/>
              <a:t>SP-211048	SA WG1	TR 22.839 on FS_VMR (Study on vehicle-mounted relays) for approval</a:t>
            </a:r>
          </a:p>
          <a:p>
            <a:pPr>
              <a:tabLst>
                <a:tab pos="1166813" algn="l"/>
                <a:tab pos="1795463" algn="l"/>
              </a:tabLst>
            </a:pPr>
            <a:r>
              <a:rPr lang="en-US" sz="1200"/>
              <a:t>SP-211050	SA WG1	TR 22.847 on FS_TACMM (Study on supporting tactile and multi-modality communication services in 5GS ) for one-step approval</a:t>
            </a:r>
          </a:p>
          <a:p>
            <a:pPr>
              <a:tabLst>
                <a:tab pos="1077913" algn="l"/>
                <a:tab pos="1795463" algn="l"/>
                <a:tab pos="2239963" algn="l"/>
              </a:tabLst>
            </a:pPr>
            <a:endParaRPr lang="en-US" sz="1400" dirty="0"/>
          </a:p>
          <a:p>
            <a:pPr marL="0" indent="0">
              <a:buNone/>
              <a:tabLst>
                <a:tab pos="1166813" algn="l"/>
                <a:tab pos="1614488" algn="l"/>
              </a:tabLst>
            </a:pPr>
            <a:endParaRPr lang="en-US" altLang="fr-FR" dirty="0">
              <a:solidFill>
                <a:srgbClr val="FF0000"/>
              </a:solidFill>
            </a:endParaRPr>
          </a:p>
        </p:txBody>
      </p:sp>
    </p:spTree>
    <p:extLst>
      <p:ext uri="{BB962C8B-B14F-4D97-AF65-F5344CB8AC3E}">
        <p14:creationId xmlns:p14="http://schemas.microsoft.com/office/powerpoint/2010/main" val="1020156156"/>
      </p:ext>
    </p:extLst>
  </p:cSld>
  <p:clrMapOvr>
    <a:masterClrMapping/>
  </p:clrMapOvr>
  <p:transition>
    <p:wipe dir="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p:txBody>
          <a:bodyPr/>
          <a:lstStyle/>
          <a:p>
            <a:r>
              <a:rPr lang="en-US" b="1" dirty="0" smtClean="0"/>
              <a:t>Report </a:t>
            </a:r>
            <a:r>
              <a:rPr lang="en-US" b="1"/>
              <a:t>from </a:t>
            </a:r>
            <a:r>
              <a:rPr lang="en-US" b="1" smtClean="0"/>
              <a:t>SA#93e </a:t>
            </a:r>
            <a:r>
              <a:rPr lang="en-US" b="1" dirty="0"/>
              <a:t>related to CT4 topics</a:t>
            </a:r>
            <a:endParaRPr lang="en-US" altLang="fr-FR" dirty="0"/>
          </a:p>
        </p:txBody>
      </p:sp>
      <p:sp>
        <p:nvSpPr>
          <p:cNvPr id="5123" name="Espace réservé du contenu 3"/>
          <p:cNvSpPr>
            <a:spLocks noGrp="1"/>
          </p:cNvSpPr>
          <p:nvPr>
            <p:ph idx="1"/>
          </p:nvPr>
        </p:nvSpPr>
        <p:spPr>
          <a:xfrm>
            <a:off x="838200" y="1825625"/>
            <a:ext cx="10354733" cy="4351338"/>
          </a:xfrm>
        </p:spPr>
        <p:txBody>
          <a:bodyPr/>
          <a:lstStyle/>
          <a:p>
            <a:pPr marL="0" indent="0">
              <a:buNone/>
            </a:pPr>
            <a:r>
              <a:rPr lang="en-GB" sz="1400" smtClean="0">
                <a:solidFill>
                  <a:srgbClr val="FF0000"/>
                </a:solidFill>
              </a:rPr>
              <a:t>New approved Rel-18 </a:t>
            </a:r>
            <a:r>
              <a:rPr lang="en-GB" sz="1400">
                <a:solidFill>
                  <a:srgbClr val="FF0000"/>
                </a:solidFill>
              </a:rPr>
              <a:t>WIDs:</a:t>
            </a:r>
          </a:p>
          <a:p>
            <a:pPr>
              <a:tabLst>
                <a:tab pos="1254125" algn="l"/>
                <a:tab pos="2151063" algn="l"/>
              </a:tabLst>
            </a:pPr>
            <a:r>
              <a:rPr lang="en-US" sz="1200"/>
              <a:t>SP-211053	SA WG1	New WID on Supporting tactile and multi-modality communication services (TACMM)</a:t>
            </a:r>
          </a:p>
          <a:p>
            <a:pPr>
              <a:tabLst>
                <a:tab pos="1254125" algn="l"/>
                <a:tab pos="2151063" algn="l"/>
              </a:tabLst>
            </a:pPr>
            <a:r>
              <a:rPr lang="en-US" sz="1200"/>
              <a:t>SP-211054	SA WG1	New WID on Requirements on Vehicle-mounted relays (VMR)</a:t>
            </a:r>
          </a:p>
          <a:p>
            <a:pPr>
              <a:tabLst>
                <a:tab pos="1254125" algn="l"/>
                <a:tab pos="2151063" algn="l"/>
              </a:tabLst>
            </a:pPr>
            <a:r>
              <a:rPr lang="en-US" sz="1200"/>
              <a:t>SP-211055	SA WG1	New WID on PIN + Resident Service requirements (PIRATES)</a:t>
            </a:r>
          </a:p>
          <a:p>
            <a:pPr>
              <a:tabLst>
                <a:tab pos="1254125" algn="l"/>
                <a:tab pos="2151063" algn="l"/>
              </a:tabLst>
            </a:pPr>
            <a:r>
              <a:rPr lang="en-US" sz="1200"/>
              <a:t>SP-211056	SA WG1	New WID on Service exposure for industrial automation (EXPOSE)</a:t>
            </a:r>
          </a:p>
          <a:p>
            <a:pPr>
              <a:tabLst>
                <a:tab pos="1254125" algn="l"/>
                <a:tab pos="2151063" algn="l"/>
              </a:tabLst>
            </a:pPr>
            <a:r>
              <a:rPr lang="en-US" sz="1200" smtClean="0"/>
              <a:t>SP-211057 </a:t>
            </a:r>
            <a:r>
              <a:rPr lang="en-US" sz="1200"/>
              <a:t>	SA WG1	New WID on MPS when access to EPC/5GC is WLAN (MPS_WLAN)</a:t>
            </a:r>
          </a:p>
          <a:p>
            <a:pPr>
              <a:tabLst>
                <a:tab pos="1254125" algn="l"/>
                <a:tab pos="2151063" algn="l"/>
              </a:tabLst>
            </a:pPr>
            <a:r>
              <a:rPr lang="en-US" sz="1200"/>
              <a:t>SP-211058	SA WG1	New WID on Supporting Ad Hoc Group Communication in Mission Critical (AHGC)</a:t>
            </a:r>
          </a:p>
          <a:p>
            <a:pPr>
              <a:tabLst>
                <a:tab pos="1254125" algn="l"/>
                <a:tab pos="2151063" algn="l"/>
              </a:tabLst>
            </a:pPr>
            <a:r>
              <a:rPr lang="en-US" sz="1200"/>
              <a:t>SP-211059	SA WG1	New WID on Sharing administrative configuration between interconnected MCX Service systems (SACI_MCS</a:t>
            </a:r>
            <a:r>
              <a:rPr lang="en-US" sz="1200" smtClean="0"/>
              <a:t>)</a:t>
            </a:r>
          </a:p>
          <a:p>
            <a:pPr>
              <a:lnSpc>
                <a:spcPct val="100000"/>
              </a:lnSpc>
              <a:spcBef>
                <a:spcPts val="600"/>
              </a:spcBef>
              <a:tabLst>
                <a:tab pos="1254125" algn="l"/>
                <a:tab pos="2151063" algn="l"/>
              </a:tabLst>
            </a:pPr>
            <a:r>
              <a:rPr lang="en-US" sz="1200"/>
              <a:t>SP-210957	SA WG6	New WID Application layer support for Factories of the Future (FF)</a:t>
            </a:r>
          </a:p>
          <a:p>
            <a:pPr>
              <a:lnSpc>
                <a:spcPct val="100000"/>
              </a:lnSpc>
              <a:spcBef>
                <a:spcPts val="600"/>
              </a:spcBef>
              <a:tabLst>
                <a:tab pos="1254125" algn="l"/>
                <a:tab pos="2151063" algn="l"/>
              </a:tabLst>
            </a:pPr>
            <a:r>
              <a:rPr lang="en-US" sz="1200"/>
              <a:t>SP-210958	SA WG6	New WID Mission Critical Services over 5MBS</a:t>
            </a:r>
          </a:p>
          <a:p>
            <a:pPr>
              <a:lnSpc>
                <a:spcPct val="100000"/>
              </a:lnSpc>
              <a:spcBef>
                <a:spcPts val="600"/>
              </a:spcBef>
              <a:tabLst>
                <a:tab pos="1254125" algn="l"/>
                <a:tab pos="2151063" algn="l"/>
              </a:tabLst>
            </a:pPr>
            <a:r>
              <a:rPr lang="en-US" sz="1200"/>
              <a:t>SP-210959	SA WG6	New WID Gateway UE function for Mission Critical </a:t>
            </a:r>
            <a:r>
              <a:rPr lang="en-US" sz="1200" smtClean="0"/>
              <a:t>Communication </a:t>
            </a:r>
          </a:p>
          <a:p>
            <a:pPr>
              <a:lnSpc>
                <a:spcPct val="100000"/>
              </a:lnSpc>
              <a:spcBef>
                <a:spcPts val="600"/>
              </a:spcBef>
              <a:tabLst>
                <a:tab pos="1254125" algn="l"/>
                <a:tab pos="2151063" algn="l"/>
              </a:tabLst>
            </a:pPr>
            <a:r>
              <a:rPr lang="en-US" sz="1200" smtClean="0"/>
              <a:t> </a:t>
            </a:r>
            <a:r>
              <a:rPr lang="en-US" sz="1200"/>
              <a:t>SP-210830	SA </a:t>
            </a:r>
            <a:r>
              <a:rPr lang="en-US" sz="1200" smtClean="0"/>
              <a:t>WG3-LI	Lawful </a:t>
            </a:r>
            <a:r>
              <a:rPr lang="en-US" sz="1200"/>
              <a:t>Interception </a:t>
            </a:r>
            <a:r>
              <a:rPr lang="en-US" sz="1200" smtClean="0"/>
              <a:t>(moved from Rel-17)</a:t>
            </a:r>
          </a:p>
          <a:p>
            <a:pPr marL="0" indent="0">
              <a:buNone/>
              <a:tabLst>
                <a:tab pos="1166813" algn="l"/>
                <a:tab pos="1614488" algn="l"/>
              </a:tabLst>
            </a:pPr>
            <a:endParaRPr lang="en-US" sz="1200"/>
          </a:p>
          <a:p>
            <a:pPr marL="0" indent="0">
              <a:buNone/>
              <a:tabLst>
                <a:tab pos="1166813" algn="l"/>
                <a:tab pos="1614488" algn="l"/>
              </a:tabLst>
            </a:pPr>
            <a:r>
              <a:rPr lang="en-US"/>
              <a:t>	</a:t>
            </a:r>
          </a:p>
          <a:p>
            <a:pPr marL="0" indent="0">
              <a:buNone/>
              <a:tabLst>
                <a:tab pos="1166813" algn="l"/>
                <a:tab pos="1614488" algn="l"/>
              </a:tabLst>
            </a:pPr>
            <a:endParaRPr lang="en-US" altLang="fr-FR" dirty="0">
              <a:solidFill>
                <a:srgbClr val="FF0000"/>
              </a:solidFill>
            </a:endParaRPr>
          </a:p>
        </p:txBody>
      </p:sp>
    </p:spTree>
    <p:extLst>
      <p:ext uri="{BB962C8B-B14F-4D97-AF65-F5344CB8AC3E}">
        <p14:creationId xmlns:p14="http://schemas.microsoft.com/office/powerpoint/2010/main" val="1566024630"/>
      </p:ext>
    </p:extLst>
  </p:cSld>
  <p:clrMapOvr>
    <a:masterClrMapping/>
  </p:clrMapOvr>
  <p:transition>
    <p:wipe dir="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a:xfrm>
            <a:off x="905934" y="365125"/>
            <a:ext cx="10515600" cy="1325563"/>
          </a:xfrm>
        </p:spPr>
        <p:txBody>
          <a:bodyPr/>
          <a:lstStyle/>
          <a:p>
            <a:r>
              <a:rPr lang="de-DE" dirty="0" smtClean="0"/>
              <a:t>Other information</a:t>
            </a:r>
            <a:endParaRPr lang="en-US" altLang="en-US" dirty="0" smtClean="0"/>
          </a:p>
        </p:txBody>
      </p:sp>
      <p:sp>
        <p:nvSpPr>
          <p:cNvPr id="4" name="Rectangle 3"/>
          <p:cNvSpPr/>
          <p:nvPr/>
        </p:nvSpPr>
        <p:spPr>
          <a:xfrm>
            <a:off x="671655" y="1913459"/>
            <a:ext cx="9134874" cy="5024965"/>
          </a:xfrm>
          <a:prstGeom prst="rect">
            <a:avLst/>
          </a:prstGeom>
        </p:spPr>
        <p:txBody>
          <a:bodyPr wrap="square">
            <a:spAutoFit/>
          </a:bodyPr>
          <a:lstStyle/>
          <a:p>
            <a:endParaRPr lang="en-US" smtClean="0"/>
          </a:p>
          <a:p>
            <a:pPr marL="228600" lvl="1" indent="-228600">
              <a:lnSpc>
                <a:spcPct val="90000"/>
              </a:lnSpc>
              <a:spcBef>
                <a:spcPts val="1000"/>
              </a:spcBef>
              <a:buBlip>
                <a:blip r:embed="rId2"/>
              </a:buBlip>
              <a:tabLst>
                <a:tab pos="1166813" algn="l"/>
                <a:tab pos="1795463" algn="l"/>
              </a:tabLst>
            </a:pPr>
            <a:r>
              <a:rPr lang="en-US" smtClean="0"/>
              <a:t> </a:t>
            </a:r>
            <a:r>
              <a:rPr lang="en-US">
                <a:latin typeface="Arial "/>
                <a:cs typeface="+mn-cs"/>
              </a:rPr>
              <a:t>RAN has agreed to update also 2G, 3G and LTE regarding inclusive laguage. In CT, SA 2G, 3G, LTE and 5G was done in one step. SA agreed as well to align </a:t>
            </a:r>
            <a:r>
              <a:rPr lang="en-US" smtClean="0">
                <a:latin typeface="Arial "/>
                <a:cs typeface="+mn-cs"/>
              </a:rPr>
              <a:t>their </a:t>
            </a:r>
            <a:r>
              <a:rPr lang="en-US">
                <a:latin typeface="Arial "/>
                <a:cs typeface="+mn-cs"/>
              </a:rPr>
              <a:t>specification accordingly.</a:t>
            </a:r>
          </a:p>
          <a:p>
            <a:pPr marL="742950" lvl="1" indent="-285750">
              <a:buFont typeface="Wingdings" panose="05000000000000000000" pitchFamily="2" charset="2"/>
              <a:buChar char="ü"/>
            </a:pPr>
            <a:r>
              <a:rPr lang="en-US">
                <a:latin typeface="Arial "/>
              </a:rPr>
              <a:t>CT4 CRs were </a:t>
            </a:r>
            <a:r>
              <a:rPr lang="en-US" smtClean="0">
                <a:latin typeface="Arial "/>
              </a:rPr>
              <a:t>approved in CT#91 </a:t>
            </a:r>
            <a:r>
              <a:rPr lang="en-US" sz="1400" smtClean="0">
                <a:latin typeface="Arial "/>
              </a:rPr>
              <a:t>(IMEI check uses in the description now: permitted, prohibited, tracked)</a:t>
            </a:r>
            <a:r>
              <a:rPr lang="en-US" smtClean="0">
                <a:latin typeface="Arial "/>
              </a:rPr>
              <a:t>. </a:t>
            </a:r>
          </a:p>
          <a:p>
            <a:pPr marL="742950" lvl="1" indent="-285750">
              <a:buFont typeface="Wingdings" panose="05000000000000000000" pitchFamily="2" charset="2"/>
              <a:buChar char="ü"/>
            </a:pPr>
            <a:r>
              <a:rPr lang="en-US" smtClean="0">
                <a:latin typeface="Arial "/>
              </a:rPr>
              <a:t>SA2 CRs were approved in SA#91 </a:t>
            </a:r>
            <a:r>
              <a:rPr lang="en-US" sz="1400" smtClean="0">
                <a:latin typeface="Arial "/>
              </a:rPr>
              <a:t>(</a:t>
            </a:r>
            <a:r>
              <a:rPr lang="en-US" sz="1400">
                <a:latin typeface="Arial "/>
              </a:rPr>
              <a:t>IMEI check </a:t>
            </a:r>
            <a:r>
              <a:rPr lang="en-US" sz="1400" smtClean="0">
                <a:latin typeface="Arial "/>
              </a:rPr>
              <a:t>uses</a:t>
            </a:r>
            <a:r>
              <a:rPr lang="en-US" sz="1400">
                <a:latin typeface="Arial "/>
              </a:rPr>
              <a:t> in the description now</a:t>
            </a:r>
            <a:r>
              <a:rPr lang="en-US" sz="1400" smtClean="0">
                <a:latin typeface="Arial "/>
              </a:rPr>
              <a:t>: allowed, </a:t>
            </a:r>
            <a:r>
              <a:rPr lang="en-US" sz="1400">
                <a:latin typeface="Arial "/>
              </a:rPr>
              <a:t>prohibited, tracked)</a:t>
            </a:r>
          </a:p>
          <a:p>
            <a:pPr marL="742950" lvl="1" indent="-285750">
              <a:buFont typeface="Wingdings" panose="05000000000000000000" pitchFamily="2" charset="2"/>
              <a:buChar char="ü"/>
            </a:pPr>
            <a:r>
              <a:rPr lang="en-US" smtClean="0">
                <a:latin typeface="Arial "/>
              </a:rPr>
              <a:t>SA5 </a:t>
            </a:r>
            <a:r>
              <a:rPr lang="en-US">
                <a:latin typeface="Arial "/>
              </a:rPr>
              <a:t>provided a set of CRs to this SA </a:t>
            </a:r>
            <a:r>
              <a:rPr lang="en-US" smtClean="0">
                <a:latin typeface="Arial "/>
              </a:rPr>
              <a:t>plenary </a:t>
            </a:r>
            <a:r>
              <a:rPr lang="en-US" sz="1400" smtClean="0">
                <a:latin typeface="Arial "/>
              </a:rPr>
              <a:t>(</a:t>
            </a:r>
            <a:r>
              <a:rPr lang="en-US" sz="1400">
                <a:latin typeface="Arial "/>
              </a:rPr>
              <a:t>IMEI check </a:t>
            </a:r>
            <a:r>
              <a:rPr lang="en-US" sz="1400" smtClean="0">
                <a:latin typeface="Arial "/>
              </a:rPr>
              <a:t>uses</a:t>
            </a:r>
            <a:r>
              <a:rPr lang="en-US" sz="1400">
                <a:latin typeface="Arial "/>
              </a:rPr>
              <a:t> in the description now</a:t>
            </a:r>
            <a:r>
              <a:rPr lang="en-US" sz="1400" smtClean="0">
                <a:latin typeface="Arial "/>
              </a:rPr>
              <a:t>: not allowed, blocked</a:t>
            </a:r>
            <a:r>
              <a:rPr lang="en-US" sz="1400">
                <a:latin typeface="Arial "/>
              </a:rPr>
              <a:t>, tracked)</a:t>
            </a:r>
          </a:p>
          <a:p>
            <a:pPr marL="742950" lvl="1" indent="-285750">
              <a:buFont typeface="Wingdings" panose="05000000000000000000" pitchFamily="2" charset="2"/>
              <a:buChar char="q"/>
            </a:pPr>
            <a:r>
              <a:rPr lang="en-US" smtClean="0">
                <a:latin typeface="Arial "/>
              </a:rPr>
              <a:t>SA1 still needs to update their TSs (e.g. TS 22.016 which CT4 is referencing).</a:t>
            </a:r>
          </a:p>
          <a:p>
            <a:pPr lvl="1"/>
            <a:r>
              <a:rPr lang="en-US" smtClean="0">
                <a:latin typeface="Arial "/>
              </a:rPr>
              <a:t> </a:t>
            </a:r>
            <a:endParaRPr lang="en-US">
              <a:latin typeface="Arial "/>
            </a:endParaRPr>
          </a:p>
          <a:p>
            <a:pPr marL="228600" lvl="1" indent="-228600">
              <a:lnSpc>
                <a:spcPct val="90000"/>
              </a:lnSpc>
              <a:spcBef>
                <a:spcPts val="1000"/>
              </a:spcBef>
              <a:buClrTx/>
              <a:buBlip>
                <a:blip r:embed="rId2"/>
              </a:buBlip>
              <a:tabLst>
                <a:tab pos="1166813" algn="l"/>
                <a:tab pos="1795463" algn="l"/>
              </a:tabLst>
            </a:pPr>
            <a:r>
              <a:rPr lang="en-US" smtClean="0">
                <a:latin typeface="Arial "/>
              </a:rPr>
              <a:t> </a:t>
            </a:r>
            <a:r>
              <a:rPr lang="en-US">
                <a:latin typeface="Arial "/>
                <a:cs typeface="+mn-cs"/>
              </a:rPr>
              <a:t>SA is planning a Rel-18 Workshop before plenary #94.</a:t>
            </a:r>
          </a:p>
          <a:p>
            <a:pPr marL="228600" lvl="1" indent="-228600">
              <a:lnSpc>
                <a:spcPct val="90000"/>
              </a:lnSpc>
              <a:spcBef>
                <a:spcPts val="1000"/>
              </a:spcBef>
              <a:buClrTx/>
              <a:buBlip>
                <a:blip r:embed="rId2"/>
              </a:buBlip>
              <a:tabLst>
                <a:tab pos="1166813" algn="l"/>
                <a:tab pos="1795463" algn="l"/>
              </a:tabLst>
            </a:pPr>
            <a:endParaRPr lang="en-US">
              <a:latin typeface="Arial "/>
              <a:cs typeface="+mn-cs"/>
            </a:endParaRPr>
          </a:p>
          <a:p>
            <a:pPr marL="228600" lvl="1" indent="-228600">
              <a:lnSpc>
                <a:spcPct val="90000"/>
              </a:lnSpc>
              <a:spcBef>
                <a:spcPts val="1000"/>
              </a:spcBef>
              <a:buClrTx/>
              <a:buBlip>
                <a:blip r:embed="rId2"/>
              </a:buBlip>
              <a:tabLst>
                <a:tab pos="1166813" algn="l"/>
                <a:tab pos="1795463" algn="l"/>
              </a:tabLst>
            </a:pPr>
            <a:r>
              <a:rPr lang="en-US">
                <a:latin typeface="Arial "/>
                <a:cs typeface="+mn-cs"/>
              </a:rPr>
              <a:t> Rel-18 planning will take place during plenary #94.</a:t>
            </a:r>
          </a:p>
          <a:p>
            <a:pPr lvl="1">
              <a:buClrTx/>
              <a:buFont typeface="Wingdings" panose="05000000000000000000" pitchFamily="2" charset="2"/>
              <a:buChar char="Ø"/>
            </a:pPr>
            <a:endParaRPr lang="en-US">
              <a:latin typeface="Arial "/>
            </a:endParaRPr>
          </a:p>
          <a:p>
            <a:pPr lvl="1">
              <a:buClrTx/>
              <a:buFont typeface="Wingdings" panose="05000000000000000000" pitchFamily="2" charset="2"/>
              <a:buChar char="Ø"/>
            </a:pPr>
            <a:endParaRPr lang="en-US" dirty="0"/>
          </a:p>
        </p:txBody>
      </p:sp>
    </p:spTree>
    <p:extLst>
      <p:ext uri="{BB962C8B-B14F-4D97-AF65-F5344CB8AC3E}">
        <p14:creationId xmlns:p14="http://schemas.microsoft.com/office/powerpoint/2010/main" val="647941576"/>
      </p:ext>
    </p:extLst>
  </p:cSld>
  <p:clrMapOvr>
    <a:masterClrMapping/>
  </p:clrMapOvr>
  <p:transition>
    <p:wipe dir="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8" descr="webpage.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rot="10800000" flipH="1" flipV="1">
            <a:off x="3598286" y="2965595"/>
            <a:ext cx="4291012" cy="3421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11"/>
          <p:cNvSpPr>
            <a:spLocks noChangeArrowheads="1"/>
          </p:cNvSpPr>
          <p:nvPr/>
        </p:nvSpPr>
        <p:spPr bwMode="auto">
          <a:xfrm>
            <a:off x="4360285" y="1881981"/>
            <a:ext cx="2968770"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Blip>
                <a:blip r:embed="rId3"/>
              </a:buBlip>
              <a:defRPr sz="2800">
                <a:solidFill>
                  <a:schemeClr val="tx1"/>
                </a:solidFill>
                <a:latin typeface="Calibri" pitchFamily="34" charset="0"/>
              </a:defRPr>
            </a:lvl1pPr>
            <a:lvl2pPr marL="742950" indent="-285750">
              <a:spcBef>
                <a:spcPct val="20000"/>
              </a:spcBef>
              <a:buClr>
                <a:srgbClr val="C00000"/>
              </a:buClr>
              <a:buFont typeface="Arial" pitchFamily="34" charset="0"/>
              <a:buChar char="•"/>
              <a:defRPr sz="2400">
                <a:solidFill>
                  <a:schemeClr val="tx1"/>
                </a:solidFill>
                <a:latin typeface="Calibri" pitchFamily="34" charset="0"/>
              </a:defRPr>
            </a:lvl2pPr>
            <a:lvl3pPr marL="1143000" indent="-228600">
              <a:spcBef>
                <a:spcPct val="20000"/>
              </a:spcBef>
              <a:buFont typeface="Arial" pitchFamily="34" charset="0"/>
              <a:buChar char="•"/>
              <a:defRPr sz="2000">
                <a:solidFill>
                  <a:schemeClr val="tx1"/>
                </a:solidFill>
                <a:latin typeface="Calibri" pitchFamily="34" charset="0"/>
              </a:defRPr>
            </a:lvl3pPr>
            <a:lvl4pPr marL="1600200" indent="-228600">
              <a:spcBef>
                <a:spcPct val="20000"/>
              </a:spcBef>
              <a:buFont typeface="Arial" pitchFamily="34" charset="0"/>
              <a:buChar char="–"/>
              <a:defRPr>
                <a:solidFill>
                  <a:schemeClr val="tx1"/>
                </a:solidFill>
                <a:latin typeface="Calibri" pitchFamily="34" charset="0"/>
              </a:defRPr>
            </a:lvl4pPr>
            <a:lvl5pPr marL="2057400" indent="-228600">
              <a:spcBef>
                <a:spcPct val="20000"/>
              </a:spcBef>
              <a:buFont typeface="Arial" pitchFamily="34" charset="0"/>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9pPr>
          </a:lstStyle>
          <a:p>
            <a:pPr algn="ctr">
              <a:spcBef>
                <a:spcPct val="0"/>
              </a:spcBef>
              <a:buFontTx/>
              <a:buNone/>
            </a:pPr>
            <a:r>
              <a:rPr lang="fi-FI" altLang="en-US" b="1" dirty="0">
                <a:latin typeface="Arial" pitchFamily="34" charset="0"/>
                <a:cs typeface="Arial" pitchFamily="34" charset="0"/>
              </a:rPr>
              <a:t>Peter Schmitt</a:t>
            </a:r>
          </a:p>
          <a:p>
            <a:pPr algn="ctr">
              <a:spcBef>
                <a:spcPct val="0"/>
              </a:spcBef>
              <a:buFontTx/>
              <a:buNone/>
            </a:pPr>
            <a:r>
              <a:rPr lang="fi-FI" altLang="en-US" sz="1400" dirty="0">
                <a:latin typeface="Arial" pitchFamily="34" charset="0"/>
                <a:cs typeface="Arial" pitchFamily="34" charset="0"/>
              </a:rPr>
              <a:t>3GPP TSG CT WG4 </a:t>
            </a:r>
            <a:r>
              <a:rPr lang="fi-FI" altLang="en-US" sz="1400" dirty="0" smtClean="0">
                <a:latin typeface="Arial" pitchFamily="34" charset="0"/>
                <a:cs typeface="Arial" pitchFamily="34" charset="0"/>
              </a:rPr>
              <a:t>Chair</a:t>
            </a:r>
            <a:endParaRPr lang="fi-FI" altLang="en-US" sz="1400" dirty="0">
              <a:latin typeface="Arial" pitchFamily="34" charset="0"/>
              <a:cs typeface="Arial" pitchFamily="34" charset="0"/>
            </a:endParaRPr>
          </a:p>
          <a:p>
            <a:pPr algn="ctr">
              <a:spcBef>
                <a:spcPct val="0"/>
              </a:spcBef>
              <a:buFontTx/>
              <a:buNone/>
            </a:pPr>
            <a:r>
              <a:rPr lang="fi-FI" altLang="en-US" sz="1400" dirty="0">
                <a:solidFill>
                  <a:srgbClr val="7F7F7F"/>
                </a:solidFill>
                <a:latin typeface="Arial" pitchFamily="34" charset="0"/>
                <a:cs typeface="Arial" pitchFamily="34" charset="0"/>
              </a:rPr>
              <a:t>Peter.schmitt@huawei.com</a:t>
            </a:r>
            <a:endParaRPr lang="en-US" altLang="en-US" sz="1400" dirty="0">
              <a:solidFill>
                <a:srgbClr val="7F7F7F"/>
              </a:solidFill>
              <a:latin typeface="Arial" pitchFamily="34" charset="0"/>
              <a:cs typeface="Arial" pitchFamily="34" charset="0"/>
            </a:endParaRPr>
          </a:p>
        </p:txBody>
      </p:sp>
      <p:sp>
        <p:nvSpPr>
          <p:cNvPr id="7" name="Titre 6"/>
          <p:cNvSpPr>
            <a:spLocks noGrp="1"/>
          </p:cNvSpPr>
          <p:nvPr>
            <p:ph type="title"/>
          </p:nvPr>
        </p:nvSpPr>
        <p:spPr/>
        <p:txBody>
          <a:bodyPr/>
          <a:lstStyle/>
          <a:p>
            <a:r>
              <a:rPr lang="en-US" dirty="0"/>
              <a:t>Thank You!</a:t>
            </a:r>
          </a:p>
        </p:txBody>
      </p:sp>
    </p:spTree>
    <p:extLst>
      <p:ext uri="{BB962C8B-B14F-4D97-AF65-F5344CB8AC3E}">
        <p14:creationId xmlns:p14="http://schemas.microsoft.com/office/powerpoint/2010/main" val="1061725507"/>
      </p:ext>
    </p:extLst>
  </p:cSld>
  <p:clrMapOvr>
    <a:masterClrMapping/>
  </p:clrMapOvr>
  <p:transition>
    <p:wipe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dirty="0" smtClean="0"/>
              <a:t>Overview</a:t>
            </a:r>
            <a:endParaRPr lang="en-US" dirty="0"/>
          </a:p>
        </p:txBody>
      </p:sp>
      <p:sp>
        <p:nvSpPr>
          <p:cNvPr id="3" name="Content Placeholder 2"/>
          <p:cNvSpPr>
            <a:spLocks noGrp="1"/>
          </p:cNvSpPr>
          <p:nvPr>
            <p:ph idx="1"/>
          </p:nvPr>
        </p:nvSpPr>
        <p:spPr/>
        <p:txBody>
          <a:bodyPr/>
          <a:lstStyle/>
          <a:p>
            <a:r>
              <a:rPr lang="de-DE" smtClean="0"/>
              <a:t>CT#93e </a:t>
            </a:r>
            <a:r>
              <a:rPr lang="de-DE" dirty="0" smtClean="0"/>
              <a:t>was full electronic plenary meeting  (3 day meeting) with conference  calls </a:t>
            </a:r>
            <a:r>
              <a:rPr lang="de-DE" smtClean="0"/>
              <a:t>on 2 days</a:t>
            </a:r>
            <a:r>
              <a:rPr lang="de-DE" dirty="0" smtClean="0"/>
              <a:t>.</a:t>
            </a:r>
          </a:p>
          <a:p>
            <a:r>
              <a:rPr lang="de-DE" dirty="0" smtClean="0"/>
              <a:t>SA started on Tuesday ended on Monday the week </a:t>
            </a:r>
            <a:r>
              <a:rPr lang="de-DE" smtClean="0"/>
              <a:t>after.</a:t>
            </a:r>
          </a:p>
          <a:p>
            <a:r>
              <a:rPr lang="de-DE" smtClean="0"/>
              <a:t>Summary/ </a:t>
            </a:r>
            <a:r>
              <a:rPr lang="en-US" altLang="en-US" smtClean="0"/>
              <a:t>Administrivia CT#93 from</a:t>
            </a:r>
            <a:r>
              <a:rPr lang="de-DE" smtClean="0"/>
              <a:t> CT chair in CT-212251</a:t>
            </a:r>
            <a:r>
              <a:rPr lang="en-US" smtClean="0"/>
              <a:t> </a:t>
            </a:r>
          </a:p>
          <a:p>
            <a:pPr marL="0" indent="0">
              <a:buNone/>
            </a:pPr>
            <a:endParaRPr lang="en-US" dirty="0"/>
          </a:p>
        </p:txBody>
      </p:sp>
    </p:spTree>
    <p:extLst>
      <p:ext uri="{BB962C8B-B14F-4D97-AF65-F5344CB8AC3E}">
        <p14:creationId xmlns:p14="http://schemas.microsoft.com/office/powerpoint/2010/main" val="1845213094"/>
      </p:ext>
    </p:extLst>
  </p:cSld>
  <p:clrMapOvr>
    <a:masterClrMapping/>
  </p:clrMapOvr>
  <p:transition>
    <p:wipe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smtClean="0"/>
              <a:t>Topics of interrest to CT4</a:t>
            </a:r>
            <a:endParaRPr lang="en-US" dirty="0"/>
          </a:p>
        </p:txBody>
      </p:sp>
      <p:sp>
        <p:nvSpPr>
          <p:cNvPr id="3" name="Content Placeholder 2"/>
          <p:cNvSpPr>
            <a:spLocks noGrp="1"/>
          </p:cNvSpPr>
          <p:nvPr>
            <p:ph idx="1"/>
          </p:nvPr>
        </p:nvSpPr>
        <p:spPr/>
        <p:txBody>
          <a:bodyPr/>
          <a:lstStyle/>
          <a:p>
            <a:r>
              <a:rPr lang="en-US" sz="2400" smtClean="0"/>
              <a:t>Open API files handling</a:t>
            </a:r>
            <a:endParaRPr lang="en-GB" sz="2400" smtClean="0"/>
          </a:p>
          <a:p>
            <a:pPr marL="361950" indent="0"/>
            <a:r>
              <a:rPr lang="fr-FR" sz="1800" smtClean="0"/>
              <a:t> To align the handling of </a:t>
            </a:r>
            <a:r>
              <a:rPr lang="fr-FR" sz="1800" smtClean="0"/>
              <a:t>OpenAPI </a:t>
            </a:r>
            <a:r>
              <a:rPr lang="fr-FR" sz="1800" smtClean="0"/>
              <a:t>files within 3GPP Groups a discussion group was created: OpenAPI Task Force</a:t>
            </a:r>
          </a:p>
          <a:p>
            <a:pPr marL="361950" indent="0"/>
            <a:r>
              <a:rPr lang="fr-FR" sz="1800" smtClean="0"/>
              <a:t>Target</a:t>
            </a:r>
            <a:r>
              <a:rPr lang="fr-FR" sz="1800"/>
              <a:t>: Final output should be available in </a:t>
            </a:r>
            <a:r>
              <a:rPr lang="fr-FR" sz="1800" smtClean="0"/>
              <a:t>TSG#92 was shifted to TSG#93 and again shifted again to TSG#94 due to lack of activity</a:t>
            </a:r>
          </a:p>
          <a:p>
            <a:pPr marL="361950" indent="0"/>
            <a:r>
              <a:rPr lang="fr-FR" sz="1800" smtClean="0"/>
              <a:t> CT chair asks for more participation and activity on the created reflector</a:t>
            </a:r>
          </a:p>
          <a:p>
            <a:pPr marL="361950" indent="0"/>
            <a:r>
              <a:rPr lang="fr-FR" sz="1800"/>
              <a:t>The reflector to be used for  discussion and comments </a:t>
            </a:r>
            <a:r>
              <a:rPr lang="fr-FR" sz="1800" smtClean="0"/>
              <a:t>is: OPENAPI_TF@LIST.ETSI.ORG</a:t>
            </a:r>
            <a:endParaRPr lang="fr-FR" sz="1800"/>
          </a:p>
          <a:p>
            <a:pPr marL="0" indent="0">
              <a:buNone/>
            </a:pPr>
            <a:endParaRPr lang="en-US" dirty="0"/>
          </a:p>
        </p:txBody>
      </p:sp>
    </p:spTree>
    <p:extLst>
      <p:ext uri="{BB962C8B-B14F-4D97-AF65-F5344CB8AC3E}">
        <p14:creationId xmlns:p14="http://schemas.microsoft.com/office/powerpoint/2010/main" val="1022026090"/>
      </p:ext>
    </p:extLst>
  </p:cSld>
  <p:clrMapOvr>
    <a:masterClrMapping/>
  </p:clrMapOvr>
  <p:transition>
    <p:wipe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p:txBody>
          <a:bodyPr/>
          <a:lstStyle/>
          <a:p>
            <a:r>
              <a:rPr lang="en-US" b="1" dirty="0" smtClean="0"/>
              <a:t>Report </a:t>
            </a:r>
            <a:r>
              <a:rPr lang="en-US" b="1"/>
              <a:t>from </a:t>
            </a:r>
            <a:r>
              <a:rPr lang="en-US" b="1" smtClean="0"/>
              <a:t>CT#93e </a:t>
            </a:r>
            <a:r>
              <a:rPr lang="en-US" b="1" dirty="0"/>
              <a:t>related to CT4 topics</a:t>
            </a:r>
            <a:endParaRPr lang="en-US" altLang="fr-FR" dirty="0"/>
          </a:p>
        </p:txBody>
      </p:sp>
      <p:sp>
        <p:nvSpPr>
          <p:cNvPr id="5123" name="Espace réservé du contenu 3"/>
          <p:cNvSpPr>
            <a:spLocks noGrp="1"/>
          </p:cNvSpPr>
          <p:nvPr>
            <p:ph idx="1"/>
          </p:nvPr>
        </p:nvSpPr>
        <p:spPr>
          <a:xfrm>
            <a:off x="383737" y="1690688"/>
            <a:ext cx="10354733" cy="4351338"/>
          </a:xfrm>
        </p:spPr>
        <p:txBody>
          <a:bodyPr/>
          <a:lstStyle/>
          <a:p>
            <a:pPr marL="0" indent="0">
              <a:buNone/>
            </a:pPr>
            <a:r>
              <a:rPr lang="en-US" dirty="0" smtClean="0"/>
              <a:t>The new WIDs (which </a:t>
            </a:r>
            <a:r>
              <a:rPr lang="en-US" smtClean="0"/>
              <a:t>were agreed/endorsed by CT4) </a:t>
            </a:r>
            <a:r>
              <a:rPr lang="en-US" dirty="0" smtClean="0"/>
              <a:t>are </a:t>
            </a:r>
            <a:r>
              <a:rPr lang="en-US" dirty="0"/>
              <a:t>all </a:t>
            </a:r>
            <a:r>
              <a:rPr lang="en-US" smtClean="0"/>
              <a:t>approved:</a:t>
            </a:r>
          </a:p>
          <a:p>
            <a:pPr>
              <a:tabLst>
                <a:tab pos="630238" algn="l"/>
                <a:tab pos="1614488" algn="l"/>
                <a:tab pos="2689225" algn="l"/>
              </a:tabLst>
            </a:pPr>
            <a:r>
              <a:rPr lang="en-US" sz="1600"/>
              <a:t>CT4	CP-212024	WID revised	</a:t>
            </a:r>
            <a:r>
              <a:rPr lang="en-US" sz="1600" smtClean="0"/>
              <a:t>BEst </a:t>
            </a:r>
            <a:r>
              <a:rPr lang="en-US" sz="1600"/>
              <a:t>Practice of PFCP </a:t>
            </a:r>
          </a:p>
          <a:p>
            <a:pPr>
              <a:tabLst>
                <a:tab pos="630238" algn="l"/>
                <a:tab pos="1614488" algn="l"/>
                <a:tab pos="2689225" algn="l"/>
              </a:tabLst>
            </a:pPr>
            <a:r>
              <a:rPr lang="en-US" sz="1600"/>
              <a:t>CT4	CP-212256	WID revised	</a:t>
            </a:r>
            <a:r>
              <a:rPr lang="en-US" sz="1600" smtClean="0"/>
              <a:t>CT </a:t>
            </a:r>
            <a:r>
              <a:rPr lang="en-US" sz="1600"/>
              <a:t>aspects of the architectural enhancements for 5G multicast-broadcast </a:t>
            </a:r>
            <a:r>
              <a:rPr lang="en-US" sz="1600" smtClean="0"/>
              <a:t>services</a:t>
            </a:r>
          </a:p>
          <a:p>
            <a:pPr>
              <a:tabLst>
                <a:tab pos="630238" algn="l"/>
                <a:tab pos="1614488" algn="l"/>
                <a:tab pos="2689225" algn="l"/>
              </a:tabLst>
            </a:pPr>
            <a:r>
              <a:rPr lang="en-US" sz="1600" smtClean="0"/>
              <a:t>CT4	CP-212265	WID revised	CT Aspects of 5G eEDGE, eEDGE_5GC-CT</a:t>
            </a:r>
            <a:br>
              <a:rPr lang="en-US" sz="1600" smtClean="0"/>
            </a:br>
            <a:r>
              <a:rPr lang="en-US" sz="1600" smtClean="0"/>
              <a:t>			New TS 29.564 User Plane Function Services; Stage 3</a:t>
            </a:r>
          </a:p>
          <a:p>
            <a:pPr>
              <a:tabLst>
                <a:tab pos="630238" algn="l"/>
                <a:tab pos="1614488" algn="l"/>
                <a:tab pos="2689225" algn="l"/>
              </a:tabLst>
            </a:pPr>
            <a:r>
              <a:rPr lang="en-US" sz="1600" smtClean="0"/>
              <a:t>CT4</a:t>
            </a:r>
            <a:r>
              <a:rPr lang="en-US" sz="1600"/>
              <a:t>	CP-212266	WID revised	on Service-based support for SMS in 5GC </a:t>
            </a:r>
            <a:r>
              <a:rPr lang="en-US" sz="1600" smtClean="0"/>
              <a:t/>
            </a:r>
            <a:br>
              <a:rPr lang="en-US" sz="1600" smtClean="0"/>
            </a:br>
            <a:r>
              <a:rPr lang="en-US" sz="1600" smtClean="0"/>
              <a:t>			</a:t>
            </a:r>
            <a:r>
              <a:rPr lang="en-US" sz="1600"/>
              <a:t> New </a:t>
            </a:r>
            <a:r>
              <a:rPr lang="en-US" sz="1600" smtClean="0"/>
              <a:t>TS 23.540 Technical </a:t>
            </a:r>
            <a:r>
              <a:rPr lang="en-US" sz="1600"/>
              <a:t>realization of Service Based Short Message Service; Stage 2  </a:t>
            </a:r>
          </a:p>
          <a:p>
            <a:pPr>
              <a:tabLst>
                <a:tab pos="630238" algn="l"/>
                <a:tab pos="1614488" algn="l"/>
                <a:tab pos="2689225" algn="l"/>
              </a:tabLst>
            </a:pPr>
            <a:r>
              <a:rPr lang="en-US" sz="1600"/>
              <a:t>CT1	CP-212099	WID new	System enhancement for redundant PDU session</a:t>
            </a:r>
          </a:p>
          <a:p>
            <a:pPr>
              <a:tabLst>
                <a:tab pos="630238" algn="l"/>
                <a:tab pos="1614488" algn="l"/>
                <a:tab pos="2689225" algn="l"/>
              </a:tabLst>
            </a:pPr>
            <a:r>
              <a:rPr lang="en-US" sz="1600"/>
              <a:t>CT1	CP-212103	WID revised	CT aspects of Enhanced support of Non-Public Networks</a:t>
            </a:r>
          </a:p>
          <a:p>
            <a:pPr>
              <a:tabLst>
                <a:tab pos="630238" algn="l"/>
                <a:tab pos="1614488" algn="l"/>
                <a:tab pos="2689225" algn="l"/>
              </a:tabLst>
            </a:pPr>
            <a:r>
              <a:rPr lang="en-US" sz="1600"/>
              <a:t>CT1	CP-212105	WID revised	CT aspects of Enhancement for Proximity based Services in 5GS</a:t>
            </a:r>
          </a:p>
          <a:p>
            <a:pPr>
              <a:tabLst>
                <a:tab pos="630238" algn="l"/>
                <a:tab pos="1614488" algn="l"/>
                <a:tab pos="2689225" algn="l"/>
              </a:tabLst>
            </a:pPr>
            <a:r>
              <a:rPr lang="en-US" sz="1600"/>
              <a:t>CT3	</a:t>
            </a:r>
            <a:r>
              <a:rPr lang="en-US" sz="1600" smtClean="0"/>
              <a:t>CP-212165 </a:t>
            </a:r>
            <a:r>
              <a:rPr lang="en-US" sz="1600"/>
              <a:t>	WID revised	</a:t>
            </a:r>
            <a:r>
              <a:rPr lang="en-US" sz="1600" smtClean="0"/>
              <a:t>CT </a:t>
            </a:r>
            <a:r>
              <a:rPr lang="en-US" sz="1600"/>
              <a:t>aspects on Dynamic management of group-based event monitoring</a:t>
            </a:r>
          </a:p>
          <a:p>
            <a:pPr>
              <a:tabLst>
                <a:tab pos="630238" algn="l"/>
                <a:tab pos="1614488" algn="l"/>
                <a:tab pos="2689225" algn="l"/>
              </a:tabLst>
            </a:pPr>
            <a:r>
              <a:rPr lang="en-US" sz="1600"/>
              <a:t>CT1	CP-212166	WID new	CT aspects of Support for Minimization of service Interruption</a:t>
            </a:r>
          </a:p>
          <a:p>
            <a:pPr>
              <a:tabLst>
                <a:tab pos="630238" algn="l"/>
                <a:tab pos="1614488" algn="l"/>
                <a:tab pos="2689225" algn="l"/>
              </a:tabLst>
            </a:pPr>
            <a:r>
              <a:rPr lang="en-US" sz="1600"/>
              <a:t>CT1	CP-212267	WID revised	</a:t>
            </a:r>
            <a:r>
              <a:rPr lang="en-US" sz="1600" smtClean="0"/>
              <a:t>CT </a:t>
            </a:r>
            <a:r>
              <a:rPr lang="en-US" sz="1600"/>
              <a:t>aspects of enhanced support of industrial IoT </a:t>
            </a:r>
          </a:p>
          <a:p>
            <a:pPr marL="0" indent="0">
              <a:buNone/>
            </a:pPr>
            <a:r>
              <a:rPr lang="en-US" sz="1600" smtClean="0"/>
              <a:t>	</a:t>
            </a:r>
            <a:endParaRPr lang="en-US" sz="1600"/>
          </a:p>
        </p:txBody>
      </p:sp>
    </p:spTree>
    <p:extLst>
      <p:ext uri="{BB962C8B-B14F-4D97-AF65-F5344CB8AC3E}">
        <p14:creationId xmlns:p14="http://schemas.microsoft.com/office/powerpoint/2010/main" val="1927911110"/>
      </p:ext>
    </p:extLst>
  </p:cSld>
  <p:clrMapOvr>
    <a:masterClrMapping/>
  </p:clrMapOvr>
  <p:transition>
    <p:wipe dir="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p:txBody>
          <a:bodyPr/>
          <a:lstStyle/>
          <a:p>
            <a:r>
              <a:rPr lang="en-US" b="1" dirty="0" smtClean="0"/>
              <a:t>Report </a:t>
            </a:r>
            <a:r>
              <a:rPr lang="en-US" b="1"/>
              <a:t>from </a:t>
            </a:r>
            <a:r>
              <a:rPr lang="en-US" b="1" smtClean="0"/>
              <a:t>CT#93e </a:t>
            </a:r>
            <a:r>
              <a:rPr lang="en-US" b="1" dirty="0"/>
              <a:t>related to CT4 topics</a:t>
            </a:r>
            <a:endParaRPr lang="en-US" altLang="fr-FR" dirty="0"/>
          </a:p>
        </p:txBody>
      </p:sp>
      <p:sp>
        <p:nvSpPr>
          <p:cNvPr id="5123" name="Espace réservé du contenu 3"/>
          <p:cNvSpPr>
            <a:spLocks noGrp="1"/>
          </p:cNvSpPr>
          <p:nvPr>
            <p:ph idx="1"/>
          </p:nvPr>
        </p:nvSpPr>
        <p:spPr>
          <a:xfrm>
            <a:off x="657511" y="1809199"/>
            <a:ext cx="10354733" cy="4351338"/>
          </a:xfrm>
        </p:spPr>
        <p:txBody>
          <a:bodyPr/>
          <a:lstStyle/>
          <a:p>
            <a:pPr marL="0" indent="0">
              <a:buNone/>
            </a:pPr>
            <a:r>
              <a:rPr lang="en-US"/>
              <a:t>The other </a:t>
            </a:r>
            <a:r>
              <a:rPr lang="en-US" smtClean="0"/>
              <a:t>approved new/revised WIDs are:</a:t>
            </a:r>
            <a:r>
              <a:rPr lang="en-US" sz="1800" dirty="0"/>
              <a:t>           </a:t>
            </a:r>
            <a:r>
              <a:rPr lang="en-US" sz="1800"/>
              <a:t> </a:t>
            </a:r>
            <a:r>
              <a:rPr lang="en-US" sz="1800" dirty="0"/>
              <a:t>   </a:t>
            </a:r>
          </a:p>
          <a:p>
            <a:r>
              <a:rPr lang="en-US" sz="1200"/>
              <a:t>CT1	CP-212231	WID new	IMS voice service support and network usability guarantee for UE’s E-UTRA capability disable  scenario in 5GS</a:t>
            </a:r>
          </a:p>
          <a:p>
            <a:r>
              <a:rPr lang="en-US" sz="1200"/>
              <a:t>CT1	CP-212268	WID new	CT aspects for enabling MSGin5G Service </a:t>
            </a:r>
          </a:p>
          <a:p>
            <a:r>
              <a:rPr lang="en-US" sz="1200"/>
              <a:t>CT3	CP-212163	WID revised	on CT aspects on Dynamically Changing AM Policies in the 5GC	 </a:t>
            </a:r>
          </a:p>
          <a:p>
            <a:r>
              <a:rPr lang="en-US" sz="1200"/>
              <a:t>CT1	CP-212098	WID revised	</a:t>
            </a:r>
            <a:r>
              <a:rPr lang="en-US" sz="1200" smtClean="0"/>
              <a:t>on </a:t>
            </a:r>
            <a:r>
              <a:rPr lang="en-US" sz="1200"/>
              <a:t>enhanced Service Enabler Architecture Layer for </a:t>
            </a:r>
            <a:r>
              <a:rPr lang="en-US" sz="1200" smtClean="0"/>
              <a:t>Verticals</a:t>
            </a:r>
          </a:p>
          <a:p>
            <a:r>
              <a:rPr lang="en-US" sz="1200" smtClean="0"/>
              <a:t>CT1	CP-212102	WID revised	Enabling Multi-USIM devices</a:t>
            </a:r>
            <a:r>
              <a:rPr lang="en-US" sz="1200"/>
              <a:t>	</a:t>
            </a:r>
            <a:endParaRPr lang="en-US" sz="1200" smtClean="0"/>
          </a:p>
          <a:p>
            <a:endParaRPr lang="en-US" sz="1400" dirty="0"/>
          </a:p>
          <a:p>
            <a:pPr marL="0" indent="0">
              <a:buNone/>
            </a:pPr>
            <a:r>
              <a:rPr lang="en-US" sz="1800" dirty="0"/>
              <a:t>     </a:t>
            </a:r>
            <a:endParaRPr lang="de-DE" altLang="en-US" sz="2000" dirty="0" smtClean="0">
              <a:latin typeface="Arial" panose="020B0604020202020204" pitchFamily="34" charset="0"/>
              <a:ea typeface="SimSun" panose="02010600030101010101" pitchFamily="2" charset="-122"/>
              <a:cs typeface="Arial" panose="020B0604020202020204" pitchFamily="34" charset="0"/>
            </a:endParaRPr>
          </a:p>
          <a:p>
            <a:pPr marL="0" indent="0">
              <a:buNone/>
              <a:tabLst>
                <a:tab pos="1795463" algn="l"/>
              </a:tabLst>
            </a:pPr>
            <a:endParaRPr lang="en-US" altLang="en-US" sz="1200" dirty="0"/>
          </a:p>
        </p:txBody>
      </p:sp>
    </p:spTree>
    <p:extLst>
      <p:ext uri="{BB962C8B-B14F-4D97-AF65-F5344CB8AC3E}">
        <p14:creationId xmlns:p14="http://schemas.microsoft.com/office/powerpoint/2010/main" val="2397268026"/>
      </p:ext>
    </p:extLst>
  </p:cSld>
  <p:clrMapOvr>
    <a:masterClrMapping/>
  </p:clrMapOvr>
  <p:transition>
    <p:wipe dir="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p:txBody>
          <a:bodyPr/>
          <a:lstStyle/>
          <a:p>
            <a:r>
              <a:rPr lang="en-US" b="1" dirty="0" smtClean="0"/>
              <a:t>Report </a:t>
            </a:r>
            <a:r>
              <a:rPr lang="en-US" b="1"/>
              <a:t>from </a:t>
            </a:r>
            <a:r>
              <a:rPr lang="en-US" b="1" smtClean="0"/>
              <a:t>CT#93e </a:t>
            </a:r>
            <a:r>
              <a:rPr lang="en-US" b="1" dirty="0"/>
              <a:t>related to CT4 topics</a:t>
            </a:r>
            <a:endParaRPr lang="en-US" altLang="fr-FR" dirty="0"/>
          </a:p>
        </p:txBody>
      </p:sp>
      <p:sp>
        <p:nvSpPr>
          <p:cNvPr id="8" name="Rectangle 7"/>
          <p:cNvSpPr>
            <a:spLocks noChangeArrowheads="1"/>
          </p:cNvSpPr>
          <p:nvPr/>
        </p:nvSpPr>
        <p:spPr bwMode="auto">
          <a:xfrm>
            <a:off x="0" y="97795"/>
            <a:ext cx="263214" cy="2616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100" b="0" i="0" u="none" strike="noStrike" cap="none" normalizeH="0" baseline="0" dirty="0" smtClean="0">
                <a:ln>
                  <a:noFill/>
                </a:ln>
                <a:solidFill>
                  <a:srgbClr val="000000"/>
                </a:solidFill>
                <a:effectLst/>
                <a:latin typeface="Arial" panose="020B0604020202020204" pitchFamily="34" charset="0"/>
                <a:ea typeface="SimSun" panose="02010600030101010101" pitchFamily="2" charset="-122"/>
                <a:cs typeface="Arial" panose="020B0604020202020204" pitchFamily="34" charset="0"/>
              </a:rPr>
              <a:t>1</a:t>
            </a:r>
            <a:endParaRPr kumimoji="0" lang="en-US" altLang="en-US" sz="1800" b="0" i="0" u="none" strike="noStrike" cap="none" normalizeH="0" baseline="0" dirty="0" smtClean="0">
              <a:ln>
                <a:noFill/>
              </a:ln>
              <a:solidFill>
                <a:schemeClr val="tx1"/>
              </a:solidFill>
              <a:effectLst/>
              <a:latin typeface="Arial" panose="020B0604020202020204" pitchFamily="34" charset="0"/>
            </a:endParaRPr>
          </a:p>
        </p:txBody>
      </p:sp>
      <p:sp>
        <p:nvSpPr>
          <p:cNvPr id="2" name="Rectangle 1"/>
          <p:cNvSpPr/>
          <p:nvPr/>
        </p:nvSpPr>
        <p:spPr>
          <a:xfrm>
            <a:off x="989607" y="2242327"/>
            <a:ext cx="8340660" cy="1754326"/>
          </a:xfrm>
          <a:prstGeom prst="rect">
            <a:avLst/>
          </a:prstGeom>
        </p:spPr>
        <p:txBody>
          <a:bodyPr wrap="square">
            <a:spAutoFit/>
          </a:bodyPr>
          <a:lstStyle/>
          <a:p>
            <a:r>
              <a:rPr lang="en-GB" dirty="0"/>
              <a:t>Release 17 </a:t>
            </a:r>
            <a:r>
              <a:rPr lang="en-GB" dirty="0" smtClean="0"/>
              <a:t>timeline is not changed</a:t>
            </a:r>
            <a:br>
              <a:rPr lang="en-GB" dirty="0" smtClean="0"/>
            </a:br>
            <a:endParaRPr lang="en-US" dirty="0"/>
          </a:p>
          <a:p>
            <a:pPr marL="742950" lvl="1" indent="-285750">
              <a:buFont typeface="Wingdings" panose="05000000000000000000" pitchFamily="2" charset="2"/>
              <a:buChar char="ü"/>
            </a:pPr>
            <a:r>
              <a:rPr lang="en-GB" smtClean="0"/>
              <a:t>Rel-17 </a:t>
            </a:r>
            <a:r>
              <a:rPr lang="en-GB" dirty="0"/>
              <a:t>stage 3 freeze – March 2022 (TSGs#95</a:t>
            </a:r>
            <a:r>
              <a:rPr lang="en-GB" dirty="0" smtClean="0"/>
              <a:t>)</a:t>
            </a:r>
            <a:br>
              <a:rPr lang="en-GB" dirty="0" smtClean="0"/>
            </a:br>
            <a:endParaRPr lang="en-US" dirty="0"/>
          </a:p>
          <a:p>
            <a:pPr marL="742950" lvl="1" indent="-285750">
              <a:buFont typeface="Wingdings" panose="05000000000000000000" pitchFamily="2" charset="2"/>
              <a:buChar char="ü"/>
            </a:pPr>
            <a:r>
              <a:rPr lang="en-GB" dirty="0"/>
              <a:t>Rel-17 protocol coding freeze (ASN.1, OpenAPI, …) – June 2022 (TSGs#96</a:t>
            </a:r>
            <a:r>
              <a:rPr lang="en-GB" dirty="0" smtClean="0"/>
              <a:t>)</a:t>
            </a:r>
            <a:endParaRPr lang="en-US" dirty="0"/>
          </a:p>
        </p:txBody>
      </p:sp>
    </p:spTree>
    <p:extLst>
      <p:ext uri="{BB962C8B-B14F-4D97-AF65-F5344CB8AC3E}">
        <p14:creationId xmlns:p14="http://schemas.microsoft.com/office/powerpoint/2010/main" val="636172778"/>
      </p:ext>
    </p:extLst>
  </p:cSld>
  <p:clrMapOvr>
    <a:masterClrMapping/>
  </p:clrMapOvr>
  <p:transition>
    <p:wipe dir="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p:txBody>
          <a:bodyPr/>
          <a:lstStyle/>
          <a:p>
            <a:r>
              <a:rPr lang="en-US" b="1" dirty="0" smtClean="0"/>
              <a:t>Report </a:t>
            </a:r>
            <a:r>
              <a:rPr lang="en-US" b="1"/>
              <a:t>from </a:t>
            </a:r>
            <a:r>
              <a:rPr lang="en-US" b="1" smtClean="0"/>
              <a:t>CT#92e </a:t>
            </a:r>
            <a:r>
              <a:rPr lang="en-US" b="1" dirty="0"/>
              <a:t>related to CT4 topics</a:t>
            </a:r>
            <a:endParaRPr lang="en-US" altLang="fr-FR" dirty="0"/>
          </a:p>
        </p:txBody>
      </p:sp>
      <p:sp>
        <p:nvSpPr>
          <p:cNvPr id="5123" name="Espace réservé du contenu 3"/>
          <p:cNvSpPr>
            <a:spLocks noGrp="1"/>
          </p:cNvSpPr>
          <p:nvPr>
            <p:ph idx="1"/>
          </p:nvPr>
        </p:nvSpPr>
        <p:spPr>
          <a:xfrm>
            <a:off x="838200" y="1825625"/>
            <a:ext cx="10354733" cy="4351338"/>
          </a:xfrm>
        </p:spPr>
        <p:txBody>
          <a:bodyPr/>
          <a:lstStyle/>
          <a:p>
            <a:pPr lvl="0"/>
            <a:r>
              <a:rPr lang="en-US" altLang="en-US" sz="1800" smtClean="0">
                <a:latin typeface="Arial" panose="020B0604020202020204" pitchFamily="34" charset="0"/>
                <a:cs typeface="Arial" panose="020B0604020202020204" pitchFamily="34" charset="0"/>
              </a:rPr>
              <a:t>all CRs </a:t>
            </a:r>
            <a:r>
              <a:rPr lang="en-US" altLang="en-US" sz="1800" dirty="0" smtClean="0">
                <a:latin typeface="Arial" panose="020B0604020202020204" pitchFamily="34" charset="0"/>
                <a:cs typeface="Arial" panose="020B0604020202020204" pitchFamily="34" charset="0"/>
              </a:rPr>
              <a:t>send  by CT4 to CT plenary  for approval are approved with </a:t>
            </a:r>
            <a:r>
              <a:rPr lang="en-US" altLang="en-US" sz="1800" smtClean="0">
                <a:latin typeface="Arial" panose="020B0604020202020204" pitchFamily="34" charset="0"/>
                <a:cs typeface="Arial" panose="020B0604020202020204" pitchFamily="34" charset="0"/>
              </a:rPr>
              <a:t>exception listed below</a:t>
            </a:r>
            <a:r>
              <a:rPr lang="en-US" altLang="en-US" sz="1800" smtClean="0">
                <a:latin typeface="Arial" panose="020B0604020202020204" pitchFamily="34" charset="0"/>
                <a:ea typeface="SimSun" panose="02010600030101010101" pitchFamily="2" charset="-122"/>
                <a:cs typeface="Arial" panose="020B0604020202020204" pitchFamily="34" charset="0"/>
              </a:rPr>
              <a:t>.</a:t>
            </a:r>
          </a:p>
          <a:p>
            <a:pPr lvl="0"/>
            <a:r>
              <a:rPr lang="en-US" altLang="en-US" sz="1800" smtClean="0">
                <a:latin typeface="Arial" panose="020B0604020202020204" pitchFamily="34" charset="0"/>
                <a:ea typeface="SimSun" panose="02010600030101010101" pitchFamily="2" charset="-122"/>
                <a:cs typeface="Arial" panose="020B0604020202020204" pitchFamily="34" charset="0"/>
              </a:rPr>
              <a:t>The following CRs are send back to CT4</a:t>
            </a:r>
          </a:p>
          <a:p>
            <a:pPr>
              <a:tabLst>
                <a:tab pos="898525" algn="l"/>
                <a:tab pos="1614488" algn="l"/>
                <a:tab pos="2239963" algn="l"/>
              </a:tabLst>
            </a:pPr>
            <a:r>
              <a:rPr lang="en-US" sz="1000"/>
              <a:t>CP-212064	C4-214478	</a:t>
            </a:r>
            <a:r>
              <a:rPr lang="en-US" sz="1000" smtClean="0"/>
              <a:t>29.505</a:t>
            </a:r>
            <a:r>
              <a:rPr lang="en-US" sz="1000"/>
              <a:t>	</a:t>
            </a:r>
            <a:r>
              <a:rPr lang="en-US" sz="1000" smtClean="0"/>
              <a:t>Rel-16</a:t>
            </a:r>
            <a:r>
              <a:rPr lang="en-US" sz="1000"/>
              <a:t>	</a:t>
            </a:r>
            <a:r>
              <a:rPr lang="en-US" sz="1000" smtClean="0"/>
              <a:t>Correct </a:t>
            </a:r>
            <a:r>
              <a:rPr lang="en-US" sz="1000"/>
              <a:t>the inconsistency between tables and yaml</a:t>
            </a:r>
          </a:p>
          <a:p>
            <a:pPr>
              <a:tabLst>
                <a:tab pos="898525" algn="l"/>
                <a:tab pos="1614488" algn="l"/>
                <a:tab pos="2239963" algn="l"/>
              </a:tabLst>
            </a:pPr>
            <a:r>
              <a:rPr lang="en-US" sz="1000"/>
              <a:t>CP-212064	C4-214479	</a:t>
            </a:r>
            <a:r>
              <a:rPr lang="en-US" sz="1000" smtClean="0"/>
              <a:t>29.505</a:t>
            </a:r>
            <a:r>
              <a:rPr lang="en-US" sz="1000"/>
              <a:t>	</a:t>
            </a:r>
            <a:r>
              <a:rPr lang="en-US" sz="1000" smtClean="0"/>
              <a:t>Rel-17</a:t>
            </a:r>
            <a:r>
              <a:rPr lang="en-US" sz="1000"/>
              <a:t>	</a:t>
            </a:r>
            <a:r>
              <a:rPr lang="en-US" sz="1000" smtClean="0"/>
              <a:t>Correct </a:t>
            </a:r>
            <a:r>
              <a:rPr lang="en-US" sz="1000"/>
              <a:t>the inconsistency between tables and </a:t>
            </a:r>
            <a:r>
              <a:rPr lang="en-US" sz="1000" smtClean="0"/>
              <a:t>yaml</a:t>
            </a:r>
            <a:endParaRPr lang="en-US" altLang="en-US" sz="1800" dirty="0" smtClean="0">
              <a:latin typeface="Arial" panose="020B0604020202020204" pitchFamily="34" charset="0"/>
              <a:ea typeface="SimSun" panose="02010600030101010101" pitchFamily="2" charset="-122"/>
              <a:cs typeface="Arial" panose="020B0604020202020204" pitchFamily="34" charset="0"/>
            </a:endParaRPr>
          </a:p>
          <a:p>
            <a:pPr lvl="0"/>
            <a:r>
              <a:rPr lang="de-DE" altLang="en-US" sz="1800" dirty="0" smtClean="0">
                <a:latin typeface="Arial" panose="020B0604020202020204" pitchFamily="34" charset="0"/>
                <a:ea typeface="SimSun" panose="02010600030101010101" pitchFamily="2" charset="-122"/>
                <a:cs typeface="Arial" panose="020B0604020202020204" pitchFamily="34" charset="0"/>
              </a:rPr>
              <a:t> All company </a:t>
            </a:r>
            <a:r>
              <a:rPr lang="de-DE" altLang="en-US" sz="1800" smtClean="0">
                <a:latin typeface="Arial" panose="020B0604020202020204" pitchFamily="34" charset="0"/>
                <a:ea typeface="SimSun" panose="02010600030101010101" pitchFamily="2" charset="-122"/>
                <a:cs typeface="Arial" panose="020B0604020202020204" pitchFamily="34" charset="0"/>
              </a:rPr>
              <a:t>CRs revison of CT4 agreed CRs and discussed on CT4 reflector are </a:t>
            </a:r>
            <a:r>
              <a:rPr lang="de-DE" altLang="en-US" sz="1800" dirty="0" smtClean="0">
                <a:latin typeface="Arial" panose="020B0604020202020204" pitchFamily="34" charset="0"/>
                <a:ea typeface="SimSun" panose="02010600030101010101" pitchFamily="2" charset="-122"/>
                <a:cs typeface="Arial" panose="020B0604020202020204" pitchFamily="34" charset="0"/>
              </a:rPr>
              <a:t>approved see below:</a:t>
            </a:r>
          </a:p>
          <a:p>
            <a:pPr>
              <a:tabLst>
                <a:tab pos="898525" algn="l"/>
                <a:tab pos="1346200" algn="l"/>
                <a:tab pos="1795463" algn="l"/>
                <a:tab pos="5649913" algn="l"/>
              </a:tabLst>
            </a:pPr>
            <a:r>
              <a:rPr lang="en-US" sz="1000" b="1"/>
              <a:t>TDoc	Release	Spec	</a:t>
            </a:r>
            <a:r>
              <a:rPr lang="en-US" sz="1000" b="1" smtClean="0"/>
              <a:t>Title</a:t>
            </a:r>
            <a:r>
              <a:rPr lang="en-US" sz="1000" b="1"/>
              <a:t>	Source</a:t>
            </a:r>
            <a:endParaRPr lang="en-US" sz="1000"/>
          </a:p>
          <a:p>
            <a:pPr>
              <a:tabLst>
                <a:tab pos="898525" algn="l"/>
                <a:tab pos="1346200" algn="l"/>
                <a:tab pos="1795463" algn="l"/>
                <a:tab pos="5649913" algn="l"/>
              </a:tabLst>
            </a:pPr>
            <a:r>
              <a:rPr lang="en-US" sz="1000"/>
              <a:t>CP-212159	Rel-17	29.503	PGW IP Address	Ericsson</a:t>
            </a:r>
          </a:p>
          <a:p>
            <a:pPr>
              <a:tabLst>
                <a:tab pos="898525" algn="l"/>
                <a:tab pos="1346200" algn="l"/>
                <a:tab pos="1795463" algn="l"/>
                <a:tab pos="5649913" algn="l"/>
              </a:tabLst>
            </a:pPr>
            <a:r>
              <a:rPr lang="en-US" sz="1000"/>
              <a:t>CP-212161	Rel-17	29.505	NIDD Authorization data storage	Ericsson</a:t>
            </a:r>
          </a:p>
          <a:p>
            <a:pPr>
              <a:tabLst>
                <a:tab pos="898525" algn="l"/>
                <a:tab pos="1346200" algn="l"/>
                <a:tab pos="1795463" algn="l"/>
                <a:tab pos="5649913" algn="l"/>
              </a:tabLst>
            </a:pPr>
            <a:r>
              <a:rPr lang="en-US" sz="1000"/>
              <a:t>CP-212162	Rel-17	29.505	ContextInfo storage	Nokia, Nokia Shanghai Bell, Huawei</a:t>
            </a:r>
          </a:p>
          <a:p>
            <a:pPr>
              <a:tabLst>
                <a:tab pos="898525" algn="l"/>
                <a:tab pos="1346200" algn="l"/>
                <a:tab pos="1795463" algn="l"/>
                <a:tab pos="5649913" algn="l"/>
              </a:tabLst>
            </a:pPr>
            <a:r>
              <a:rPr lang="en-US" sz="1000" smtClean="0"/>
              <a:t>CP-212107</a:t>
            </a:r>
            <a:r>
              <a:rPr lang="en-US" sz="1000"/>
              <a:t>	Rel-17	29.505	MTC Provider and Application ID in NIDD Authorization Data Retrieval	Ericsson</a:t>
            </a:r>
          </a:p>
          <a:p>
            <a:pPr>
              <a:tabLst>
                <a:tab pos="898525" algn="l"/>
                <a:tab pos="1346200" algn="l"/>
                <a:tab pos="1795463" algn="l"/>
                <a:tab pos="5649913" algn="l"/>
              </a:tabLst>
            </a:pPr>
            <a:r>
              <a:rPr lang="en-US" sz="1000" smtClean="0"/>
              <a:t>CP-212112</a:t>
            </a:r>
            <a:r>
              <a:rPr lang="en-US" sz="1000"/>
              <a:t>	Rel-16	29.505	SharedDataId Resource	Hewlett-Packard Enterprise, Huawei</a:t>
            </a:r>
          </a:p>
          <a:p>
            <a:pPr>
              <a:tabLst>
                <a:tab pos="898525" algn="l"/>
                <a:tab pos="1346200" algn="l"/>
                <a:tab pos="1795463" algn="l"/>
                <a:tab pos="5649913" algn="l"/>
              </a:tabLst>
            </a:pPr>
            <a:r>
              <a:rPr lang="en-US" sz="1000"/>
              <a:t>CP-212114	Rel-17	29.505	SharedDataId Resource	Hewlett-Packard Enterprise, </a:t>
            </a:r>
            <a:r>
              <a:rPr lang="en-US" sz="1000" smtClean="0"/>
              <a:t>Huawei</a:t>
            </a:r>
          </a:p>
          <a:p>
            <a:pPr>
              <a:tabLst>
                <a:tab pos="898525" algn="l"/>
                <a:tab pos="1346200" algn="l"/>
                <a:tab pos="1795463" algn="l"/>
                <a:tab pos="5649913" algn="l"/>
              </a:tabLst>
            </a:pPr>
            <a:r>
              <a:rPr lang="en-US" sz="1000"/>
              <a:t>CP-212161	Rel-17	29.505	NIDD Authorization data storage	Ericsson</a:t>
            </a:r>
          </a:p>
          <a:p>
            <a:pPr>
              <a:tabLst>
                <a:tab pos="898525" algn="l"/>
                <a:tab pos="1346200" algn="l"/>
                <a:tab pos="1795463" algn="l"/>
                <a:tab pos="5649913" algn="l"/>
              </a:tabLst>
            </a:pPr>
            <a:endParaRPr lang="en-US" sz="1000"/>
          </a:p>
          <a:p>
            <a:endParaRPr lang="en-US" sz="1000"/>
          </a:p>
          <a:p>
            <a:endParaRPr lang="en-US" sz="1000"/>
          </a:p>
          <a:p>
            <a:pPr marL="0" lvl="0" indent="0">
              <a:buNone/>
              <a:tabLst>
                <a:tab pos="1795463" algn="l"/>
              </a:tabLst>
            </a:pPr>
            <a:endParaRPr lang="en-US" altLang="en-US" sz="1200" dirty="0"/>
          </a:p>
        </p:txBody>
      </p:sp>
    </p:spTree>
    <p:extLst>
      <p:ext uri="{BB962C8B-B14F-4D97-AF65-F5344CB8AC3E}">
        <p14:creationId xmlns:p14="http://schemas.microsoft.com/office/powerpoint/2010/main" val="4093814009"/>
      </p:ext>
    </p:extLst>
  </p:cSld>
  <p:clrMapOvr>
    <a:masterClrMapping/>
  </p:clrMapOvr>
  <p:transition>
    <p:wipe dir="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p:txBody>
          <a:bodyPr/>
          <a:lstStyle/>
          <a:p>
            <a:r>
              <a:rPr lang="en-US" b="1" dirty="0" smtClean="0"/>
              <a:t>Report </a:t>
            </a:r>
            <a:r>
              <a:rPr lang="en-US" b="1"/>
              <a:t>from </a:t>
            </a:r>
            <a:r>
              <a:rPr lang="en-US" b="1" smtClean="0"/>
              <a:t>CT#93e </a:t>
            </a:r>
            <a:r>
              <a:rPr lang="en-US" b="1" dirty="0"/>
              <a:t>related to CT4 topics</a:t>
            </a:r>
            <a:endParaRPr lang="en-US" altLang="fr-FR" dirty="0"/>
          </a:p>
        </p:txBody>
      </p:sp>
      <p:sp>
        <p:nvSpPr>
          <p:cNvPr id="5123" name="Espace réservé du contenu 3"/>
          <p:cNvSpPr>
            <a:spLocks noGrp="1"/>
          </p:cNvSpPr>
          <p:nvPr>
            <p:ph idx="1"/>
          </p:nvPr>
        </p:nvSpPr>
        <p:spPr>
          <a:xfrm>
            <a:off x="838200" y="1825625"/>
            <a:ext cx="10354733" cy="4583642"/>
          </a:xfrm>
        </p:spPr>
        <p:txBody>
          <a:bodyPr/>
          <a:lstStyle/>
          <a:p>
            <a:pPr marL="0" lvl="0" indent="0">
              <a:lnSpc>
                <a:spcPct val="100000"/>
              </a:lnSpc>
              <a:spcBef>
                <a:spcPct val="0"/>
              </a:spcBef>
              <a:buNone/>
            </a:pPr>
            <a:r>
              <a:rPr lang="en-US" altLang="en-US" sz="1800" dirty="0" smtClean="0">
                <a:latin typeface="Calibri" panose="020F0502020204030204" pitchFamily="34" charset="0"/>
                <a:ea typeface="SimSun" panose="02010600030101010101" pitchFamily="2" charset="-122"/>
                <a:cs typeface="Calibri" panose="020F0502020204030204" pitchFamily="34" charset="0"/>
              </a:rPr>
              <a:t>-continued from last slide</a:t>
            </a:r>
            <a:endParaRPr lang="en-US" altLang="en-US" sz="1050" dirty="0"/>
          </a:p>
          <a:p>
            <a:pPr>
              <a:tabLst>
                <a:tab pos="898525" algn="l"/>
                <a:tab pos="1435100" algn="l"/>
                <a:tab pos="2063750" algn="l"/>
                <a:tab pos="4665663" algn="l"/>
                <a:tab pos="6904038" algn="l"/>
              </a:tabLst>
            </a:pPr>
            <a:r>
              <a:rPr lang="en-US" sz="1000" b="1"/>
              <a:t>TDoc	Release	Spec	</a:t>
            </a:r>
            <a:r>
              <a:rPr lang="en-US" sz="1000" b="1" smtClean="0"/>
              <a:t>Title</a:t>
            </a:r>
            <a:r>
              <a:rPr lang="en-US" sz="1000" b="1"/>
              <a:t>	Source</a:t>
            </a:r>
            <a:endParaRPr lang="en-US" sz="1000"/>
          </a:p>
          <a:p>
            <a:pPr>
              <a:tabLst>
                <a:tab pos="898525" algn="l"/>
                <a:tab pos="1435100" algn="l"/>
                <a:tab pos="2063750" algn="l"/>
                <a:tab pos="4665663" algn="l"/>
                <a:tab pos="6904038" algn="l"/>
              </a:tabLst>
            </a:pPr>
            <a:r>
              <a:rPr lang="de-DE" sz="1000" smtClean="0"/>
              <a:t>CP-212255</a:t>
            </a:r>
            <a:r>
              <a:rPr lang="de-DE" sz="1000"/>
              <a:t>	Rel-17	29.510	NSACF Profile	ZTE / Hannah</a:t>
            </a:r>
            <a:endParaRPr lang="en-US" sz="1000"/>
          </a:p>
          <a:p>
            <a:pPr>
              <a:tabLst>
                <a:tab pos="898525" algn="l"/>
                <a:tab pos="1435100" algn="l"/>
                <a:tab pos="2063750" algn="l"/>
                <a:tab pos="4665663" algn="l"/>
                <a:tab pos="6904038" algn="l"/>
              </a:tabLst>
            </a:pPr>
            <a:r>
              <a:rPr lang="en-US" sz="1000"/>
              <a:t>CP-212094	Rel-17	29.510	MB-SMF registration and discovery	Nokia, Nokia Shanghai Bell, Huawei</a:t>
            </a:r>
          </a:p>
          <a:p>
            <a:pPr>
              <a:tabLst>
                <a:tab pos="898525" algn="l"/>
                <a:tab pos="1435100" algn="l"/>
                <a:tab pos="2063750" algn="l"/>
                <a:tab pos="4665663" algn="l"/>
                <a:tab pos="6904038" algn="l"/>
              </a:tabLst>
            </a:pPr>
            <a:r>
              <a:rPr lang="en-US" sz="1000"/>
              <a:t>CP-212095	Rel-17	29.510	TSCTSF NF registration and discovery	Nokia, Nokia Shanghai Bell</a:t>
            </a:r>
          </a:p>
          <a:p>
            <a:pPr>
              <a:tabLst>
                <a:tab pos="898525" algn="l"/>
                <a:tab pos="1435100" algn="l"/>
                <a:tab pos="2063750" algn="l"/>
                <a:tab pos="4665663" algn="l"/>
                <a:tab pos="6904038" algn="l"/>
              </a:tabLst>
            </a:pPr>
            <a:r>
              <a:rPr lang="en-US" sz="1000"/>
              <a:t>CP-212096	Rel-16	29.518	3xx description correction for SCP	Nokia, Nokia Shanghai Bell</a:t>
            </a:r>
          </a:p>
          <a:p>
            <a:pPr>
              <a:tabLst>
                <a:tab pos="898525" algn="l"/>
                <a:tab pos="1435100" algn="l"/>
                <a:tab pos="2063750" algn="l"/>
                <a:tab pos="4665663" algn="l"/>
                <a:tab pos="6904038" algn="l"/>
              </a:tabLst>
            </a:pPr>
            <a:r>
              <a:rPr lang="en-US" sz="1000"/>
              <a:t>CP-212097	Rel-17	29.518	3xx description correction for SCP	Nokia, Nokia Shanghai Bell</a:t>
            </a:r>
          </a:p>
          <a:p>
            <a:pPr>
              <a:tabLst>
                <a:tab pos="898525" algn="l"/>
                <a:tab pos="1435100" algn="l"/>
                <a:tab pos="2063750" algn="l"/>
                <a:tab pos="4665663" algn="l"/>
                <a:tab pos="6904038" algn="l"/>
              </a:tabLst>
            </a:pPr>
            <a:r>
              <a:rPr lang="en-US" sz="1000" smtClean="0"/>
              <a:t>CP-212247</a:t>
            </a:r>
            <a:r>
              <a:rPr lang="en-US" sz="1000"/>
              <a:t>	Rel-16	29.550	29.550_Redirect Response	Orange</a:t>
            </a:r>
          </a:p>
          <a:p>
            <a:pPr>
              <a:tabLst>
                <a:tab pos="898525" algn="l"/>
                <a:tab pos="1435100" algn="l"/>
                <a:tab pos="2063750" algn="l"/>
                <a:tab pos="4665663" algn="l"/>
                <a:tab pos="6904038" algn="l"/>
              </a:tabLst>
            </a:pPr>
            <a:r>
              <a:rPr lang="en-US" sz="1000"/>
              <a:t>CP-212247	Rel-17	29.550	29.550_Redirect Response	</a:t>
            </a:r>
            <a:r>
              <a:rPr lang="en-US" sz="1000" smtClean="0"/>
              <a:t>Orange</a:t>
            </a:r>
          </a:p>
          <a:p>
            <a:pPr>
              <a:tabLst>
                <a:tab pos="898525" algn="l"/>
                <a:tab pos="1435100" algn="l"/>
                <a:tab pos="2063750" algn="l"/>
                <a:tab pos="4665663" algn="l"/>
                <a:tab pos="6904038" algn="l"/>
              </a:tabLst>
            </a:pPr>
            <a:r>
              <a:rPr lang="en-US" sz="1000" smtClean="0"/>
              <a:t>CP-212183</a:t>
            </a:r>
            <a:r>
              <a:rPr lang="en-US" sz="1000"/>
              <a:t>	Rel-17	29.562	Retrieval of multiple Repository Data	Nokia, Nokia Shanghai </a:t>
            </a:r>
            <a:r>
              <a:rPr lang="en-US" sz="1000" smtClean="0"/>
              <a:t>Bell</a:t>
            </a:r>
          </a:p>
          <a:p>
            <a:pPr>
              <a:tabLst>
                <a:tab pos="898525" algn="l"/>
                <a:tab pos="1435100" algn="l"/>
                <a:tab pos="2063750" algn="l"/>
                <a:tab pos="4665663" algn="l"/>
                <a:tab pos="6904038" algn="l"/>
              </a:tabLst>
            </a:pPr>
            <a:r>
              <a:rPr lang="en-US" sz="1000"/>
              <a:t>CP-212111	Rel-17	29.572	Encoding of binary attributes in JSON objects	Ericsson</a:t>
            </a:r>
          </a:p>
          <a:p>
            <a:pPr>
              <a:tabLst>
                <a:tab pos="898525" algn="l"/>
                <a:tab pos="1435100" algn="l"/>
                <a:tab pos="2063750" algn="l"/>
                <a:tab pos="4665663" algn="l"/>
                <a:tab pos="6904038" algn="l"/>
              </a:tabLst>
            </a:pPr>
            <a:endParaRPr lang="en-US" sz="1000"/>
          </a:p>
          <a:p>
            <a:pPr marL="0" indent="0">
              <a:buNone/>
              <a:tabLst>
                <a:tab pos="898525" algn="l"/>
                <a:tab pos="1435100" algn="l"/>
                <a:tab pos="2063750" algn="l"/>
                <a:tab pos="4665663" algn="l"/>
                <a:tab pos="6904038" algn="l"/>
              </a:tabLst>
            </a:pPr>
            <a:endParaRPr lang="en-US" sz="1400" dirty="0"/>
          </a:p>
          <a:p>
            <a:pPr>
              <a:tabLst>
                <a:tab pos="2508250" algn="l"/>
                <a:tab pos="6816725" algn="l"/>
              </a:tabLst>
            </a:pPr>
            <a:endParaRPr lang="en-US" sz="1400" dirty="0"/>
          </a:p>
          <a:p>
            <a:pPr marL="0" indent="0" defTabSz="673100">
              <a:buNone/>
            </a:pPr>
            <a:endParaRPr lang="en-GB" sz="1400" dirty="0" smtClean="0"/>
          </a:p>
        </p:txBody>
      </p:sp>
    </p:spTree>
    <p:extLst>
      <p:ext uri="{BB962C8B-B14F-4D97-AF65-F5344CB8AC3E}">
        <p14:creationId xmlns:p14="http://schemas.microsoft.com/office/powerpoint/2010/main" val="1138841797"/>
      </p:ext>
    </p:extLst>
  </p:cSld>
  <p:clrMapOvr>
    <a:masterClrMapping/>
  </p:clrMapOvr>
  <p:transition>
    <p:wipe dir="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p:txBody>
          <a:bodyPr/>
          <a:lstStyle/>
          <a:p>
            <a:r>
              <a:rPr lang="en-US" b="1" dirty="0" smtClean="0"/>
              <a:t>Report </a:t>
            </a:r>
            <a:r>
              <a:rPr lang="en-US" b="1"/>
              <a:t>from </a:t>
            </a:r>
            <a:r>
              <a:rPr lang="en-US" b="1" smtClean="0"/>
              <a:t>CT#93e </a:t>
            </a:r>
            <a:r>
              <a:rPr lang="en-US" b="1" dirty="0"/>
              <a:t>related to CT4 topics</a:t>
            </a:r>
            <a:endParaRPr lang="en-US" altLang="fr-FR" dirty="0"/>
          </a:p>
        </p:txBody>
      </p:sp>
      <p:sp>
        <p:nvSpPr>
          <p:cNvPr id="5123" name="Espace réservé du contenu 3"/>
          <p:cNvSpPr>
            <a:spLocks noGrp="1"/>
          </p:cNvSpPr>
          <p:nvPr>
            <p:ph idx="1"/>
          </p:nvPr>
        </p:nvSpPr>
        <p:spPr/>
        <p:txBody>
          <a:bodyPr/>
          <a:lstStyle/>
          <a:p>
            <a:pPr marL="0" indent="0">
              <a:buNone/>
            </a:pPr>
            <a:endParaRPr lang="en-US" b="1" i="1" dirty="0" smtClean="0"/>
          </a:p>
          <a:p>
            <a:pPr marL="0" indent="0">
              <a:buNone/>
            </a:pPr>
            <a:r>
              <a:rPr lang="en-US" b="1" i="1" dirty="0" smtClean="0"/>
              <a:t>CT4 </a:t>
            </a:r>
            <a:r>
              <a:rPr lang="en-US" b="1" i="1" dirty="0"/>
              <a:t>Meeting Locations </a:t>
            </a:r>
            <a:r>
              <a:rPr lang="en-US" b="1" i="1" dirty="0" smtClean="0"/>
              <a:t>and planning </a:t>
            </a:r>
            <a:r>
              <a:rPr lang="en-US" b="1" i="1" smtClean="0"/>
              <a:t>in 2021/22</a:t>
            </a:r>
            <a:endParaRPr lang="en-US" b="1" i="1" dirty="0"/>
          </a:p>
          <a:p>
            <a:pPr>
              <a:tabLst>
                <a:tab pos="1971675" algn="l"/>
                <a:tab pos="4484688" algn="l"/>
              </a:tabLst>
            </a:pPr>
            <a:r>
              <a:rPr lang="en-US" sz="2000" smtClean="0"/>
              <a:t>CT4#106-e       </a:t>
            </a:r>
            <a:r>
              <a:rPr lang="en-US" sz="2000" dirty="0"/>
              <a:t> </a:t>
            </a:r>
            <a:r>
              <a:rPr lang="en-US" sz="2000" dirty="0" smtClean="0"/>
              <a:t>	</a:t>
            </a:r>
            <a:r>
              <a:rPr lang="en-US" sz="2000" dirty="0" smtClean="0">
                <a:solidFill>
                  <a:srgbClr val="FF0000"/>
                </a:solidFill>
              </a:rPr>
              <a:t>2021-10-11 </a:t>
            </a:r>
            <a:r>
              <a:rPr lang="en-US" sz="2000">
                <a:solidFill>
                  <a:srgbClr val="FF0000"/>
                </a:solidFill>
              </a:rPr>
              <a:t>- </a:t>
            </a:r>
            <a:r>
              <a:rPr lang="en-US" sz="2000" smtClean="0">
                <a:solidFill>
                  <a:srgbClr val="FF0000"/>
                </a:solidFill>
              </a:rPr>
              <a:t>2021-10-15 </a:t>
            </a:r>
            <a:r>
              <a:rPr lang="en-US" sz="2000" smtClean="0"/>
              <a:t>Electronic meeting  </a:t>
            </a:r>
            <a:r>
              <a:rPr lang="en-US" sz="1400" smtClean="0"/>
              <a:t>(limited scope)</a:t>
            </a:r>
            <a:endParaRPr lang="en-US" sz="1400" dirty="0"/>
          </a:p>
          <a:p>
            <a:pPr>
              <a:tabLst>
                <a:tab pos="1971675" algn="l"/>
                <a:tab pos="4484688" algn="l"/>
              </a:tabLst>
            </a:pPr>
            <a:r>
              <a:rPr lang="en-US" sz="2000" dirty="0" smtClean="0"/>
              <a:t>CT4#107-e       </a:t>
            </a:r>
            <a:r>
              <a:rPr lang="en-US" sz="2000" dirty="0"/>
              <a:t> </a:t>
            </a:r>
            <a:r>
              <a:rPr lang="en-US" sz="2000" dirty="0" smtClean="0"/>
              <a:t>	</a:t>
            </a:r>
            <a:r>
              <a:rPr lang="en-US" sz="2000" dirty="0" smtClean="0">
                <a:solidFill>
                  <a:srgbClr val="FF0000"/>
                </a:solidFill>
              </a:rPr>
              <a:t>2021-11-15 </a:t>
            </a:r>
            <a:r>
              <a:rPr lang="en-US" sz="2000">
                <a:solidFill>
                  <a:srgbClr val="FF0000"/>
                </a:solidFill>
              </a:rPr>
              <a:t>- </a:t>
            </a:r>
            <a:r>
              <a:rPr lang="en-US" sz="2000" smtClean="0">
                <a:solidFill>
                  <a:srgbClr val="FF0000"/>
                </a:solidFill>
              </a:rPr>
              <a:t>2021-11-23 </a:t>
            </a:r>
            <a:r>
              <a:rPr lang="en-US" sz="2000" smtClean="0"/>
              <a:t>Electronic meeting</a:t>
            </a:r>
            <a:r>
              <a:rPr lang="en-US" sz="2000" dirty="0" smtClean="0"/>
              <a:t/>
            </a:r>
            <a:br>
              <a:rPr lang="en-US" sz="2000" dirty="0" smtClean="0"/>
            </a:br>
            <a:r>
              <a:rPr lang="en-US" sz="2000" dirty="0" smtClean="0"/>
              <a:t>		</a:t>
            </a:r>
            <a:r>
              <a:rPr lang="en-US" sz="1100" i="1" dirty="0" smtClean="0"/>
              <a:t>Thanksgiving 25</a:t>
            </a:r>
            <a:r>
              <a:rPr lang="en-US" sz="1100" i="1" baseline="30000" dirty="0" smtClean="0"/>
              <a:t>th</a:t>
            </a:r>
            <a:r>
              <a:rPr lang="en-US" sz="1100" i="1" dirty="0" smtClean="0"/>
              <a:t> November</a:t>
            </a:r>
            <a:endParaRPr lang="en-US" sz="1100" i="1" dirty="0"/>
          </a:p>
          <a:p>
            <a:pPr marL="0" indent="0">
              <a:buNone/>
            </a:pPr>
            <a:r>
              <a:rPr lang="de-DE" sz="2000"/>
              <a:t>Meetings in </a:t>
            </a:r>
            <a:r>
              <a:rPr lang="de-DE" sz="2000" smtClean="0"/>
              <a:t>Q1 2022 </a:t>
            </a:r>
            <a:r>
              <a:rPr lang="en-US" sz="2000" smtClean="0"/>
              <a:t>are expected to be e-meetings possible dates are:</a:t>
            </a:r>
            <a:endParaRPr lang="en-US" sz="2000"/>
          </a:p>
          <a:p>
            <a:pPr>
              <a:tabLst>
                <a:tab pos="1971675" algn="l"/>
                <a:tab pos="4484688" algn="l"/>
              </a:tabLst>
            </a:pPr>
            <a:r>
              <a:rPr lang="en-US" sz="2000" smtClean="0"/>
              <a:t>CT4#107bis-e    </a:t>
            </a:r>
            <a:r>
              <a:rPr lang="en-US" sz="2000"/>
              <a:t> 	</a:t>
            </a:r>
            <a:r>
              <a:rPr lang="en-US" sz="2000" smtClean="0">
                <a:solidFill>
                  <a:srgbClr val="FF0000"/>
                </a:solidFill>
              </a:rPr>
              <a:t>2022-01-17 </a:t>
            </a:r>
            <a:r>
              <a:rPr lang="en-US" sz="2000">
                <a:solidFill>
                  <a:srgbClr val="FF0000"/>
                </a:solidFill>
              </a:rPr>
              <a:t>- </a:t>
            </a:r>
            <a:r>
              <a:rPr lang="en-US" sz="2000" smtClean="0">
                <a:solidFill>
                  <a:srgbClr val="FF0000"/>
                </a:solidFill>
              </a:rPr>
              <a:t>2022-01-21 </a:t>
            </a:r>
            <a:r>
              <a:rPr lang="en-US" sz="2000"/>
              <a:t>Electronic meeting </a:t>
            </a:r>
            <a:r>
              <a:rPr lang="en-US" sz="1400"/>
              <a:t>(limited scope</a:t>
            </a:r>
            <a:r>
              <a:rPr lang="en-US" sz="1400" smtClean="0"/>
              <a:t>)</a:t>
            </a:r>
            <a:endParaRPr lang="en-US" sz="1400"/>
          </a:p>
          <a:p>
            <a:pPr>
              <a:tabLst>
                <a:tab pos="1971675" algn="l"/>
                <a:tab pos="4484688" algn="l"/>
              </a:tabLst>
            </a:pPr>
            <a:r>
              <a:rPr lang="en-US" sz="2000" smtClean="0"/>
              <a:t>CT4#108-e       </a:t>
            </a:r>
            <a:r>
              <a:rPr lang="en-US" sz="2000"/>
              <a:t> 	</a:t>
            </a:r>
            <a:r>
              <a:rPr lang="en-US" sz="2000" smtClean="0">
                <a:solidFill>
                  <a:srgbClr val="FF0000"/>
                </a:solidFill>
              </a:rPr>
              <a:t>2022-02-15 </a:t>
            </a:r>
            <a:r>
              <a:rPr lang="en-US" sz="2000">
                <a:solidFill>
                  <a:srgbClr val="FF0000"/>
                </a:solidFill>
              </a:rPr>
              <a:t>- </a:t>
            </a:r>
            <a:r>
              <a:rPr lang="en-US" sz="2000" smtClean="0">
                <a:solidFill>
                  <a:srgbClr val="FF0000"/>
                </a:solidFill>
              </a:rPr>
              <a:t>2022-02-25 </a:t>
            </a:r>
            <a:r>
              <a:rPr lang="en-US" sz="2000"/>
              <a:t>Electronic meeting</a:t>
            </a:r>
            <a:br>
              <a:rPr lang="en-US" sz="2000"/>
            </a:br>
            <a:endParaRPr lang="en-US" sz="2000" smtClean="0"/>
          </a:p>
          <a:p>
            <a:pPr marL="0" indent="0">
              <a:buNone/>
              <a:tabLst>
                <a:tab pos="1971675" algn="l"/>
                <a:tab pos="4484688" algn="l"/>
              </a:tabLst>
            </a:pPr>
            <a:r>
              <a:rPr lang="de-DE" sz="2000"/>
              <a:t>Meetings in </a:t>
            </a:r>
            <a:r>
              <a:rPr lang="de-DE" sz="2000" smtClean="0"/>
              <a:t>Q2 </a:t>
            </a:r>
            <a:r>
              <a:rPr lang="de-DE" sz="2000"/>
              <a:t>2022 </a:t>
            </a:r>
            <a:r>
              <a:rPr lang="en-US" sz="2000"/>
              <a:t>are </a:t>
            </a:r>
            <a:r>
              <a:rPr lang="en-US" sz="2000" smtClean="0"/>
              <a:t>currently planed as F2F meetings but we should be prepared for e-meeting  to be decided at TSG#94.</a:t>
            </a:r>
            <a:endParaRPr lang="en-US" sz="2000"/>
          </a:p>
          <a:p>
            <a:pPr marL="0" indent="0">
              <a:buNone/>
              <a:tabLst>
                <a:tab pos="1971675" algn="l"/>
                <a:tab pos="4484688" algn="l"/>
              </a:tabLst>
            </a:pPr>
            <a:endParaRPr lang="de-DE" sz="2000" dirty="0" smtClean="0"/>
          </a:p>
        </p:txBody>
      </p:sp>
    </p:spTree>
    <p:extLst>
      <p:ext uri="{BB962C8B-B14F-4D97-AF65-F5344CB8AC3E}">
        <p14:creationId xmlns:p14="http://schemas.microsoft.com/office/powerpoint/2010/main" val="2914384177"/>
      </p:ext>
    </p:extLst>
  </p:cSld>
  <p:clrMapOvr>
    <a:masterClrMapping/>
  </p:clrMapOvr>
  <p:transition>
    <p:wipe dir="r"/>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53277</TotalTime>
  <Words>597</Words>
  <Application>Microsoft Office PowerPoint</Application>
  <PresentationFormat>Widescreen</PresentationFormat>
  <Paragraphs>166</Paragraphs>
  <Slides>18</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18</vt:i4>
      </vt:variant>
    </vt:vector>
  </HeadingPairs>
  <TitlesOfParts>
    <vt:vector size="26" baseType="lpstr">
      <vt:lpstr>SimSun</vt:lpstr>
      <vt:lpstr>Arial</vt:lpstr>
      <vt:lpstr>Arial </vt:lpstr>
      <vt:lpstr>Calibri</vt:lpstr>
      <vt:lpstr>Calibri Light</vt:lpstr>
      <vt:lpstr>Times New Roman</vt:lpstr>
      <vt:lpstr>Wingdings</vt:lpstr>
      <vt:lpstr>Office Theme</vt:lpstr>
      <vt:lpstr>Plenary #93e report  on CT4 related topics</vt:lpstr>
      <vt:lpstr>Overview</vt:lpstr>
      <vt:lpstr>Topics of interrest to CT4</vt:lpstr>
      <vt:lpstr>Report from CT#93e related to CT4 topics</vt:lpstr>
      <vt:lpstr>Report from CT#93e related to CT4 topics</vt:lpstr>
      <vt:lpstr>Report from CT#93e related to CT4 topics</vt:lpstr>
      <vt:lpstr>Report from CT#92e related to CT4 topics</vt:lpstr>
      <vt:lpstr>Report from CT#93e related to CT4 topics</vt:lpstr>
      <vt:lpstr>Report from CT#93e related to CT4 topics</vt:lpstr>
      <vt:lpstr> Summary Joint workshop on Rel-18</vt:lpstr>
      <vt:lpstr>Report from SA#93e related to CT4 topics</vt:lpstr>
      <vt:lpstr>Report from SA#93e related to CT4 topics</vt:lpstr>
      <vt:lpstr>Report from SA#93e related to CT4 topics</vt:lpstr>
      <vt:lpstr>Report from SA#93e related to CT4 topics</vt:lpstr>
      <vt:lpstr>Report from SA#93e related to CT4 topics</vt:lpstr>
      <vt:lpstr>Report from SA#93e related to CT4 topics</vt:lpstr>
      <vt:lpstr>Other information</vt:lpstr>
      <vt:lpstr>Thank You!</vt:lpstr>
    </vt:vector>
  </TitlesOfParts>
  <Company>3GPP</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Peter</cp:lastModifiedBy>
  <cp:revision>929</cp:revision>
  <dcterms:created xsi:type="dcterms:W3CDTF">2010-02-05T13:52:04Z</dcterms:created>
  <dcterms:modified xsi:type="dcterms:W3CDTF">2021-09-24T06:16:58Z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(3)wCOcbexyYGNMPtZRSnSlpxHj81QfUy3FcV5gZLlTSCQAnl3ZmlfKRME7UAIUcZn9UZxxVB7P
7q4KIYy62Ezo712D8Ykh6zWJpC5xMyOp2dKo3XBfJGsmaH6i+3+22NF6POKuFt2O2Te3nEH6
CQjNnodSa0E0cwSV7+uGqc3jWeNWigEu2jOzKOS8tcNaz5yfyy7uJZNgZOvPLCTkpYCf+iGv
Dh/WKS7Cw285ZMkY99</vt:lpwstr>
  </property>
  <property fmtid="{D5CDD505-2E9C-101B-9397-08002B2CF9AE}" pid="3" name="_2015_ms_pID_7253431">
    <vt:lpwstr>tT/RYTjrX1+tx2vbXPO/8nwLHjGJYODwn65NJuSR0N8QDLfMZoLVFL
ot2eceBcymJRYs2WS3BNdZL8EBTGrQGA9E6a4uCkqV5bQwgcoCR2rTjUjymsgP9xT4lb1Vb/
MlId/FEV0bMjaeUE6scyQDZ41vlBOtFGCyq5+g84cad8mJmESbLrQ0ZaNun44gNVzqWTdKiZ
hvwUEeLV8OhJN2Gx+OTZRlowjNSOYnP3YVHX</vt:lpwstr>
  </property>
  <property fmtid="{D5CDD505-2E9C-101B-9397-08002B2CF9AE}" pid="4" name="_2015_ms_pID_7253432">
    <vt:lpwstr>nQ==</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1632464054</vt:lpwstr>
  </property>
</Properties>
</file>