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96" r:id="rId3"/>
    <p:sldId id="445" r:id="rId4"/>
    <p:sldId id="416" r:id="rId5"/>
    <p:sldId id="437" r:id="rId6"/>
    <p:sldId id="385" r:id="rId7"/>
    <p:sldId id="403" r:id="rId8"/>
    <p:sldId id="412" r:id="rId9"/>
    <p:sldId id="388" r:id="rId10"/>
    <p:sldId id="438" r:id="rId11"/>
    <p:sldId id="433" r:id="rId12"/>
    <p:sldId id="406" r:id="rId13"/>
    <p:sldId id="447" r:id="rId14"/>
    <p:sldId id="413" r:id="rId15"/>
    <p:sldId id="446" r:id="rId16"/>
    <p:sldId id="420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0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140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smtClean="0">
                <a:latin typeface="Arial "/>
              </a:rPr>
              <a:t>CT WG4#105-e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17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27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August 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C4-214005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</a:t>
            </a:r>
            <a:r>
              <a:rPr lang="en-US" altLang="en-US" smtClean="0"/>
              <a:t>#92e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CT4 </a:t>
            </a:r>
            <a:r>
              <a:rPr lang="en-US" dirty="0" smtClean="0"/>
              <a:t>CRs, </a:t>
            </a:r>
            <a:r>
              <a:rPr lang="en-US" dirty="0"/>
              <a:t>are </a:t>
            </a:r>
            <a:r>
              <a:rPr lang="en-US"/>
              <a:t>approved </a:t>
            </a:r>
            <a:r>
              <a:rPr lang="en-US" smtClean="0"/>
              <a:t>except </a:t>
            </a:r>
            <a:r>
              <a:rPr lang="en-US"/>
              <a:t>23.502 CR2726R1 </a:t>
            </a:r>
            <a:r>
              <a:rPr lang="en-US" smtClean="0"/>
              <a:t>was </a:t>
            </a:r>
            <a:r>
              <a:rPr lang="en-US"/>
              <a:t>not approved </a:t>
            </a:r>
            <a:r>
              <a:rPr lang="en-US" smtClean="0"/>
              <a:t>by </a:t>
            </a:r>
            <a:r>
              <a:rPr lang="en-US"/>
              <a:t>SA </a:t>
            </a:r>
            <a:r>
              <a:rPr lang="en-US" smtClean="0"/>
              <a:t>plenary.</a:t>
            </a:r>
            <a:endParaRPr lang="en-US"/>
          </a:p>
          <a:p>
            <a:pPr marL="0" indent="0">
              <a:buNone/>
            </a:pPr>
            <a:r>
              <a:rPr lang="en-US" smtClean="0"/>
              <a:t> </a:t>
            </a:r>
            <a:endParaRPr lang="en-US" dirty="0" smtClean="0"/>
          </a:p>
          <a:p>
            <a:r>
              <a:rPr lang="de-DE">
                <a:solidFill>
                  <a:srgbClr val="FF0000"/>
                </a:solidFill>
              </a:rPr>
              <a:t> </a:t>
            </a:r>
            <a:r>
              <a:rPr lang="de-DE" smtClean="0"/>
              <a:t>SA has approved 14 Exception sheets</a:t>
            </a:r>
          </a:p>
          <a:p>
            <a:r>
              <a:rPr lang="de-DE" altLang="fr-FR"/>
              <a:t> </a:t>
            </a:r>
            <a:r>
              <a:rPr lang="de-DE" altLang="fr-FR" smtClean="0"/>
              <a:t>SA has approved 8 TRs and 7 TSs</a:t>
            </a:r>
          </a:p>
          <a:p>
            <a:r>
              <a:rPr lang="de-DE" altLang="fr-FR" smtClean="0"/>
              <a:t> SA has also approved 13 new Rel-17 WIDs and 4 revised WIDs/SIDs</a:t>
            </a:r>
          </a:p>
          <a:p>
            <a:pPr marL="0" indent="0">
              <a:buNone/>
            </a:pPr>
            <a:endParaRPr lang="de-DE" altLang="fr-FR" smtClean="0"/>
          </a:p>
          <a:p>
            <a:pPr marL="0" indent="0">
              <a:buNone/>
            </a:pPr>
            <a:r>
              <a:rPr lang="de-DE" altLang="fr-FR" smtClean="0"/>
              <a:t>Details on the following slides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932324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smtClean="0">
                <a:solidFill>
                  <a:srgbClr val="FF0000"/>
                </a:solidFill>
              </a:rPr>
              <a:t>Approved exceptionsheets</a:t>
            </a:r>
            <a:endParaRPr lang="de-DE" sz="2000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SP-210318	SA WG2	Rel-17 Work Item Exception for 5G_eLCS_ph2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SP-210316	SA WG2	Rel-17 Work Item Exception for eNS_Ph2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smtClean="0"/>
              <a:t>SP-210315</a:t>
            </a:r>
            <a:r>
              <a:rPr lang="en-GB" sz="1400"/>
              <a:t>	SA WG2	Rel-17 Work Item Exception for eEDGE_5GC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smtClean="0"/>
              <a:t>SP-210322</a:t>
            </a:r>
            <a:r>
              <a:rPr lang="en-GB" sz="1400"/>
              <a:t>	SA WG2	Rel-17 Work Item Exception for 5MBS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SP-210320	SA WG2	Rel-17 Work Item Exception </a:t>
            </a:r>
            <a:r>
              <a:rPr lang="en-GB" sz="1400"/>
              <a:t>for </a:t>
            </a:r>
            <a:r>
              <a:rPr lang="en-GB" sz="1400" smtClean="0"/>
              <a:t>5GSAT_ARCH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SP-210313	SA WG2	Rel-17 Work Item Exception for MUSIM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SP-210319	SA WG2	Rel-17 Work Item Exception </a:t>
            </a:r>
            <a:r>
              <a:rPr lang="en-GB" sz="1400"/>
              <a:t>for </a:t>
            </a:r>
            <a:r>
              <a:rPr lang="en-GB" sz="1400" smtClean="0"/>
              <a:t>eNA_Ph2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</a:t>
            </a:r>
            <a:r>
              <a:rPr lang="en-GB" sz="1400" smtClean="0"/>
              <a:t>P-210317</a:t>
            </a:r>
            <a:r>
              <a:rPr lang="en-GB" sz="1400"/>
              <a:t>	SA WG2	Rel-17 Work Item Exception for 5G_ProSe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smtClean="0"/>
              <a:t>SP-210321</a:t>
            </a:r>
            <a:r>
              <a:rPr lang="en-GB" sz="1400"/>
              <a:t>	SA WG2	Rel-17 Work Item Exception for ID_UAS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/>
              <a:t>SP-210314	SA WG2	Rel-17 Work Item Exception for IIoT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smtClean="0"/>
              <a:t>SP-210539</a:t>
            </a:r>
            <a:r>
              <a:rPr lang="en-GB" sz="1400"/>
              <a:t>	Ericsson	Rel-17 Work Item Exception for eNPN</a:t>
            </a:r>
            <a:endParaRPr lang="en-US" sz="140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i="1"/>
              <a:t>SP-210311	SA WG2	Rel-17 Work Item Exception for eV2XARC_Ph2</a:t>
            </a:r>
            <a:endParaRPr lang="en-US" sz="1400" i="1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i="1" smtClean="0"/>
              <a:t>SP-210480</a:t>
            </a:r>
            <a:r>
              <a:rPr lang="en-GB" sz="1400" i="1"/>
              <a:t>	SA WG6	Rel-17 Work Item Exception for 5GMARCH</a:t>
            </a:r>
            <a:endParaRPr lang="en-US" sz="1400" i="1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1400" i="1"/>
              <a:t>SP-210481	SA WG6	Rel-17 Work Item Exception </a:t>
            </a:r>
            <a:r>
              <a:rPr lang="en-GB" sz="1400" i="1" smtClean="0"/>
              <a:t>for eSEAL</a:t>
            </a:r>
            <a:endParaRPr lang="en-US" sz="1400" i="1"/>
          </a:p>
          <a:p>
            <a:pPr>
              <a:tabLst>
                <a:tab pos="1077913" algn="l"/>
                <a:tab pos="1795463" algn="l"/>
                <a:tab pos="2239963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</a:t>
            </a:r>
            <a:r>
              <a:rPr lang="en-US" sz="3600" b="1"/>
              <a:t>from </a:t>
            </a:r>
            <a:r>
              <a:rPr lang="en-US" sz="3600" b="1" smtClean="0"/>
              <a:t>SA#92 </a:t>
            </a:r>
            <a:r>
              <a:rPr lang="en-US" sz="3600" b="1" dirty="0"/>
              <a:t>related to CT4 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en-US">
                <a:solidFill>
                  <a:srgbClr val="FF0000"/>
                </a:solidFill>
              </a:rPr>
              <a:t>Approved </a:t>
            </a:r>
            <a:r>
              <a:rPr lang="en-US" smtClean="0">
                <a:solidFill>
                  <a:srgbClr val="FF0000"/>
                </a:solidFill>
              </a:rPr>
              <a:t>TRs</a:t>
            </a:r>
            <a:r>
              <a:rPr lang="en-GB" smtClean="0">
                <a:solidFill>
                  <a:srgbClr val="FF0000"/>
                </a:solidFill>
              </a:rPr>
              <a:t> </a:t>
            </a:r>
            <a:endParaRPr lang="de-DE" dirty="0">
              <a:solidFill>
                <a:srgbClr val="FF0000"/>
              </a:solidFill>
            </a:endParaRPr>
          </a:p>
          <a:p>
            <a:pPr>
              <a:tabLst>
                <a:tab pos="1077913" algn="l"/>
                <a:tab pos="1435100" algn="l"/>
              </a:tabLst>
            </a:pPr>
            <a:r>
              <a:rPr lang="en-US" sz="1400" smtClean="0"/>
              <a:t> </a:t>
            </a:r>
            <a:r>
              <a:rPr lang="en-GB" sz="1400"/>
              <a:t>SP-210369	SA2	TR 23.761: 'Study on system enablers for devices having multiple Universal Subscriber Identity Modules (USIM)' 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SP-210369	SA2	TR 23.761: 'Study on system enablers for devices having multiple Universal Subscriber Identity Modules (USIM)'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SP-210379	SA4	TR 26.802 V2.0.0 titled, 'Multicast Architecture Enhancement for 5G Media Streaming' (Release 17)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SP-210380	SA4	TR 26.803 V2.0.0 titled, 'Study on 5G Media Streaming Extensions for Edge Processing' (Release 17)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SP-210432	SA3	TR 33.818 ' Study on Security Assurance Methodology (SECAM) and Security Assurance Specification (SCAS)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SP-210430	SA3	TR 33.845 'Study on storage and transport of 5G Core (5GC) security parameters for Authentication Credential Repository and Processing Function (ARPF) authentication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SP-210429	SA3	TR 33.853 'Study on Key issues and potential solutions for integrity protection of the User Plane (UP)'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SP-210428	SA3	TR 33.873 'Study on the security of the system enablers for devices having Multiple Universal Subscriber Identity Modules (MUSIM)'</a:t>
            </a:r>
            <a:endParaRPr lang="en-US" sz="1400"/>
          </a:p>
          <a:p>
            <a:pPr>
              <a:tabLst>
                <a:tab pos="1077913" algn="l"/>
                <a:tab pos="1971675" algn="l"/>
                <a:tab pos="2332038" algn="l"/>
              </a:tabLst>
            </a:pPr>
            <a:endParaRPr lang="en-US" sz="1400" dirty="0"/>
          </a:p>
          <a:p>
            <a:pPr marL="0" indent="0">
              <a:buNone/>
              <a:tabLst>
                <a:tab pos="1435100" algn="l"/>
              </a:tabLs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Report </a:t>
            </a:r>
            <a:r>
              <a:rPr lang="en-US" sz="3600" b="1"/>
              <a:t>from </a:t>
            </a:r>
            <a:r>
              <a:rPr lang="en-US" sz="3600" b="1" smtClean="0"/>
              <a:t>SA#92 </a:t>
            </a:r>
            <a:r>
              <a:rPr lang="en-US" sz="3600" b="1" dirty="0"/>
              <a:t>related to CT4 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en-US">
                <a:solidFill>
                  <a:srgbClr val="FF0000"/>
                </a:solidFill>
              </a:rPr>
              <a:t>Approved </a:t>
            </a:r>
            <a:r>
              <a:rPr lang="en-US" smtClean="0">
                <a:solidFill>
                  <a:srgbClr val="FF0000"/>
                </a:solidFill>
              </a:rPr>
              <a:t>TSs</a:t>
            </a:r>
            <a:endParaRPr lang="de-DE" dirty="0">
              <a:solidFill>
                <a:srgbClr val="FF0000"/>
              </a:solidFill>
            </a:endParaRPr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 smtClean="0"/>
              <a:t>SP-210471</a:t>
            </a:r>
            <a:r>
              <a:rPr lang="en-GB" sz="1400"/>
              <a:t>	SA6	TS 23.255 v1.0.0 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SP-210473	SA6	TS 23.289 v2.0.0 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SP-210472	SA6	TS 23.558 v2.2.1 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SP-210580	SA6	TS 23.558 v2.2.1 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SP-210468	SA5	TS 28.555 'Management and orchestration; Network policy management for 5G mobile networks; Stage 1'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SP-210431	SA3	TS 33.226 'Security assurance for IP Multimedia Subsystem (IMS)</a:t>
            </a:r>
            <a:endParaRPr lang="en-US" sz="1400"/>
          </a:p>
          <a:p>
            <a:pPr>
              <a:tabLst>
                <a:tab pos="1077913" algn="l"/>
                <a:tab pos="1435100" algn="l"/>
              </a:tabLst>
            </a:pPr>
            <a:r>
              <a:rPr lang="en-GB" sz="1400"/>
              <a:t>SP-210427	SA3	TS 33.521 '5G Security Assurance Specification (SCAS); Network Data Analytics Function (NWDAF)'</a:t>
            </a:r>
            <a:endParaRPr lang="en-US" sz="1400"/>
          </a:p>
          <a:p>
            <a:pPr>
              <a:tabLst>
                <a:tab pos="1077913" algn="l"/>
                <a:tab pos="1971675" algn="l"/>
                <a:tab pos="2332038" algn="l"/>
              </a:tabLst>
            </a:pPr>
            <a:endParaRPr lang="en-US" sz="1400" dirty="0"/>
          </a:p>
          <a:p>
            <a:pPr marL="0" indent="0">
              <a:buNone/>
              <a:tabLst>
                <a:tab pos="1435100" algn="l"/>
              </a:tabLs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530119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4"/>
            <a:ext cx="10354733" cy="4618979"/>
          </a:xfrm>
        </p:spPr>
        <p:txBody>
          <a:bodyPr/>
          <a:lstStyle/>
          <a:p>
            <a:pPr marL="0" indent="0">
              <a:buNone/>
            </a:pPr>
            <a:r>
              <a:rPr lang="en-US" smtClean="0">
                <a:solidFill>
                  <a:srgbClr val="FF0000"/>
                </a:solidFill>
              </a:rPr>
              <a:t>Approved </a:t>
            </a:r>
            <a:r>
              <a:rPr lang="en-US">
                <a:solidFill>
                  <a:srgbClr val="FF0000"/>
                </a:solidFill>
              </a:rPr>
              <a:t>revised </a:t>
            </a:r>
            <a:r>
              <a:rPr lang="en-GB">
                <a:solidFill>
                  <a:srgbClr val="FF0000"/>
                </a:solidFill>
              </a:rPr>
              <a:t>WIDS/SIDS </a:t>
            </a:r>
            <a:r>
              <a:rPr lang="en-GB" smtClean="0">
                <a:solidFill>
                  <a:srgbClr val="FF0000"/>
                </a:solidFill>
              </a:rPr>
              <a:t>items for Rel-17</a:t>
            </a:r>
            <a:endParaRPr lang="de-DE">
              <a:solidFill>
                <a:srgbClr val="FF0000"/>
              </a:solidFill>
            </a:endParaRPr>
          </a:p>
          <a:p>
            <a:pPr>
              <a:tabLst>
                <a:tab pos="1166813" algn="l"/>
              </a:tabLst>
            </a:pPr>
            <a:r>
              <a:rPr lang="en-GB" sz="1400" smtClean="0"/>
              <a:t>SP-210364</a:t>
            </a:r>
            <a:r>
              <a:rPr lang="en-GB" sz="1400"/>
              <a:t>	SA2	Revised WID on Dynamic management of group-based event monitoring</a:t>
            </a:r>
            <a:endParaRPr lang="en-US" sz="1400"/>
          </a:p>
          <a:p>
            <a:pPr>
              <a:tabLst>
                <a:tab pos="1166813" algn="l"/>
              </a:tabLst>
            </a:pPr>
            <a:r>
              <a:rPr lang="en-GB" sz="1400"/>
              <a:t>SP-210377	SA4	Revised WID on 'Support of Immersive Teleconferencing and Telepresence for Remote Terminals' (ITT4RT; UID: 820003)</a:t>
            </a:r>
            <a:endParaRPr lang="en-US" sz="1400"/>
          </a:p>
          <a:p>
            <a:pPr>
              <a:tabLst>
                <a:tab pos="1166813" algn="l"/>
              </a:tabLst>
            </a:pPr>
            <a:r>
              <a:rPr lang="en-GB" sz="1400"/>
              <a:t>SP-210378	SA4	Revised SID on Feasibility Study on 5G Video Codec Characteristics (FS_5GVideo; UID: 870011)</a:t>
            </a:r>
            <a:endParaRPr lang="en-US" sz="1400"/>
          </a:p>
          <a:p>
            <a:pPr>
              <a:tabLst>
                <a:tab pos="1166813" algn="l"/>
              </a:tabLst>
            </a:pPr>
            <a:r>
              <a:rPr lang="en-GB" sz="1400"/>
              <a:t>SP-210389	SA5	Revised WID on N40 Interface Enhancements to Support GERAN and UTRAN</a:t>
            </a:r>
            <a:endParaRPr lang="en-US" sz="1400"/>
          </a:p>
          <a:p>
            <a:pPr marL="0" indent="0">
              <a:buNone/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438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58477"/>
            <a:ext cx="10354733" cy="461897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Approved new </a:t>
            </a:r>
            <a:r>
              <a:rPr lang="en-GB" sz="2000" smtClean="0">
                <a:solidFill>
                  <a:srgbClr val="FF0000"/>
                </a:solidFill>
              </a:rPr>
              <a:t>Work items for Rel-17</a:t>
            </a:r>
            <a:endParaRPr lang="en-US" sz="1400" smtClean="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US" sz="1400" smtClean="0"/>
              <a:t> </a:t>
            </a:r>
            <a:r>
              <a:rPr lang="en-GB" sz="1400" smtClean="0"/>
              <a:t>SP-210420	SA3	New WID on Security enhancements for 5G multicast-broadcast services (5MBS)</a:t>
            </a:r>
            <a:endParaRPr lang="en-US" sz="1400" smtClean="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 smtClean="0"/>
              <a:t>SP-210421</a:t>
            </a:r>
            <a:r>
              <a:rPr lang="en-GB" sz="1400"/>
              <a:t>	</a:t>
            </a:r>
            <a:r>
              <a:rPr lang="en-GB" sz="1400" smtClean="0"/>
              <a:t>SA3</a:t>
            </a:r>
            <a:r>
              <a:rPr lang="en-GB" sz="1400"/>
              <a:t>	New WID on security for enhanced support of Industrial IoT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SP-210422	</a:t>
            </a:r>
            <a:r>
              <a:rPr lang="en-GB" sz="1400" smtClean="0"/>
              <a:t>SA3</a:t>
            </a:r>
            <a:r>
              <a:rPr lang="en-GB" sz="1400"/>
              <a:t>	New WID on Security Aspects of eNPN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SP-210423	</a:t>
            </a:r>
            <a:r>
              <a:rPr lang="en-GB" sz="1400" smtClean="0"/>
              <a:t>SA3</a:t>
            </a:r>
            <a:r>
              <a:rPr lang="en-GB" sz="1400"/>
              <a:t>	New WID on Security Aspects of Enhancement of Support for Edge Computing in 5GC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SP-210424	</a:t>
            </a:r>
            <a:r>
              <a:rPr lang="en-GB" sz="1400" smtClean="0"/>
              <a:t>SA3</a:t>
            </a:r>
            <a:r>
              <a:rPr lang="en-GB" sz="1400"/>
              <a:t>	New WID on TLS protocols profiles for AKMA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SP-210425	</a:t>
            </a:r>
            <a:r>
              <a:rPr lang="en-GB" sz="1400" smtClean="0"/>
              <a:t>SA3</a:t>
            </a:r>
            <a:r>
              <a:rPr lang="en-GB" sz="1400"/>
              <a:t>	New WID on Security aspects of Uncrewed Aerial Systems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SP-210374	</a:t>
            </a:r>
            <a:r>
              <a:rPr lang="en-GB" sz="1400" smtClean="0"/>
              <a:t>SA4</a:t>
            </a:r>
            <a:r>
              <a:rPr lang="en-GB" sz="1400"/>
              <a:t>	New WID on 5GMS AF Event Exposure (EVEX)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SP-210375	</a:t>
            </a:r>
            <a:r>
              <a:rPr lang="en-GB" sz="1400" smtClean="0"/>
              <a:t>SA4</a:t>
            </a:r>
            <a:r>
              <a:rPr lang="en-GB" sz="1400"/>
              <a:t>	New WID on Edge Extensions to the 5G Media Streaming Architecture (5GMS_EDGE)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SP-210376	</a:t>
            </a:r>
            <a:r>
              <a:rPr lang="en-GB" sz="1400" smtClean="0"/>
              <a:t>SA4</a:t>
            </a:r>
            <a:r>
              <a:rPr lang="en-GB" sz="1400"/>
              <a:t>	New WID on 5G Multicast-Broadcast User Service Architecture and related 5GMS Extensions (5MBUSA)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SP-210381	</a:t>
            </a:r>
            <a:r>
              <a:rPr lang="en-GB" sz="1400" smtClean="0"/>
              <a:t>SA4</a:t>
            </a:r>
            <a:r>
              <a:rPr lang="en-GB" sz="1400"/>
              <a:t>	New WID on 8K Television over 5G (8K_TV_5G)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</a:tabLst>
            </a:pPr>
            <a:r>
              <a:rPr lang="en-GB" sz="1400"/>
              <a:t>SP-210388	</a:t>
            </a:r>
            <a:r>
              <a:rPr lang="en-GB" sz="1400" smtClean="0"/>
              <a:t>SA5</a:t>
            </a:r>
            <a:r>
              <a:rPr lang="en-GB" sz="1400"/>
              <a:t>	New WID on Edge Computing </a:t>
            </a:r>
            <a:r>
              <a:rPr lang="en-GB" sz="1400" smtClean="0"/>
              <a:t>Management</a:t>
            </a:r>
          </a:p>
          <a:p>
            <a:pPr>
              <a:spcBef>
                <a:spcPts val="600"/>
              </a:spcBef>
              <a:tabLst>
                <a:tab pos="1166813" algn="l"/>
                <a:tab pos="1522413" algn="l"/>
                <a:tab pos="4665663" algn="l"/>
              </a:tabLst>
            </a:pPr>
            <a:r>
              <a:rPr lang="en-GB" sz="1400"/>
              <a:t>SP-210585	</a:t>
            </a:r>
            <a:r>
              <a:rPr lang="en-GB" sz="1400" smtClean="0"/>
              <a:t>SA1	New </a:t>
            </a:r>
            <a:r>
              <a:rPr lang="en-GB" sz="1400"/>
              <a:t>WID on PWS over NPN</a:t>
            </a:r>
            <a:endParaRPr lang="en-US" sz="1400"/>
          </a:p>
          <a:p>
            <a:pPr>
              <a:spcBef>
                <a:spcPts val="600"/>
              </a:spcBef>
              <a:tabLst>
                <a:tab pos="1166813" algn="l"/>
                <a:tab pos="1522413" algn="l"/>
                <a:tab pos="4665663" algn="l"/>
              </a:tabLst>
            </a:pPr>
            <a:r>
              <a:rPr lang="en-GB" sz="1400"/>
              <a:t>SP-210582	</a:t>
            </a:r>
            <a:r>
              <a:rPr lang="en-GB" sz="1400" smtClean="0"/>
              <a:t>SA2	New </a:t>
            </a:r>
            <a:r>
              <a:rPr lang="en-GB" sz="1400"/>
              <a:t>WID on Minimization of Service Interruption</a:t>
            </a:r>
            <a:endParaRPr lang="en-US" sz="1400"/>
          </a:p>
          <a:p>
            <a:pPr marL="0" indent="0">
              <a:spcBef>
                <a:spcPts val="600"/>
              </a:spcBef>
              <a:buNone/>
              <a:tabLst>
                <a:tab pos="1166813" algn="l"/>
                <a:tab pos="1522413" algn="l"/>
              </a:tabLst>
            </a:pPr>
            <a:endParaRPr lang="en-US" sz="1400"/>
          </a:p>
          <a:p>
            <a:pPr marL="0" indent="0">
              <a:buNone/>
              <a:tabLst>
                <a:tab pos="1166813" algn="l"/>
              </a:tabLst>
            </a:pPr>
            <a:endParaRPr lang="en-US" sz="1400" dirty="0"/>
          </a:p>
          <a:p>
            <a:pPr marL="0" indent="0">
              <a:buNone/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28514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 smtClean="0"/>
              <a:t>Other information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/>
              <a:t>The planed changes on inclusive language by RAN for Rel-17 are inline with  the </a:t>
            </a:r>
            <a:r>
              <a:rPr lang="en-US" smtClean="0"/>
              <a:t>once </a:t>
            </a:r>
            <a:r>
              <a:rPr lang="en-US"/>
              <a:t>agreed by </a:t>
            </a:r>
            <a:r>
              <a:rPr lang="en-US" smtClean="0"/>
              <a:t>CT4.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mtClean="0"/>
              <a:t> Potential </a:t>
            </a:r>
            <a:r>
              <a:rPr lang="en-US"/>
              <a:t>prioritization/down-scoping for Rel-17 </a:t>
            </a:r>
            <a:r>
              <a:rPr lang="en-US" smtClean="0"/>
              <a:t>items in next RAN plenary.</a:t>
            </a: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mtClean="0"/>
              <a:t> RAN Rel-18 workshop will take place from June 28 – July 2.</a:t>
            </a: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mtClean="0"/>
              <a:t> SA is planning a Rel-18 Workshop before plenary #93.</a:t>
            </a: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mtClean="0"/>
              <a:t> Rel-18 planning is expected to take place during plenary #94.</a:t>
            </a: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/>
          </a:p>
          <a:p>
            <a:pPr lvl="1">
              <a:buClrTx/>
              <a:buFont typeface="Wingdings" panose="05000000000000000000" pitchFamily="2" charset="2"/>
              <a:buChar char="Ø"/>
            </a:pPr>
            <a:r>
              <a:rPr lang="en-US" smtClean="0"/>
              <a:t>PCG in October will decide when to start with F2F meetings but not likely with plenaries in December 2021.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CT#92e </a:t>
            </a:r>
            <a:r>
              <a:rPr lang="de-DE" dirty="0" smtClean="0"/>
              <a:t>was full electronic plenary meeting  (3 day meeting) with conference  calls </a:t>
            </a:r>
            <a:r>
              <a:rPr lang="de-DE" smtClean="0"/>
              <a:t>on 2 days</a:t>
            </a:r>
            <a:r>
              <a:rPr lang="de-DE" dirty="0" smtClean="0"/>
              <a:t>.</a:t>
            </a:r>
          </a:p>
          <a:p>
            <a:r>
              <a:rPr lang="de-DE" dirty="0" smtClean="0"/>
              <a:t>SA started on Tuesday ended on Monday the week </a:t>
            </a:r>
            <a:r>
              <a:rPr lang="de-DE" smtClean="0"/>
              <a:t>after.</a:t>
            </a:r>
            <a:r>
              <a:rPr lang="en-US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Topics of interrest to CT4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Open API files handling</a:t>
            </a:r>
            <a:endParaRPr lang="en-GB" sz="2400" smtClean="0"/>
          </a:p>
          <a:p>
            <a:pPr marL="361950" indent="0"/>
            <a:r>
              <a:rPr lang="fr-FR" sz="1800" smtClean="0"/>
              <a:t> To align the handling of OPenAPI files within 3GPP Groups a discussion group was created: OpenAPI Tasf Force</a:t>
            </a:r>
          </a:p>
          <a:p>
            <a:pPr marL="361950" indent="0"/>
            <a:r>
              <a:rPr lang="fr-FR" sz="1800" smtClean="0"/>
              <a:t>Target</a:t>
            </a:r>
            <a:r>
              <a:rPr lang="fr-FR" sz="1800"/>
              <a:t>: Final output should be available in </a:t>
            </a:r>
            <a:r>
              <a:rPr lang="fr-FR" sz="1800" smtClean="0"/>
              <a:t>TSG#92 is shifted to TSG#93 due to lack of activity</a:t>
            </a:r>
          </a:p>
          <a:p>
            <a:pPr marL="361950" indent="0"/>
            <a:r>
              <a:rPr lang="fr-FR" sz="1800" smtClean="0"/>
              <a:t> CT chair asks for more participation and activity on the created reflector</a:t>
            </a:r>
          </a:p>
          <a:p>
            <a:pPr marL="361950" indent="0"/>
            <a:r>
              <a:rPr lang="fr-FR" sz="1800"/>
              <a:t>The reflector to be used for  discussion and comments </a:t>
            </a:r>
            <a:r>
              <a:rPr lang="fr-FR" sz="1800" smtClean="0"/>
              <a:t>is: OPENAPI_TF@LIST.ETSI.ORG</a:t>
            </a:r>
            <a:endParaRPr lang="fr-FR" sz="1800"/>
          </a:p>
          <a:p>
            <a:r>
              <a:rPr lang="en-US" sz="2400" smtClean="0"/>
              <a:t>Security</a:t>
            </a:r>
          </a:p>
          <a:p>
            <a:pPr marL="361950" indent="0"/>
            <a:r>
              <a:rPr lang="en-US" sz="1800"/>
              <a:t> Again discussion on the issue on the inconsistency between TS 29.510 and 33.501. CT plenary approved an LS to SA and SA3  indicating that this is an Rel-15 issue and asked SA3 to resolve the issue in </a:t>
            </a:r>
            <a:r>
              <a:rPr lang="en-US" sz="1800" smtClean="0"/>
              <a:t>Q3. See CP-211326.</a:t>
            </a:r>
            <a:endParaRPr lang="en-GB" sz="180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2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new WIDs (which </a:t>
            </a:r>
            <a:r>
              <a:rPr lang="en-US" smtClean="0"/>
              <a:t>were agreed/endorsed by CT4) </a:t>
            </a:r>
            <a:r>
              <a:rPr lang="en-US" dirty="0" smtClean="0"/>
              <a:t>are </a:t>
            </a:r>
            <a:r>
              <a:rPr lang="en-US" dirty="0"/>
              <a:t>all </a:t>
            </a:r>
            <a:r>
              <a:rPr lang="en-US" dirty="0" smtClean="0"/>
              <a:t>approved:</a:t>
            </a:r>
            <a:endParaRPr lang="en-US" sz="3600" dirty="0" smtClean="0"/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dirty="0"/>
              <a:t>CT4</a:t>
            </a:r>
            <a:r>
              <a:rPr lang="en-US" sz="1600"/>
              <a:t> </a:t>
            </a:r>
            <a:r>
              <a:rPr lang="en-US" sz="1600" dirty="0"/>
              <a:t>  </a:t>
            </a:r>
            <a:r>
              <a:rPr lang="en-US" sz="1600"/>
              <a:t> </a:t>
            </a:r>
            <a:r>
              <a:rPr lang="en-US" sz="1600" smtClean="0">
                <a:solidFill>
                  <a:srgbClr val="FF0000"/>
                </a:solidFill>
              </a:rPr>
              <a:t>CP-211329</a:t>
            </a:r>
            <a:r>
              <a:rPr lang="en-US" sz="1600" smtClean="0"/>
              <a:t> </a:t>
            </a:r>
            <a:r>
              <a:rPr lang="en-US" sz="1600"/>
              <a:t>CT aspects of the architectural enhancements for 5G multicast-broadcast services </a:t>
            </a:r>
            <a:r>
              <a:rPr lang="en-US" sz="1600" smtClean="0"/>
              <a:t/>
            </a:r>
            <a:br>
              <a:rPr lang="en-US" sz="1600" smtClean="0"/>
            </a:br>
            <a:r>
              <a:rPr lang="en-US" sz="1600" smtClean="0"/>
              <a:t> 		</a:t>
            </a:r>
            <a:r>
              <a:rPr lang="en-US" sz="1600" i="1" smtClean="0"/>
              <a:t>new TS number: TS 29.532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CT4    CP-211089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 aspects of Support of different slices over different Non 3GPP 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access</a:t>
            </a:r>
            <a:endParaRPr lang="en-US" sz="1600" i="1" smtClean="0"/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CT1    CP-211330 </a:t>
            </a:r>
            <a:r>
              <a:rPr lang="en-US" sz="1600"/>
              <a:t>CT Aspects of Application Layer Support for Uncrewed Aerial Systems (UAS</a:t>
            </a:r>
            <a:r>
              <a:rPr lang="en-US" sz="1600" smtClean="0"/>
              <a:t>) </a:t>
            </a:r>
            <a:br>
              <a:rPr lang="en-US" sz="1600" smtClean="0"/>
            </a:br>
            <a:r>
              <a:rPr lang="en-US" sz="1600" smtClean="0"/>
              <a:t>		</a:t>
            </a:r>
            <a:r>
              <a:rPr lang="en-US" sz="1600" i="1" smtClean="0"/>
              <a:t>New TS number: 24.257 (CT1), </a:t>
            </a:r>
            <a:r>
              <a:rPr lang="en-US" sz="1600" i="1"/>
              <a:t>TS 29.257 (CT3)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CT4    CP-211090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Enhancement to the 5GC LoCation Services-Phase 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1600" smtClean="0"/>
              <a:t>  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CT4    CP-211091 E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nhancement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of Network Slicing Phase 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1600" smtClean="0"/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CT4    CP-211092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 Aspects of 5G eEDGE </a:t>
            </a:r>
            <a:r>
              <a:rPr lang="en-US" sz="1600" smtClean="0"/>
              <a:t>        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/>
              <a:t>CT4    </a:t>
            </a:r>
            <a:r>
              <a:rPr lang="en-US" sz="1600" smtClean="0"/>
              <a:t>CP-211088 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Service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Based Interface Protocol Improvements Release 17</a:t>
            </a:r>
            <a:r>
              <a:rPr lang="en-US" sz="1600"/>
              <a:t>        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CT4    </a:t>
            </a:r>
            <a:r>
              <a:rPr lang="en-US" sz="1600" smtClean="0">
                <a:solidFill>
                  <a:srgbClr val="FF0000"/>
                </a:solidFill>
              </a:rPr>
              <a:t>CP-211184</a:t>
            </a:r>
            <a:r>
              <a:rPr lang="en-US" sz="1600" smtClean="0"/>
              <a:t> </a:t>
            </a: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 aspects on Same PCF Selection For AMF and </a:t>
            </a:r>
            <a:r>
              <a:rPr lang="en-US" sz="160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SMF</a:t>
            </a:r>
            <a:r>
              <a:rPr lang="en-US" sz="1600" smtClean="0"/>
              <a:t> 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 smtClean="0"/>
              <a:t>CT3</a:t>
            </a:r>
            <a:r>
              <a:rPr lang="en-US" sz="1600"/>
              <a:t>    </a:t>
            </a:r>
            <a:r>
              <a:rPr lang="en-US" sz="1600" smtClean="0"/>
              <a:t>CP-211195 </a:t>
            </a:r>
            <a:r>
              <a:rPr lang="en-GB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 aspects on Dynamic Management of Group-based Event Monitoring </a:t>
            </a:r>
            <a:endParaRPr lang="en-GB" sz="1600" smtClean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/>
              <a:t>CT1    </a:t>
            </a:r>
            <a:r>
              <a:rPr lang="en-GB" sz="1600" smtClean="0"/>
              <a:t>CP-211327</a:t>
            </a:r>
            <a:r>
              <a:rPr lang="en-US" sz="1600"/>
              <a:t>  CT aspects of enhanced support of industrial </a:t>
            </a:r>
            <a:r>
              <a:rPr lang="en-US" sz="1600" smtClean="0"/>
              <a:t>IoT </a:t>
            </a:r>
            <a:r>
              <a:rPr lang="en-US" sz="1600" i="1"/>
              <a:t>New TS number: </a:t>
            </a:r>
            <a:r>
              <a:rPr lang="en-US" sz="1600" i="1" smtClean="0"/>
              <a:t>24.539 </a:t>
            </a:r>
            <a:r>
              <a:rPr lang="en-US" sz="1600" i="1"/>
              <a:t>(CT1), </a:t>
            </a:r>
            <a:endParaRPr lang="en-US" sz="1600" smtClean="0"/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CT1	CP-211115 on Enabling Multi-USIM devices </a:t>
            </a:r>
          </a:p>
          <a:p>
            <a:pPr marL="144000">
              <a:spcBef>
                <a:spcPts val="600"/>
              </a:spcBef>
              <a:tabLst>
                <a:tab pos="717550" algn="l"/>
              </a:tabLst>
            </a:pPr>
            <a:r>
              <a:rPr lang="en-US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CT3	CP-211197 </a:t>
            </a:r>
            <a:r>
              <a:rPr lang="en-GB" sz="160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Rel-17 Enhancements of 3GPP Northbound Interfaces </a:t>
            </a:r>
            <a:r>
              <a:rPr lang="en-US" sz="160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7511" y="1809199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The other </a:t>
            </a:r>
            <a:r>
              <a:rPr lang="en-US" smtClean="0"/>
              <a:t>approved new/revised WIDs are:</a:t>
            </a:r>
            <a:r>
              <a:rPr lang="en-US" sz="1800" dirty="0"/>
              <a:t>           </a:t>
            </a:r>
            <a:r>
              <a:rPr lang="en-US" sz="1800"/>
              <a:t> </a:t>
            </a:r>
            <a:r>
              <a:rPr lang="en-US" sz="1800" dirty="0"/>
              <a:t>   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CT1	</a:t>
            </a:r>
            <a:r>
              <a:rPr lang="en-US" sz="1200" smtClean="0">
                <a:solidFill>
                  <a:srgbClr val="FF0000"/>
                </a:solidFill>
              </a:rPr>
              <a:t>CP-211164</a:t>
            </a:r>
            <a:r>
              <a:rPr lang="en-US" sz="1200" smtClean="0"/>
              <a:t> </a:t>
            </a:r>
            <a:r>
              <a:rPr lang="en-US" sz="1200"/>
              <a:t>CT aspects of 5GC architecture for satellite networks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CT1	CP-211113 CT aspects of Enhanced Mission Critical Push-to-talk architecture phase 3      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CT1 	CP-211116 CT aspects of architecture enhancements for 3GPP support of advanced V2X services - Phase 2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CT1	CP-211118 CT aspects of Mission Critical Services over 5GS 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CT1	CP-211119 CT aspects of architecture enhancements for 3GPP support of advanced V2X services - Phase </a:t>
            </a:r>
            <a:r>
              <a:rPr lang="en-US" sz="1200" smtClean="0"/>
              <a:t>2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CT1	CP-211331 Enhanced </a:t>
            </a:r>
            <a:r>
              <a:rPr lang="en-US" sz="1200"/>
              <a:t>Service Enabler Architecture Layer for Verticals   </a:t>
            </a:r>
            <a:r>
              <a:rPr lang="en-US" sz="1200" i="1" smtClean="0"/>
              <a:t>New TS number: </a:t>
            </a:r>
            <a:r>
              <a:rPr lang="en-US" sz="1200" i="1"/>
              <a:t>TS 24.549</a:t>
            </a:r>
            <a:r>
              <a:rPr lang="en-US" sz="1200"/>
              <a:t>  </a:t>
            </a:r>
            <a:r>
              <a:rPr lang="en-US" sz="1200" smtClean="0"/>
              <a:t>(CT1)</a:t>
            </a:r>
            <a:r>
              <a:rPr lang="en-US" sz="1200"/>
              <a:t>  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CT1</a:t>
            </a:r>
            <a:r>
              <a:rPr lang="en-US" sz="1200"/>
              <a:t> 	</a:t>
            </a:r>
            <a:r>
              <a:rPr lang="en-US" sz="1200" smtClean="0"/>
              <a:t>CP-211332 CT </a:t>
            </a:r>
            <a:r>
              <a:rPr lang="en-US" sz="1200"/>
              <a:t>aspects of proximity based services in 5GS  </a:t>
            </a:r>
            <a:r>
              <a:rPr lang="en-US" sz="1200" i="1" smtClean="0"/>
              <a:t>New TS number </a:t>
            </a:r>
            <a:r>
              <a:rPr lang="en-US" sz="1200" i="1"/>
              <a:t>TS 29.557 (CT3)</a:t>
            </a:r>
            <a:endParaRPr lang="en-US" sz="1200" i="1" smtClean="0"/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CT1	CP-211333 CT aspects for Support of Uncrewed Aerial Systems Connectivity, Identification, and Tracking    </a:t>
            </a:r>
            <a:r>
              <a:rPr lang="en-US" sz="1200" i="1"/>
              <a:t>New TS number: TS 29.255 (CT3</a:t>
            </a:r>
            <a:r>
              <a:rPr lang="en-US" sz="1200" i="1" smtClean="0"/>
              <a:t>)</a:t>
            </a:r>
            <a:endParaRPr lang="en-US" sz="1200" smtClean="0"/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CT3 	CP-211335 </a:t>
            </a:r>
            <a:r>
              <a:rPr lang="en-US" sz="1200"/>
              <a:t>Enablers for Network Automation for 5G - phase </a:t>
            </a:r>
            <a:r>
              <a:rPr lang="en-US" sz="1200" smtClean="0"/>
              <a:t>2 </a:t>
            </a:r>
            <a:r>
              <a:rPr lang="en-US" sz="1200" i="1" smtClean="0"/>
              <a:t>New </a:t>
            </a:r>
            <a:r>
              <a:rPr lang="en-US" sz="1200" i="1"/>
              <a:t>TS number: TS 29.574, 29.575, 29.576 (CT3)</a:t>
            </a:r>
            <a:r>
              <a:rPr lang="en-US" sz="1200"/>
              <a:t> </a:t>
            </a:r>
            <a:endParaRPr lang="en-US" sz="1200" smtClean="0"/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CT3 	CP-211192 </a:t>
            </a:r>
            <a:r>
              <a:rPr lang="en-US" sz="1200"/>
              <a:t>CT aspects on Dynamically Changing AM Policies in the 5GC</a:t>
            </a:r>
            <a:r>
              <a:rPr lang="en-US" sz="1200" smtClean="0"/>
              <a:t>  </a:t>
            </a:r>
            <a:r>
              <a:rPr lang="en-US" sz="1200" dirty="0"/>
              <a:t>        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dirty="0"/>
              <a:t>CT3</a:t>
            </a:r>
            <a:r>
              <a:rPr lang="en-US" sz="1200"/>
              <a:t> 	</a:t>
            </a:r>
            <a:r>
              <a:rPr lang="en-US" sz="1200" smtClean="0"/>
              <a:t>CP-211193 </a:t>
            </a:r>
            <a:r>
              <a:rPr lang="en-US" sz="1200"/>
              <a:t>on enhancement of 5G PCC related services in </a:t>
            </a:r>
            <a:r>
              <a:rPr lang="en-US" sz="1200" smtClean="0"/>
              <a:t>Rel-17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/>
              <a:t>CT3 </a:t>
            </a:r>
            <a:r>
              <a:rPr lang="en-US" sz="1200" smtClean="0"/>
              <a:t>	CP </a:t>
            </a:r>
            <a:r>
              <a:rPr lang="en-US" sz="1200"/>
              <a:t>211194 N7 Interfaces Enhancements to Support GERAN and </a:t>
            </a:r>
            <a:r>
              <a:rPr lang="en-US" sz="1200" smtClean="0"/>
              <a:t>UTRAN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CT3	CP-211195 </a:t>
            </a:r>
            <a:r>
              <a:rPr lang="en-US" sz="1200"/>
              <a:t>CT aspects on Dynamic management of group-based event monitoring </a:t>
            </a:r>
          </a:p>
          <a:p>
            <a:pPr>
              <a:tabLst>
                <a:tab pos="717550" algn="l"/>
                <a:tab pos="10047288" algn="l"/>
              </a:tabLst>
            </a:pPr>
            <a:r>
              <a:rPr lang="en-US" sz="1200" smtClean="0"/>
              <a:t>CT3</a:t>
            </a:r>
            <a:r>
              <a:rPr lang="en-US" sz="1200"/>
              <a:t>	</a:t>
            </a:r>
            <a:r>
              <a:rPr lang="en-US" sz="1200" smtClean="0"/>
              <a:t>CP-211196 </a:t>
            </a:r>
            <a:r>
              <a:rPr lang="en-US" sz="1200"/>
              <a:t>CT aspects for enabling Edge Applications </a:t>
            </a:r>
            <a:endParaRPr lang="en-US" sz="1200" smtClean="0"/>
          </a:p>
          <a:p>
            <a:endParaRPr lang="en-US" sz="1400" dirty="0"/>
          </a:p>
          <a:p>
            <a:pPr marL="0" indent="0">
              <a:buNone/>
            </a:pPr>
            <a:r>
              <a:rPr lang="en-US" sz="1800" dirty="0"/>
              <a:t>     </a:t>
            </a:r>
            <a:endParaRPr lang="de-DE" altLang="en-US" sz="20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97268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9607" y="2242327"/>
            <a:ext cx="83406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17 </a:t>
            </a:r>
            <a:r>
              <a:rPr lang="en-GB" dirty="0" smtClean="0"/>
              <a:t>timeline is not changed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stage 2 freeze (relevant for SA/CT) – June 2021 (TSGs#92</a:t>
            </a:r>
            <a:r>
              <a:rPr lang="en-GB" dirty="0" smtClean="0"/>
              <a:t>)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stage 3 freeze – March 2022 (TSGs#95</a:t>
            </a:r>
            <a:r>
              <a:rPr lang="en-GB" dirty="0" smtClean="0"/>
              <a:t>)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protocol coding freeze (ASN.1, OpenAPI, …) – June 2022 (TSGs#96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800" smtClean="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are approved with exception of the company CRs which </a:t>
            </a:r>
            <a:r>
              <a:rPr lang="en-US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were </a:t>
            </a:r>
            <a:r>
              <a:rPr lang="en-US" altLang="en-US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distributed on CT4 reflector </a:t>
            </a:r>
            <a:r>
              <a:rPr lang="en-US" altLang="en-US" sz="180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in </a:t>
            </a:r>
            <a:r>
              <a:rPr lang="en-US" altLang="en-US" sz="18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advance.</a:t>
            </a:r>
            <a:endParaRPr lang="en-US" altLang="en-US" sz="18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/>
            <a:r>
              <a:rPr lang="de-DE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All company CRs are approved see below:</a:t>
            </a:r>
          </a:p>
          <a:p>
            <a:r>
              <a:rPr lang="en-US" sz="1000" b="1"/>
              <a:t>TDoc	Release	Spec	Is revision of	Title	Source</a:t>
            </a:r>
            <a:endParaRPr lang="en-US" sz="1000"/>
          </a:p>
          <a:p>
            <a:r>
              <a:rPr lang="en-US" sz="1000"/>
              <a:t>CP-211102	Rel-17	29.571	C4-213038	Remove double definition and  cleanup of the OpenAPI part	HuaWei</a:t>
            </a:r>
          </a:p>
          <a:p>
            <a:r>
              <a:rPr lang="en-US" sz="1000"/>
              <a:t>CP-211103	Rel-17	29.571	C4-213212	Additions of description in OpenAPI	HuaWei</a:t>
            </a:r>
          </a:p>
          <a:p>
            <a:r>
              <a:rPr lang="en-US" sz="1000"/>
              <a:t>CP-211105	Rel-16	29.505	C4-212338	Subscribed PP profile data	Huawei</a:t>
            </a:r>
          </a:p>
          <a:p>
            <a:r>
              <a:rPr lang="en-US" sz="1000"/>
              <a:t>CP-211106	Rel-16	29.505	C4-213322	Subscribed EE profile data	Huawei</a:t>
            </a:r>
          </a:p>
          <a:p>
            <a:r>
              <a:rPr lang="en-US" sz="1000"/>
              <a:t>CP-211107	Rel-17	29.504	C4-213201	Data Types Descriptions	Huawei</a:t>
            </a:r>
          </a:p>
          <a:p>
            <a:r>
              <a:rPr lang="en-US" sz="1000"/>
              <a:t>CP-211108	Rel-17	29.505	C4-213202	Data Types Descriptions	Huawei</a:t>
            </a:r>
          </a:p>
          <a:p>
            <a:r>
              <a:rPr lang="en-US" sz="1000"/>
              <a:t>CP-211120</a:t>
            </a:r>
            <a:r>
              <a:rPr lang="en-US" sz="1000"/>
              <a:t>	Rel-17	29.502	C4-212231	OpenAPI Reference	Huawei</a:t>
            </a:r>
          </a:p>
          <a:p>
            <a:r>
              <a:rPr lang="en-US" sz="1000"/>
              <a:t>CP-211170	Rel-17	29.562	C4-213307	Correction to IMS User Profile	Huawei, HiSilicon / Bill</a:t>
            </a:r>
          </a:p>
          <a:p>
            <a:r>
              <a:rPr lang="en-US" sz="1000"/>
              <a:t>CP-211171	Rel-16	29.562	C4-213311	Correction to IMS User Profile	Huawei, HiSilicon / Bill</a:t>
            </a:r>
          </a:p>
          <a:p>
            <a:r>
              <a:rPr lang="en-US" sz="1000"/>
              <a:t>CP-211175	Rel-17	29.509	C4-213219	Data Types Descriptions	Huawei</a:t>
            </a:r>
          </a:p>
          <a:p>
            <a:r>
              <a:rPr lang="en-US" sz="1000"/>
              <a:t>CP-211176	</a:t>
            </a:r>
            <a:r>
              <a:rPr lang="en-US" sz="1000" smtClean="0"/>
              <a:t>Rel-16</a:t>
            </a:r>
            <a:r>
              <a:rPr lang="en-US" sz="1000"/>
              <a:t>	29.540	C4-213449	Redirect Response	ZTE</a:t>
            </a:r>
          </a:p>
          <a:p>
            <a:r>
              <a:rPr lang="en-US" sz="1000"/>
              <a:t>CP-211177	Rel-17	29.540	C4-213450	Redirect Response	ZTE</a:t>
            </a: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836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-continued from last slide</a:t>
            </a:r>
            <a:endParaRPr lang="en-US" altLang="en-US" sz="1050" dirty="0"/>
          </a:p>
          <a:p>
            <a:r>
              <a:rPr lang="en-US" sz="1000" b="1"/>
              <a:t>TDoc	Release	Spec	Is revision of	Title	Source</a:t>
            </a:r>
            <a:endParaRPr lang="en-US" sz="1000"/>
          </a:p>
          <a:p>
            <a:r>
              <a:rPr lang="en-US" sz="1000" smtClean="0"/>
              <a:t>CP-211180</a:t>
            </a:r>
            <a:r>
              <a:rPr lang="en-US" sz="1000"/>
              <a:t>	Rel-17	29.518	C4-213349	Authorization and QoS data for ProSe services	Huawei</a:t>
            </a:r>
          </a:p>
          <a:p>
            <a:r>
              <a:rPr lang="en-US" sz="1000"/>
              <a:t>CP-211186	Rel-16	29.515	C4-212586	LCS Service Type and External Client Type	Huawei</a:t>
            </a:r>
          </a:p>
          <a:p>
            <a:r>
              <a:rPr lang="en-US" sz="1000"/>
              <a:t>CP-211187	Rel-17	29.515	C4-212587	LCS Service Type and External Client Type	Huawei</a:t>
            </a:r>
          </a:p>
          <a:p>
            <a:r>
              <a:rPr lang="en-US" sz="1000"/>
              <a:t>CP-211319	Rel-17	29.002	 	Misimplemented CR on Inclusive language review: EIR lists	MCC, Nokia, Nokia Shanghai </a:t>
            </a:r>
            <a:r>
              <a:rPr lang="en-US" sz="1000" smtClean="0"/>
              <a:t>Bell</a:t>
            </a:r>
            <a:br>
              <a:rPr lang="en-US" sz="1000" smtClean="0"/>
            </a:br>
            <a:r>
              <a:rPr lang="en-US" sz="1000" smtClean="0"/>
              <a:t>This CR was agreed by CT4 in January and approved by pleary #91 but never implemented.</a:t>
            </a:r>
            <a:endParaRPr lang="en-US" sz="1000"/>
          </a:p>
          <a:p>
            <a:pPr marL="0" indent="0">
              <a:buNone/>
              <a:tabLst>
                <a:tab pos="2781300" algn="l"/>
                <a:tab pos="6904038" algn="l"/>
              </a:tabLst>
            </a:pPr>
            <a:r>
              <a:rPr lang="en-US" sz="1400" smtClean="0"/>
              <a:t> </a:t>
            </a: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endParaRPr lang="en-US" sz="1400" dirty="0"/>
          </a:p>
          <a:p>
            <a:pPr marL="0" indent="0" defTabSz="673100"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1388417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CT#92e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i="1" dirty="0" smtClean="0"/>
          </a:p>
          <a:p>
            <a:pPr marL="0" indent="0">
              <a:buNone/>
            </a:pPr>
            <a:r>
              <a:rPr lang="en-US" b="1" i="1" dirty="0" smtClean="0"/>
              <a:t>CT4 </a:t>
            </a:r>
            <a:r>
              <a:rPr lang="en-US" b="1" i="1" dirty="0"/>
              <a:t>Meeting Locations </a:t>
            </a:r>
            <a:r>
              <a:rPr lang="en-US" b="1" i="1" dirty="0" smtClean="0"/>
              <a:t>and planning in 2021</a:t>
            </a:r>
            <a:endParaRPr lang="en-US" b="1" i="1" dirty="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smtClean="0"/>
              <a:t>CT4#105-e      </a:t>
            </a:r>
            <a:r>
              <a:rPr lang="en-US" sz="2000" dirty="0" smtClean="0"/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2021-08-17 </a:t>
            </a:r>
            <a:r>
              <a:rPr lang="en-US" sz="2000" dirty="0">
                <a:solidFill>
                  <a:srgbClr val="FF0000"/>
                </a:solidFill>
              </a:rPr>
              <a:t>- </a:t>
            </a:r>
            <a:r>
              <a:rPr lang="en-US" sz="2000" dirty="0" smtClean="0">
                <a:solidFill>
                  <a:srgbClr val="FF0000"/>
                </a:solidFill>
              </a:rPr>
              <a:t>2020-08-27 </a:t>
            </a:r>
            <a:r>
              <a:rPr lang="en-US" sz="2000" dirty="0"/>
              <a:t>Electronic </a:t>
            </a:r>
            <a:r>
              <a:rPr lang="en-US" sz="2000" dirty="0" smtClean="0"/>
              <a:t>meeting</a:t>
            </a:r>
            <a:r>
              <a:rPr lang="en-US" sz="2000" smtClean="0"/>
              <a:t>, 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Meetings </a:t>
            </a:r>
            <a:r>
              <a:rPr lang="de-DE" sz="2000" dirty="0"/>
              <a:t>in Q4 </a:t>
            </a:r>
            <a:r>
              <a:rPr lang="de-DE" sz="2000"/>
              <a:t>are </a:t>
            </a:r>
            <a:r>
              <a:rPr lang="de-DE" sz="2000" smtClean="0"/>
              <a:t>also </a:t>
            </a:r>
            <a:r>
              <a:rPr lang="de-DE" sz="2000" dirty="0"/>
              <a:t>e-meetings</a:t>
            </a:r>
            <a:endParaRPr lang="en-US" sz="2000" dirty="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dirty="0" smtClean="0"/>
              <a:t>CT4#106-e       </a:t>
            </a:r>
            <a:r>
              <a:rPr lang="en-US" sz="2000" dirty="0"/>
              <a:t> </a:t>
            </a:r>
            <a:r>
              <a:rPr lang="en-US" sz="2000" dirty="0" smtClean="0"/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2021-10-11 </a:t>
            </a:r>
            <a:r>
              <a:rPr lang="en-US" sz="2000" dirty="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2020-10-15 </a:t>
            </a:r>
            <a:r>
              <a:rPr lang="en-US" sz="2000" smtClean="0"/>
              <a:t>Electronic meeting </a:t>
            </a:r>
            <a:endParaRPr lang="en-US" sz="2000" dirty="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dirty="0" smtClean="0"/>
              <a:t>CT4#107-e       </a:t>
            </a:r>
            <a:r>
              <a:rPr lang="en-US" sz="2000" dirty="0"/>
              <a:t> </a:t>
            </a:r>
            <a:r>
              <a:rPr lang="en-US" sz="2000" dirty="0" smtClean="0"/>
              <a:t>	</a:t>
            </a:r>
            <a:r>
              <a:rPr lang="en-US" sz="2000" dirty="0" smtClean="0">
                <a:solidFill>
                  <a:srgbClr val="FF0000"/>
                </a:solidFill>
              </a:rPr>
              <a:t>2021-11-15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2020-11-23 </a:t>
            </a:r>
            <a:r>
              <a:rPr lang="en-US" sz="2000" smtClean="0"/>
              <a:t>Electronic meeting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	</a:t>
            </a:r>
            <a:r>
              <a:rPr lang="en-US" sz="1100" i="1" dirty="0" smtClean="0"/>
              <a:t>Thanksgiving 25</a:t>
            </a:r>
            <a:r>
              <a:rPr lang="en-US" sz="1100" i="1" baseline="30000" dirty="0" smtClean="0"/>
              <a:t>th</a:t>
            </a:r>
            <a:r>
              <a:rPr lang="en-US" sz="1100" i="1" dirty="0" smtClean="0"/>
              <a:t> November</a:t>
            </a:r>
            <a:endParaRPr lang="en-US" sz="1100" i="1" dirty="0"/>
          </a:p>
          <a:p>
            <a:pPr marL="0" indent="0">
              <a:buNone/>
            </a:pP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44947</TotalTime>
  <Words>511</Words>
  <Application>Microsoft Office PowerPoint</Application>
  <PresentationFormat>Widescreen</PresentationFormat>
  <Paragraphs>165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SimSun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Plenary #92e report  on CT4 related topics</vt:lpstr>
      <vt:lpstr>Overview</vt:lpstr>
      <vt:lpstr>Topics of interrest to CT4</vt:lpstr>
      <vt:lpstr>Report from CT#92e related to CT4 topics</vt:lpstr>
      <vt:lpstr>Report from CT#92e related to CT4 topics</vt:lpstr>
      <vt:lpstr>Report from CT#92e related to CT4 topics</vt:lpstr>
      <vt:lpstr>Report from CT#92e related to CT4 topics</vt:lpstr>
      <vt:lpstr>Report from CT#92e related to CT4 topics</vt:lpstr>
      <vt:lpstr>Report from CT#92e related to CT4 topics</vt:lpstr>
      <vt:lpstr>Report from SA#92e related to CT4 topics</vt:lpstr>
      <vt:lpstr>Report from SA#92e related to CT4 topics</vt:lpstr>
      <vt:lpstr>Report from SA#92 related to CT4 topics</vt:lpstr>
      <vt:lpstr>Report from SA#92 related to CT4 topics</vt:lpstr>
      <vt:lpstr>Report from SA#92e related to CT4 topics</vt:lpstr>
      <vt:lpstr>Report from SA#92e related to CT4 topics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</cp:lastModifiedBy>
  <cp:revision>882</cp:revision>
  <dcterms:created xsi:type="dcterms:W3CDTF">2010-02-05T13:52:04Z</dcterms:created>
  <dcterms:modified xsi:type="dcterms:W3CDTF">2021-06-25T08:41:16Z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(3)2+HXG+ePln8TcCAv6YdUFm+t6UuchpzsHRMpk5y1WqQ/ID0rOUvrhvTVKP1J1EV6Pu3/n1pR
NJdzI8eogus+79aQ61OTEtd6Ppq8Hm4xSYI4LRg5c3ou7cy+mEwV0QFoZ792bHwENQHoLTNa
NUKdSxxrSFHS6GAsKz3lwdvF+pSV2W8pp98pISRf4F2p3Q9eLabyeq3zO9Vohr7LqaNdJByJ
bBb26r4tvZ+DB7ezJm</vt:lpwstr>
  </property>
  <property fmtid="{D5CDD505-2E9C-101B-9397-08002B2CF9AE}" pid="3" name="_2015_ms_pID_7253431">
    <vt:lpwstr>qphw7mxUDiD43l1Ivesf4JsmD3wWcKgusLOcnRM9C0YQhFLRGqh1SP
suiY58Be+y3HPJS6XPUY16OEEQQtmZYbHEOqzFw4gSzf/Ad+H5wgYoWASuAwEQU5FJrpu44i
mc7shjqG8jP/x/oG6fMEhMNRDuMyjuIANxJJTKPVcWJ0ZNn9+teN4ZTy5Ee/KCGfAYJ4qgXm
5BXD3J85/fMOQ/ochc3p3xBIl0TaSzREiCXk</vt:lpwstr>
  </property>
  <property fmtid="{D5CDD505-2E9C-101B-9397-08002B2CF9AE}" pid="4" name="_2015_ms_pID_7253432">
    <vt:lpwstr>0Q==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1624550682</vt:lpwstr>
  </property>
</Properties>
</file>