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6"/>
  </p:notesMasterIdLst>
  <p:handoutMasterIdLst>
    <p:handoutMasterId r:id="rId27"/>
  </p:handoutMasterIdLst>
  <p:sldIdLst>
    <p:sldId id="341" r:id="rId2"/>
    <p:sldId id="396" r:id="rId3"/>
    <p:sldId id="416" r:id="rId4"/>
    <p:sldId id="437" r:id="rId5"/>
    <p:sldId id="385" r:id="rId6"/>
    <p:sldId id="403" r:id="rId7"/>
    <p:sldId id="412" r:id="rId8"/>
    <p:sldId id="439" r:id="rId9"/>
    <p:sldId id="388" r:id="rId10"/>
    <p:sldId id="389" r:id="rId11"/>
    <p:sldId id="438" r:id="rId12"/>
    <p:sldId id="432" r:id="rId13"/>
    <p:sldId id="413" r:id="rId14"/>
    <p:sldId id="433" r:id="rId15"/>
    <p:sldId id="406" r:id="rId16"/>
    <p:sldId id="440" r:id="rId17"/>
    <p:sldId id="420" r:id="rId18"/>
    <p:sldId id="443" r:id="rId19"/>
    <p:sldId id="441" r:id="rId20"/>
    <p:sldId id="444" r:id="rId21"/>
    <p:sldId id="434" r:id="rId22"/>
    <p:sldId id="435" r:id="rId23"/>
    <p:sldId id="442"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0" autoAdjust="0"/>
    <p:restoredTop sz="99112"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 WG4#103-e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Electronic meeting; 14</a:t>
            </a:r>
            <a:r>
              <a:rPr lang="en-GB" sz="1000" b="1" kern="1200" baseline="30000" dirty="0" smtClean="0">
                <a:solidFill>
                  <a:schemeClr val="tx1"/>
                </a:solidFill>
                <a:effectLst/>
                <a:latin typeface="Arial" pitchFamily="34" charset="0"/>
                <a:ea typeface="+mn-ea"/>
                <a:cs typeface="Arial" pitchFamily="34" charset="0"/>
              </a:rPr>
              <a:t>h</a:t>
            </a:r>
            <a:r>
              <a:rPr lang="en-GB" sz="1000" b="1" kern="1200" dirty="0" smtClean="0">
                <a:solidFill>
                  <a:schemeClr val="tx1"/>
                </a:solidFill>
                <a:effectLst/>
                <a:latin typeface="Arial" pitchFamily="34" charset="0"/>
                <a:ea typeface="+mn-ea"/>
                <a:cs typeface="Arial" pitchFamily="34" charset="0"/>
              </a:rPr>
              <a:t> – 23</a:t>
            </a:r>
            <a:r>
              <a:rPr lang="en-GB" sz="1000" b="1" kern="1200" baseline="30000" dirty="0" smtClean="0">
                <a:solidFill>
                  <a:schemeClr val="tx1"/>
                </a:solidFill>
                <a:effectLst/>
                <a:latin typeface="Arial" pitchFamily="34" charset="0"/>
                <a:ea typeface="+mn-ea"/>
                <a:cs typeface="Arial" pitchFamily="34" charset="0"/>
              </a:rPr>
              <a:t>rd</a:t>
            </a:r>
            <a:r>
              <a:rPr lang="en-GB" sz="1000" b="1" kern="1200" dirty="0" smtClean="0">
                <a:solidFill>
                  <a:schemeClr val="tx1"/>
                </a:solidFill>
                <a:effectLst/>
                <a:latin typeface="Arial" pitchFamily="34" charset="0"/>
                <a:ea typeface="+mn-ea"/>
                <a:cs typeface="Arial" pitchFamily="34" charset="0"/>
              </a:rPr>
              <a:t> April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C4-212005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smtClean="0"/>
              <a:t>Plenary #91e report </a:t>
            </a:r>
            <a:br>
              <a:rPr lang="en-US" altLang="en-US" dirty="0" smtClean="0"/>
            </a:br>
            <a:r>
              <a:rPr lang="en-US" altLang="en-US" dirty="0" smtClean="0"/>
              <a:t>on CT4 related topics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SA elections:</a:t>
            </a:r>
          </a:p>
          <a:p>
            <a:pPr lvl="1">
              <a:buClrTx/>
              <a:buFont typeface="Wingdings" panose="05000000000000000000" pitchFamily="2" charset="2"/>
              <a:buChar char="Ø"/>
            </a:pPr>
            <a:r>
              <a:rPr lang="en-US" dirty="0" smtClean="0"/>
              <a:t>Mr. Georg Mayer (Huawei) reelected as SA Chair</a:t>
            </a:r>
          </a:p>
          <a:p>
            <a:pPr lvl="1">
              <a:buClrTx/>
              <a:buFont typeface="Wingdings" panose="05000000000000000000" pitchFamily="2" charset="2"/>
              <a:buChar char="Ø"/>
            </a:pPr>
            <a:r>
              <a:rPr lang="de-DE" dirty="0" smtClean="0"/>
              <a:t>Mr. Mark Younge (T-mobile US) elected  as  vice chair for region North and south America</a:t>
            </a:r>
          </a:p>
          <a:p>
            <a:pPr lvl="1">
              <a:buClrTx/>
              <a:buFont typeface="Wingdings" panose="05000000000000000000" pitchFamily="2" charset="2"/>
              <a:buChar char="Ø"/>
            </a:pPr>
            <a:r>
              <a:rPr lang="de-DE" dirty="0" smtClean="0"/>
              <a:t>Mr. Satoshi Nagata ()NTT DOCOMO) Elected as vice chair for Region Asia Pacific</a:t>
            </a:r>
          </a:p>
          <a:p>
            <a:pPr lvl="1">
              <a:buClrTx/>
              <a:buFont typeface="Wingdings" panose="05000000000000000000" pitchFamily="2" charset="2"/>
              <a:buChar char="Ø"/>
            </a:pPr>
            <a:r>
              <a:rPr lang="de-DE" dirty="0" smtClean="0"/>
              <a:t>Dr. Mona Mustava (Apple France) elected as </a:t>
            </a:r>
            <a:r>
              <a:rPr lang="de-DE" dirty="0"/>
              <a:t>vice chair for Region </a:t>
            </a:r>
            <a:r>
              <a:rPr lang="de-DE" dirty="0" smtClean="0"/>
              <a:t>Europe</a:t>
            </a:r>
            <a:endParaRPr lang="en-US" dirty="0" smtClean="0"/>
          </a:p>
          <a:p>
            <a:pPr marL="0" indent="0">
              <a:buNone/>
            </a:pPr>
            <a:endParaRPr lang="en-US" altLang="fr-FR" dirty="0"/>
          </a:p>
        </p:txBody>
      </p:sp>
    </p:spTree>
    <p:extLst>
      <p:ext uri="{BB962C8B-B14F-4D97-AF65-F5344CB8AC3E}">
        <p14:creationId xmlns:p14="http://schemas.microsoft.com/office/powerpoint/2010/main" val="2268328179"/>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All </a:t>
            </a:r>
            <a:r>
              <a:rPr lang="en-US" dirty="0"/>
              <a:t>of the </a:t>
            </a:r>
            <a:r>
              <a:rPr lang="en-US" dirty="0" smtClean="0"/>
              <a:t>stage 2 CRs which </a:t>
            </a:r>
            <a:r>
              <a:rPr lang="en-US" dirty="0"/>
              <a:t>had dependency with CT4 </a:t>
            </a:r>
            <a:r>
              <a:rPr lang="en-US" dirty="0" smtClean="0"/>
              <a:t>CRs, </a:t>
            </a:r>
            <a:r>
              <a:rPr lang="en-US" dirty="0"/>
              <a:t>are approved by SA plenary</a:t>
            </a:r>
            <a:r>
              <a:rPr lang="en-US" dirty="0" smtClean="0"/>
              <a:t>.</a:t>
            </a:r>
          </a:p>
          <a:p>
            <a:r>
              <a:rPr lang="de-DE" dirty="0" smtClean="0">
                <a:solidFill>
                  <a:srgbClr val="FF0000"/>
                </a:solidFill>
              </a:rPr>
              <a:t> </a:t>
            </a:r>
            <a:r>
              <a:rPr lang="de-DE" dirty="0" smtClean="0"/>
              <a:t>-</a:t>
            </a:r>
            <a:r>
              <a:rPr lang="de-DE" altLang="fr-FR" dirty="0" smtClean="0"/>
              <a:t>.</a:t>
            </a:r>
            <a:endParaRPr lang="en-US" altLang="fr-FR" dirty="0"/>
          </a:p>
        </p:txBody>
      </p:sp>
    </p:spTree>
    <p:extLst>
      <p:ext uri="{BB962C8B-B14F-4D97-AF65-F5344CB8AC3E}">
        <p14:creationId xmlns:p14="http://schemas.microsoft.com/office/powerpoint/2010/main" val="932324550"/>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t>Open API files handling</a:t>
            </a:r>
            <a:endParaRPr lang="en-US" dirty="0" smtClean="0"/>
          </a:p>
          <a:p>
            <a:pPr>
              <a:spcBef>
                <a:spcPts val="600"/>
              </a:spcBef>
            </a:pPr>
            <a:r>
              <a:rPr lang="de-DE" dirty="0">
                <a:solidFill>
                  <a:srgbClr val="FF0000"/>
                </a:solidFill>
              </a:rPr>
              <a:t> </a:t>
            </a:r>
            <a:r>
              <a:rPr lang="de-DE" sz="2400" dirty="0" smtClean="0"/>
              <a:t>reply from SA5 in </a:t>
            </a:r>
            <a:r>
              <a:rPr lang="en-GB" sz="2400" dirty="0" smtClean="0"/>
              <a:t>S5-212312 (SP-210025)</a:t>
            </a:r>
            <a:r>
              <a:rPr lang="en-US" sz="2400" dirty="0"/>
              <a:t/>
            </a:r>
            <a:br>
              <a:rPr lang="en-US" sz="2400" dirty="0"/>
            </a:br>
            <a:r>
              <a:rPr lang="en-US" sz="2400" dirty="0" smtClean="0"/>
              <a:t> </a:t>
            </a:r>
            <a:r>
              <a:rPr lang="en-US" sz="1000" dirty="0" smtClean="0"/>
              <a:t>one example from the LS: </a:t>
            </a:r>
            <a:br>
              <a:rPr lang="en-US" sz="1000" dirty="0" smtClean="0"/>
            </a:br>
            <a:r>
              <a:rPr lang="en-US" sz="1000" dirty="0" smtClean="0"/>
              <a:t>-SA5 </a:t>
            </a:r>
            <a:r>
              <a:rPr lang="en-US" sz="1000" dirty="0"/>
              <a:t>recognized that TS 29.501 is currently mainly documented for 5GC SBI OpenAPI guidelines. It would be helpful if CT could consider indicating the sections which are generic and could apply for other groups.</a:t>
            </a:r>
            <a:endParaRPr lang="en-US" sz="1000" dirty="0" smtClean="0"/>
          </a:p>
          <a:p>
            <a:r>
              <a:rPr lang="en-GB" sz="2400" dirty="0" smtClean="0"/>
              <a:t>CT chair proposed (SP-210258 slide 25):</a:t>
            </a:r>
          </a:p>
          <a:p>
            <a:r>
              <a:rPr lang="fr-FR" sz="1800" dirty="0" err="1"/>
              <a:t>create</a:t>
            </a:r>
            <a:r>
              <a:rPr lang="fr-FR" sz="1800" dirty="0"/>
              <a:t> a discussion group</a:t>
            </a:r>
          </a:p>
          <a:p>
            <a:pPr lvl="1"/>
            <a:r>
              <a:rPr lang="fr-FR" sz="1800" dirty="0" err="1"/>
              <a:t>With</a:t>
            </a:r>
            <a:r>
              <a:rPr lang="fr-FR" sz="1800" dirty="0"/>
              <a:t> experts </a:t>
            </a:r>
            <a:r>
              <a:rPr lang="fr-FR" sz="1800" dirty="0" err="1"/>
              <a:t>from</a:t>
            </a:r>
            <a:r>
              <a:rPr lang="fr-FR" sz="1800" dirty="0"/>
              <a:t> the CT/SA </a:t>
            </a:r>
            <a:r>
              <a:rPr lang="fr-FR" sz="1800" dirty="0" err="1"/>
              <a:t>WGs</a:t>
            </a:r>
            <a:r>
              <a:rPr lang="fr-FR" sz="1800" dirty="0"/>
              <a:t> </a:t>
            </a:r>
            <a:r>
              <a:rPr lang="fr-FR" sz="1800" dirty="0" err="1"/>
              <a:t>developing</a:t>
            </a:r>
            <a:r>
              <a:rPr lang="fr-FR" sz="1800" dirty="0"/>
              <a:t> OpenAPI </a:t>
            </a:r>
            <a:r>
              <a:rPr lang="fr-FR" sz="1800" dirty="0" err="1"/>
              <a:t>specification</a:t>
            </a:r>
            <a:endParaRPr lang="fr-FR" sz="1800" dirty="0"/>
          </a:p>
          <a:p>
            <a:pPr lvl="1"/>
            <a:r>
              <a:rPr lang="fr-FR" sz="1800" dirty="0"/>
              <a:t>To check </a:t>
            </a:r>
            <a:r>
              <a:rPr lang="fr-FR" sz="1800" dirty="0" err="1"/>
              <a:t>what</a:t>
            </a:r>
            <a:r>
              <a:rPr lang="fr-FR" sz="1800" dirty="0"/>
              <a:t> </a:t>
            </a:r>
            <a:r>
              <a:rPr lang="fr-FR" sz="1800" dirty="0" err="1"/>
              <a:t>really</a:t>
            </a:r>
            <a:r>
              <a:rPr lang="fr-FR" sz="1800" dirty="0"/>
              <a:t> </a:t>
            </a:r>
            <a:r>
              <a:rPr lang="fr-FR" sz="1800" dirty="0" err="1"/>
              <a:t>needs</a:t>
            </a:r>
            <a:r>
              <a:rPr lang="fr-FR" sz="1800" dirty="0"/>
              <a:t> to </a:t>
            </a:r>
            <a:r>
              <a:rPr lang="fr-FR" sz="1800" dirty="0" err="1"/>
              <a:t>be</a:t>
            </a:r>
            <a:r>
              <a:rPr lang="fr-FR" sz="1800" dirty="0"/>
              <a:t> </a:t>
            </a:r>
            <a:r>
              <a:rPr lang="fr-FR" sz="1800" dirty="0" err="1"/>
              <a:t>common</a:t>
            </a:r>
            <a:r>
              <a:rPr lang="fr-FR" sz="1800" dirty="0"/>
              <a:t> to all the groups</a:t>
            </a:r>
          </a:p>
          <a:p>
            <a:pPr lvl="1"/>
            <a:r>
              <a:rPr lang="fr-FR" sz="1800" dirty="0"/>
              <a:t>To </a:t>
            </a:r>
            <a:r>
              <a:rPr lang="fr-FR" sz="1800" dirty="0" err="1"/>
              <a:t>decide</a:t>
            </a:r>
            <a:r>
              <a:rPr lang="fr-FR" sz="1800" dirty="0"/>
              <a:t> in </a:t>
            </a:r>
            <a:r>
              <a:rPr lang="fr-FR" sz="1800" dirty="0" err="1"/>
              <a:t>which</a:t>
            </a:r>
            <a:r>
              <a:rPr lang="fr-FR" sz="1800" dirty="0"/>
              <a:t> </a:t>
            </a:r>
            <a:r>
              <a:rPr lang="fr-FR" sz="1800" dirty="0" err="1"/>
              <a:t>specification</a:t>
            </a:r>
            <a:r>
              <a:rPr lang="fr-FR" sz="1800" dirty="0"/>
              <a:t> </a:t>
            </a:r>
            <a:r>
              <a:rPr lang="fr-FR" sz="1800" dirty="0" err="1"/>
              <a:t>it</a:t>
            </a:r>
            <a:r>
              <a:rPr lang="fr-FR" sz="1800" dirty="0"/>
              <a:t> </a:t>
            </a:r>
            <a:r>
              <a:rPr lang="fr-FR" sz="1800" dirty="0" err="1"/>
              <a:t>should</a:t>
            </a:r>
            <a:r>
              <a:rPr lang="fr-FR" sz="1800" dirty="0"/>
              <a:t> </a:t>
            </a:r>
            <a:r>
              <a:rPr lang="fr-FR" sz="1800" dirty="0" err="1"/>
              <a:t>be</a:t>
            </a:r>
            <a:r>
              <a:rPr lang="fr-FR" sz="1800" dirty="0"/>
              <a:t> </a:t>
            </a:r>
            <a:r>
              <a:rPr lang="fr-FR" sz="1800" dirty="0" err="1"/>
              <a:t>documented</a:t>
            </a:r>
            <a:r>
              <a:rPr lang="fr-FR" sz="1800" dirty="0"/>
              <a:t> </a:t>
            </a:r>
          </a:p>
          <a:p>
            <a:r>
              <a:rPr lang="fr-FR" sz="1800" dirty="0"/>
              <a:t>Target: Final output </a:t>
            </a:r>
            <a:r>
              <a:rPr lang="fr-FR" sz="1800" dirty="0" err="1"/>
              <a:t>should</a:t>
            </a:r>
            <a:r>
              <a:rPr lang="fr-FR" sz="1800" dirty="0"/>
              <a:t> </a:t>
            </a:r>
            <a:r>
              <a:rPr lang="fr-FR" sz="1800" dirty="0" err="1"/>
              <a:t>be</a:t>
            </a:r>
            <a:r>
              <a:rPr lang="fr-FR" sz="1800" dirty="0"/>
              <a:t> </a:t>
            </a:r>
            <a:r>
              <a:rPr lang="fr-FR" sz="1800" dirty="0" err="1"/>
              <a:t>available</a:t>
            </a:r>
            <a:r>
              <a:rPr lang="fr-FR" sz="1800" dirty="0"/>
              <a:t> in TSG#92</a:t>
            </a:r>
          </a:p>
          <a:p>
            <a:endParaRPr lang="en-GB" sz="2400" dirty="0" smtClean="0"/>
          </a:p>
        </p:txBody>
      </p:sp>
    </p:spTree>
    <p:extLst>
      <p:ext uri="{BB962C8B-B14F-4D97-AF65-F5344CB8AC3E}">
        <p14:creationId xmlns:p14="http://schemas.microsoft.com/office/powerpoint/2010/main" val="210940037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SA#91e </a:t>
            </a:r>
            <a:r>
              <a:rPr lang="en-US" b="1" dirty="0"/>
              <a:t>related to CT4 topics</a:t>
            </a:r>
            <a:endParaRPr lang="en-US" altLang="fr-FR" dirty="0"/>
          </a:p>
        </p:txBody>
      </p:sp>
      <p:sp>
        <p:nvSpPr>
          <p:cNvPr id="5123" name="Espace réservé du contenu 3"/>
          <p:cNvSpPr>
            <a:spLocks noGrp="1"/>
          </p:cNvSpPr>
          <p:nvPr>
            <p:ph idx="1"/>
          </p:nvPr>
        </p:nvSpPr>
        <p:spPr>
          <a:xfrm>
            <a:off x="838200" y="1825624"/>
            <a:ext cx="10354733" cy="4618979"/>
          </a:xfrm>
        </p:spPr>
        <p:txBody>
          <a:bodyPr/>
          <a:lstStyle/>
          <a:p>
            <a:pPr marL="0" indent="0">
              <a:buNone/>
            </a:pPr>
            <a:r>
              <a:rPr lang="en-US" dirty="0" smtClean="0">
                <a:solidFill>
                  <a:srgbClr val="FF0000"/>
                </a:solidFill>
              </a:rPr>
              <a:t>Approved new </a:t>
            </a:r>
            <a:r>
              <a:rPr lang="en-GB" dirty="0" smtClean="0">
                <a:solidFill>
                  <a:srgbClr val="FF0000"/>
                </a:solidFill>
              </a:rPr>
              <a:t>Work items</a:t>
            </a:r>
            <a:endParaRPr lang="de-DE" dirty="0" smtClean="0">
              <a:solidFill>
                <a:srgbClr val="FF0000"/>
              </a:solidFill>
            </a:endParaRPr>
          </a:p>
          <a:p>
            <a:pPr marL="0" indent="0">
              <a:buNone/>
              <a:tabLst>
                <a:tab pos="1166813" algn="l"/>
                <a:tab pos="1971675" algn="l"/>
              </a:tabLst>
            </a:pPr>
            <a:r>
              <a:rPr lang="de-DE" sz="1400" dirty="0"/>
              <a:t>Rel-18</a:t>
            </a:r>
            <a:endParaRPr lang="en-US" sz="1400" dirty="0"/>
          </a:p>
          <a:p>
            <a:pPr>
              <a:tabLst>
                <a:tab pos="1166813" algn="l"/>
                <a:tab pos="1971675" algn="l"/>
                <a:tab pos="2513013" algn="l"/>
              </a:tabLst>
            </a:pPr>
            <a:r>
              <a:rPr lang="en-US" sz="1400" dirty="0"/>
              <a:t>SP-210210	WID new	</a:t>
            </a:r>
            <a:r>
              <a:rPr lang="en-US" sz="1400" dirty="0" smtClean="0"/>
              <a:t>SA1</a:t>
            </a:r>
            <a:r>
              <a:rPr lang="en-US" sz="1400" dirty="0"/>
              <a:t>	New WID on Enhanced Access to and Support of Network Slice (EASNS)</a:t>
            </a:r>
          </a:p>
          <a:p>
            <a:pPr>
              <a:tabLst>
                <a:tab pos="1166813" algn="l"/>
                <a:tab pos="1971675" algn="l"/>
                <a:tab pos="2513013" algn="l"/>
              </a:tabLst>
            </a:pPr>
            <a:r>
              <a:rPr lang="en-US" sz="1400" dirty="0"/>
              <a:t>SP-210211	WID new	</a:t>
            </a:r>
            <a:r>
              <a:rPr lang="en-US" sz="1400" dirty="0" smtClean="0"/>
              <a:t>SA1</a:t>
            </a:r>
            <a:r>
              <a:rPr lang="en-US" sz="1400" dirty="0"/>
              <a:t>	New WID on 5G Timing Resiliency System (5TRS)</a:t>
            </a:r>
          </a:p>
          <a:p>
            <a:pPr>
              <a:tabLst>
                <a:tab pos="1166813" algn="l"/>
                <a:tab pos="1971675" algn="l"/>
                <a:tab pos="2513013" algn="l"/>
              </a:tabLst>
            </a:pPr>
            <a:r>
              <a:rPr lang="en-US" sz="1400" dirty="0"/>
              <a:t>SP-210212	WID new	</a:t>
            </a:r>
            <a:r>
              <a:rPr lang="en-US" sz="1400" dirty="0" smtClean="0"/>
              <a:t>SA1</a:t>
            </a:r>
            <a:r>
              <a:rPr lang="en-US" sz="1400" dirty="0"/>
              <a:t>	New WID on Study on Ranging-based Services (Ranging)</a:t>
            </a:r>
          </a:p>
          <a:p>
            <a:pPr>
              <a:tabLst>
                <a:tab pos="1166813" algn="l"/>
                <a:tab pos="1971675" algn="l"/>
                <a:tab pos="2513013" algn="l"/>
              </a:tabLst>
            </a:pPr>
            <a:r>
              <a:rPr lang="en-US" sz="1400" dirty="0"/>
              <a:t>SP-210213	WID new	</a:t>
            </a:r>
            <a:r>
              <a:rPr lang="en-US" sz="1400" dirty="0" smtClean="0"/>
              <a:t>SA1</a:t>
            </a:r>
            <a:r>
              <a:rPr lang="en-US" sz="1400" dirty="0"/>
              <a:t>	New WID on Data Integrity in 5G (DI_5G)</a:t>
            </a:r>
          </a:p>
          <a:p>
            <a:pPr>
              <a:tabLst>
                <a:tab pos="1166813" algn="l"/>
                <a:tab pos="1971675" algn="l"/>
                <a:tab pos="2513013" algn="l"/>
              </a:tabLst>
            </a:pPr>
            <a:r>
              <a:rPr lang="en-US" sz="1400" dirty="0"/>
              <a:t>SP-210216	WID new	</a:t>
            </a:r>
            <a:r>
              <a:rPr lang="en-US" sz="1400" dirty="0" smtClean="0"/>
              <a:t>SA1</a:t>
            </a:r>
            <a:r>
              <a:rPr lang="en-US" sz="1400" dirty="0"/>
              <a:t>	New WID on Low Power High Accuracy Positioning for industrial </a:t>
            </a:r>
            <a:r>
              <a:rPr lang="en-US" sz="1400" dirty="0" err="1"/>
              <a:t>IoT</a:t>
            </a:r>
            <a:r>
              <a:rPr lang="en-US" sz="1400" dirty="0"/>
              <a:t> scenarios (LPHAP</a:t>
            </a:r>
            <a:r>
              <a:rPr lang="en-US" sz="1400" dirty="0" smtClean="0"/>
              <a:t>)</a:t>
            </a:r>
          </a:p>
          <a:p>
            <a:pPr marL="0" indent="0">
              <a:buNone/>
              <a:tabLst>
                <a:tab pos="1166813" algn="l"/>
                <a:tab pos="1971675" algn="l"/>
                <a:tab pos="2513013" algn="l"/>
              </a:tabLst>
            </a:pPr>
            <a:r>
              <a:rPr lang="de-DE" sz="1400" dirty="0" smtClean="0"/>
              <a:t>Rel-17</a:t>
            </a:r>
            <a:endParaRPr lang="en-US" sz="1400" dirty="0"/>
          </a:p>
          <a:p>
            <a:pPr>
              <a:tabLst>
                <a:tab pos="1166813" algn="l"/>
                <a:tab pos="1971675" algn="l"/>
                <a:tab pos="2513013" algn="l"/>
              </a:tabLst>
            </a:pPr>
            <a:r>
              <a:rPr lang="en-US" sz="1400" dirty="0" smtClean="0"/>
              <a:t>SP-210090</a:t>
            </a:r>
            <a:r>
              <a:rPr lang="en-US" sz="1400" dirty="0"/>
              <a:t>	WID new	</a:t>
            </a:r>
            <a:r>
              <a:rPr lang="en-US" sz="1400" dirty="0" smtClean="0"/>
              <a:t>SA2</a:t>
            </a:r>
            <a:r>
              <a:rPr lang="en-US" sz="1400" dirty="0"/>
              <a:t>	New WID: Architecture enhancements for 3GPP support of advanced V2X services - Phase 2</a:t>
            </a:r>
          </a:p>
          <a:p>
            <a:pPr>
              <a:tabLst>
                <a:tab pos="1166813" algn="l"/>
                <a:tab pos="1971675" algn="l"/>
                <a:tab pos="2513013" algn="l"/>
              </a:tabLst>
            </a:pPr>
            <a:r>
              <a:rPr lang="en-US" sz="1400" dirty="0"/>
              <a:t>SP-210105	WID new	</a:t>
            </a:r>
            <a:r>
              <a:rPr lang="en-US" sz="1400" dirty="0" smtClean="0"/>
              <a:t>SA3</a:t>
            </a:r>
            <a:r>
              <a:rPr lang="en-US" sz="1400" dirty="0"/>
              <a:t>	User Plane Integrity Protection for LTE</a:t>
            </a:r>
          </a:p>
          <a:p>
            <a:pPr>
              <a:tabLst>
                <a:tab pos="1166813" algn="l"/>
                <a:tab pos="1971675" algn="l"/>
                <a:tab pos="2513013" algn="l"/>
              </a:tabLst>
            </a:pPr>
            <a:r>
              <a:rPr lang="en-US" sz="1400" dirty="0"/>
              <a:t>SP-210107	WID new	</a:t>
            </a:r>
            <a:r>
              <a:rPr lang="en-US" sz="1400" dirty="0" smtClean="0"/>
              <a:t>SA3</a:t>
            </a:r>
            <a:r>
              <a:rPr lang="en-US" sz="1400" dirty="0"/>
              <a:t>	New WID on enhancements of 3GPP profiles for cryptographic algorithms and security protocols</a:t>
            </a:r>
          </a:p>
          <a:p>
            <a:pPr>
              <a:tabLst>
                <a:tab pos="1166813" algn="l"/>
                <a:tab pos="1971675" algn="l"/>
                <a:tab pos="2513013" algn="l"/>
              </a:tabLst>
            </a:pPr>
            <a:r>
              <a:rPr lang="en-US" sz="1400" dirty="0"/>
              <a:t>SP-210132	WID new	</a:t>
            </a:r>
            <a:r>
              <a:rPr lang="en-US" sz="1400" dirty="0" smtClean="0"/>
              <a:t>SA5</a:t>
            </a:r>
            <a:r>
              <a:rPr lang="en-US" sz="1400" dirty="0"/>
              <a:t>	New WID Enhancements of Management Data Analytics Service</a:t>
            </a:r>
          </a:p>
          <a:p>
            <a:pPr>
              <a:tabLst>
                <a:tab pos="1166813" algn="l"/>
                <a:tab pos="1971675" algn="l"/>
                <a:tab pos="2513013" algn="l"/>
              </a:tabLst>
            </a:pPr>
            <a:r>
              <a:rPr lang="en-US" sz="1400" dirty="0"/>
              <a:t>SP-210135	WID new	</a:t>
            </a:r>
            <a:r>
              <a:rPr lang="en-US" sz="1400" dirty="0" smtClean="0"/>
              <a:t>SA5</a:t>
            </a:r>
            <a:r>
              <a:rPr lang="en-US" sz="1400" dirty="0"/>
              <a:t>	New WID on File Management</a:t>
            </a:r>
          </a:p>
          <a:p>
            <a:pPr>
              <a:tabLst>
                <a:tab pos="1166813" algn="l"/>
                <a:tab pos="1971675" algn="l"/>
                <a:tab pos="2513013" algn="l"/>
              </a:tabLst>
            </a:pPr>
            <a:r>
              <a:rPr lang="en-US" sz="1400" dirty="0"/>
              <a:t>SP-210260	WID new	</a:t>
            </a:r>
            <a:r>
              <a:rPr lang="en-US" sz="1400" dirty="0" smtClean="0"/>
              <a:t>SA5</a:t>
            </a:r>
            <a:r>
              <a:rPr lang="en-US" sz="1400" dirty="0"/>
              <a:t>	WID for Generic Plug and Connect</a:t>
            </a:r>
          </a:p>
          <a:p>
            <a:pPr marL="0" indent="0">
              <a:buNone/>
              <a:tabLst>
                <a:tab pos="1077913" algn="l"/>
                <a:tab pos="1435100" algn="l"/>
              </a:tabLst>
            </a:pPr>
            <a:endParaRPr lang="en-US" sz="1400" dirty="0"/>
          </a:p>
          <a:p>
            <a:pPr marL="0" indent="0">
              <a:buNone/>
            </a:pPr>
            <a:endParaRPr lang="en-US" altLang="fr-FR" dirty="0">
              <a:solidFill>
                <a:srgbClr val="FF0000"/>
              </a:solidFill>
            </a:endParaRPr>
          </a:p>
        </p:txBody>
      </p:sp>
    </p:spTree>
    <p:extLst>
      <p:ext uri="{BB962C8B-B14F-4D97-AF65-F5344CB8AC3E}">
        <p14:creationId xmlns:p14="http://schemas.microsoft.com/office/powerpoint/2010/main" val="77294387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solidFill>
                  <a:srgbClr val="FF0000"/>
                </a:solidFill>
              </a:rPr>
              <a:t>Approved new </a:t>
            </a:r>
            <a:r>
              <a:rPr lang="en-GB" dirty="0" smtClean="0">
                <a:solidFill>
                  <a:srgbClr val="FF0000"/>
                </a:solidFill>
              </a:rPr>
              <a:t>Study items</a:t>
            </a:r>
            <a:endParaRPr lang="de-DE" dirty="0" smtClean="0">
              <a:solidFill>
                <a:srgbClr val="FF0000"/>
              </a:solidFill>
            </a:endParaRPr>
          </a:p>
          <a:p>
            <a:pPr marL="0" indent="0">
              <a:buNone/>
              <a:tabLst>
                <a:tab pos="1077913" algn="l"/>
                <a:tab pos="1795463" algn="l"/>
                <a:tab pos="2239963" algn="l"/>
              </a:tabLst>
            </a:pPr>
            <a:r>
              <a:rPr lang="de-DE" sz="1400" dirty="0" smtClean="0"/>
              <a:t>Rel-18</a:t>
            </a:r>
            <a:endParaRPr lang="en-US" sz="1400" dirty="0" smtClean="0"/>
          </a:p>
          <a:p>
            <a:pPr>
              <a:tabLst>
                <a:tab pos="1077913" algn="l"/>
                <a:tab pos="1795463" algn="l"/>
                <a:tab pos="2239963" algn="l"/>
              </a:tabLst>
            </a:pPr>
            <a:r>
              <a:rPr lang="en-US" sz="1400" dirty="0" smtClean="0"/>
              <a:t>SP-210267</a:t>
            </a:r>
            <a:r>
              <a:rPr lang="en-US" sz="1400" dirty="0"/>
              <a:t>	SID new	SA6</a:t>
            </a:r>
            <a:r>
              <a:rPr lang="en-US" sz="1400"/>
              <a:t>	</a:t>
            </a:r>
            <a:r>
              <a:rPr lang="en-US" sz="1400" smtClean="0"/>
              <a:t>New </a:t>
            </a:r>
            <a:r>
              <a:rPr lang="en-US" sz="1400" dirty="0"/>
              <a:t>SID Study on Network Slice Capability Exposure for Application Layer Enablement</a:t>
            </a:r>
          </a:p>
          <a:p>
            <a:pPr marL="0" indent="0">
              <a:buNone/>
              <a:tabLst>
                <a:tab pos="1166813" algn="l"/>
                <a:tab pos="1614488" algn="l"/>
              </a:tabLst>
            </a:pPr>
            <a:r>
              <a:rPr lang="de-DE" sz="1400" dirty="0" smtClean="0"/>
              <a:t>Rel-17</a:t>
            </a:r>
            <a:endParaRPr lang="en-US" sz="1400" dirty="0"/>
          </a:p>
          <a:p>
            <a:pPr>
              <a:tabLst>
                <a:tab pos="1077913" algn="l"/>
                <a:tab pos="1795463" algn="l"/>
                <a:tab pos="2239963" algn="l"/>
              </a:tabLst>
            </a:pPr>
            <a:r>
              <a:rPr lang="en-US" sz="1400" dirty="0" smtClean="0"/>
              <a:t>SP-210106</a:t>
            </a:r>
            <a:r>
              <a:rPr lang="en-US" sz="1400" dirty="0"/>
              <a:t>	SID new	</a:t>
            </a:r>
            <a:r>
              <a:rPr lang="en-US" sz="1400" dirty="0" smtClean="0"/>
              <a:t>SA3</a:t>
            </a:r>
            <a:r>
              <a:rPr lang="en-US" sz="1400" dirty="0"/>
              <a:t>	Study on enhanced security for network slicing Phase 2</a:t>
            </a:r>
          </a:p>
          <a:p>
            <a:pPr>
              <a:tabLst>
                <a:tab pos="1077913" algn="l"/>
                <a:tab pos="1795463" algn="l"/>
                <a:tab pos="2239963" algn="l"/>
              </a:tabLst>
            </a:pPr>
            <a:r>
              <a:rPr lang="en-US" sz="1400" dirty="0"/>
              <a:t>SP-210131	SID new	</a:t>
            </a:r>
            <a:r>
              <a:rPr lang="en-US" sz="1400" dirty="0" smtClean="0"/>
              <a:t>SA5</a:t>
            </a:r>
            <a:r>
              <a:rPr lang="en-US" sz="1400" dirty="0"/>
              <a:t>	New SID on network slice management capability exposure</a:t>
            </a:r>
          </a:p>
          <a:p>
            <a:pPr>
              <a:tabLst>
                <a:tab pos="1077913" algn="l"/>
                <a:tab pos="1795463" algn="l"/>
                <a:tab pos="2239963" algn="l"/>
              </a:tabLst>
            </a:pPr>
            <a:r>
              <a:rPr lang="en-US" sz="1400" dirty="0"/>
              <a:t>SP-210133	SID new	</a:t>
            </a:r>
            <a:r>
              <a:rPr lang="en-US" sz="1400" dirty="0" smtClean="0"/>
              <a:t>SA5</a:t>
            </a:r>
            <a:r>
              <a:rPr lang="en-US" sz="1400" dirty="0"/>
              <a:t>	New SID on continuous integration continuous delivery support for 3GPP NFs</a:t>
            </a:r>
          </a:p>
          <a:p>
            <a:pPr>
              <a:tabLst>
                <a:tab pos="1077913" algn="l"/>
                <a:tab pos="1795463" algn="l"/>
                <a:tab pos="2239963" algn="l"/>
              </a:tabLst>
            </a:pPr>
            <a:r>
              <a:rPr lang="en-US" sz="1400" dirty="0"/>
              <a:t>SP-210136	SID new	</a:t>
            </a:r>
            <a:r>
              <a:rPr lang="en-US" sz="1400" dirty="0" smtClean="0"/>
              <a:t>SA5</a:t>
            </a:r>
            <a:r>
              <a:rPr lang="en-US" sz="1400" dirty="0"/>
              <a:t>	Study on Enhancement of service based management architecture</a:t>
            </a:r>
          </a:p>
          <a:p>
            <a:pPr>
              <a:tabLst>
                <a:tab pos="1077913" algn="l"/>
                <a:tab pos="1795463" algn="l"/>
                <a:tab pos="2239963" algn="l"/>
              </a:tabLst>
            </a:pPr>
            <a:r>
              <a:rPr lang="en-US" sz="1400" dirty="0"/>
              <a:t>SP-210241	SID new	</a:t>
            </a:r>
            <a:r>
              <a:rPr lang="en-US" sz="1400" dirty="0" smtClean="0"/>
              <a:t>SA4 </a:t>
            </a:r>
            <a:r>
              <a:rPr lang="en-US" sz="1400" dirty="0"/>
              <a:t>	New SI on Media Production over 5G NPNs [FS_5G_4_AVProd] (UID: 910001)</a:t>
            </a:r>
          </a:p>
          <a:p>
            <a:pPr>
              <a:tabLst>
                <a:tab pos="1077913" algn="l"/>
                <a:tab pos="1795463" algn="l"/>
                <a:tab pos="2239963" algn="l"/>
              </a:tabLst>
            </a:pPr>
            <a:r>
              <a:rPr lang="en-US" sz="1400" dirty="0"/>
              <a:t>SP-210262	SID new	</a:t>
            </a:r>
            <a:r>
              <a:rPr lang="en-US" sz="1400" dirty="0" smtClean="0"/>
              <a:t>SA3</a:t>
            </a:r>
            <a:r>
              <a:rPr lang="en-US" sz="1400" dirty="0"/>
              <a:t>	New SID on Non Seamless WLAN Offload in 5GC using 3GPP credentials</a:t>
            </a:r>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53385960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Report from </a:t>
            </a:r>
            <a:r>
              <a:rPr lang="en-US" sz="3600" b="1" dirty="0" smtClean="0"/>
              <a:t>SA#90 </a:t>
            </a:r>
            <a:r>
              <a:rPr lang="en-US" sz="3600" b="1" dirty="0"/>
              <a:t>related to CT4 topics</a:t>
            </a:r>
          </a:p>
        </p:txBody>
      </p:sp>
      <p:sp>
        <p:nvSpPr>
          <p:cNvPr id="6" name="Espace réservé du contenu 3"/>
          <p:cNvSpPr>
            <a:spLocks noGrp="1"/>
          </p:cNvSpPr>
          <p:nvPr>
            <p:ph idx="1"/>
          </p:nvPr>
        </p:nvSpPr>
        <p:spPr>
          <a:xfrm>
            <a:off x="838200" y="1825625"/>
            <a:ext cx="10354733" cy="4351338"/>
          </a:xfrm>
        </p:spPr>
        <p:txBody>
          <a:bodyPr/>
          <a:lstStyle/>
          <a:p>
            <a:pPr marL="0" indent="0">
              <a:buNone/>
              <a:tabLst>
                <a:tab pos="1435100" algn="l"/>
              </a:tabLst>
            </a:pPr>
            <a:r>
              <a:rPr lang="en-US" dirty="0">
                <a:solidFill>
                  <a:srgbClr val="FF0000"/>
                </a:solidFill>
              </a:rPr>
              <a:t>Approved revised Study </a:t>
            </a:r>
            <a:r>
              <a:rPr lang="en-GB" dirty="0" smtClean="0">
                <a:solidFill>
                  <a:srgbClr val="FF0000"/>
                </a:solidFill>
              </a:rPr>
              <a:t>items </a:t>
            </a:r>
            <a:endParaRPr lang="de-DE" dirty="0">
              <a:solidFill>
                <a:srgbClr val="FF0000"/>
              </a:solidFill>
            </a:endParaRPr>
          </a:p>
          <a:p>
            <a:pPr>
              <a:tabLst>
                <a:tab pos="1077913" algn="l"/>
                <a:tab pos="1971675" algn="l"/>
                <a:tab pos="2332038" algn="l"/>
              </a:tabLst>
            </a:pPr>
            <a:r>
              <a:rPr lang="en-US" sz="1400" dirty="0" smtClean="0"/>
              <a:t>SP-210042</a:t>
            </a:r>
            <a:r>
              <a:rPr lang="en-US" sz="1400" dirty="0"/>
              <a:t>	SID revised	</a:t>
            </a:r>
            <a:r>
              <a:rPr lang="en-US" sz="1400" dirty="0" smtClean="0"/>
              <a:t>SA4</a:t>
            </a:r>
            <a:r>
              <a:rPr lang="en-US" sz="1400" dirty="0"/>
              <a:t>	Proposed revision of the Feasibility Study on Multicast Architecture Enhancement for 5G Media Streaming (WI: FS_5GMS_Multicast)</a:t>
            </a:r>
          </a:p>
          <a:p>
            <a:pPr>
              <a:tabLst>
                <a:tab pos="1077913" algn="l"/>
                <a:tab pos="1971675" algn="l"/>
                <a:tab pos="2332038" algn="l"/>
              </a:tabLst>
            </a:pPr>
            <a:r>
              <a:rPr lang="en-US" sz="1400" dirty="0" smtClean="0"/>
              <a:t>SP-210043</a:t>
            </a:r>
            <a:r>
              <a:rPr lang="en-US" sz="1400" dirty="0"/>
              <a:t>	SID revised	</a:t>
            </a:r>
            <a:r>
              <a:rPr lang="en-US" sz="1400" dirty="0" smtClean="0"/>
              <a:t>SA4</a:t>
            </a:r>
            <a:r>
              <a:rPr lang="en-US" sz="1400" dirty="0"/>
              <a:t>	Proposed Updates to the Typical Traffic Characteristics for XR Services and other Media (SI: </a:t>
            </a:r>
            <a:r>
              <a:rPr lang="en-US" sz="1400" dirty="0" err="1"/>
              <a:t>FS_XRTraffic</a:t>
            </a:r>
            <a:r>
              <a:rPr lang="en-US" sz="1400" dirty="0"/>
              <a:t>)</a:t>
            </a:r>
          </a:p>
          <a:p>
            <a:pPr>
              <a:tabLst>
                <a:tab pos="1077913" algn="l"/>
                <a:tab pos="1971675" algn="l"/>
                <a:tab pos="2332038" algn="l"/>
              </a:tabLst>
            </a:pPr>
            <a:r>
              <a:rPr lang="en-US" sz="1400" dirty="0"/>
              <a:t>SP-210202	SID revised	</a:t>
            </a:r>
            <a:r>
              <a:rPr lang="en-US" sz="1400" dirty="0" smtClean="0"/>
              <a:t>SA1</a:t>
            </a:r>
            <a:r>
              <a:rPr lang="en-US" sz="1400" dirty="0"/>
              <a:t>	SID update for FS_5GET (Guidelines for Extra-territorial 5G Systems)</a:t>
            </a:r>
          </a:p>
          <a:p>
            <a:pPr>
              <a:tabLst>
                <a:tab pos="1077913" algn="l"/>
                <a:tab pos="1971675" algn="l"/>
                <a:tab pos="2332038" algn="l"/>
              </a:tabLst>
            </a:pPr>
            <a:r>
              <a:rPr lang="en-US" sz="1400" dirty="0"/>
              <a:t>SP-210209	SID revised	</a:t>
            </a:r>
            <a:r>
              <a:rPr lang="en-US" sz="1400" dirty="0" smtClean="0"/>
              <a:t>SA1</a:t>
            </a:r>
            <a:r>
              <a:rPr lang="en-US" sz="1400" dirty="0"/>
              <a:t>	SID update for FS_TACMM (Study on supporting tactile and multi-modality communication services in 5GS)</a:t>
            </a:r>
          </a:p>
          <a:p>
            <a:pPr marL="0" indent="0">
              <a:buNone/>
              <a:tabLst>
                <a:tab pos="1435100" algn="l"/>
              </a:tabLst>
            </a:pPr>
            <a:endParaRPr lang="en-US" sz="1800" dirty="0"/>
          </a:p>
        </p:txBody>
      </p:sp>
    </p:spTree>
    <p:extLst>
      <p:ext uri="{BB962C8B-B14F-4D97-AF65-F5344CB8AC3E}">
        <p14:creationId xmlns:p14="http://schemas.microsoft.com/office/powerpoint/2010/main" val="268177672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Report from </a:t>
            </a:r>
            <a:r>
              <a:rPr lang="en-US" sz="3600" b="1" dirty="0" smtClean="0"/>
              <a:t>SA#90 </a:t>
            </a:r>
            <a:r>
              <a:rPr lang="en-US" sz="3600" b="1" dirty="0"/>
              <a:t>related to CT4 topics</a:t>
            </a:r>
          </a:p>
        </p:txBody>
      </p:sp>
      <p:sp>
        <p:nvSpPr>
          <p:cNvPr id="6" name="Espace réservé du contenu 3"/>
          <p:cNvSpPr>
            <a:spLocks noGrp="1"/>
          </p:cNvSpPr>
          <p:nvPr>
            <p:ph idx="1"/>
          </p:nvPr>
        </p:nvSpPr>
        <p:spPr>
          <a:xfrm>
            <a:off x="838200" y="1825625"/>
            <a:ext cx="10354733" cy="4351338"/>
          </a:xfrm>
        </p:spPr>
        <p:txBody>
          <a:bodyPr/>
          <a:lstStyle/>
          <a:p>
            <a:pPr marL="0" indent="0">
              <a:buNone/>
              <a:tabLst>
                <a:tab pos="1435100" algn="l"/>
              </a:tabLst>
            </a:pPr>
            <a:r>
              <a:rPr lang="en-US" dirty="0">
                <a:solidFill>
                  <a:srgbClr val="FF0000"/>
                </a:solidFill>
              </a:rPr>
              <a:t>Approved revised </a:t>
            </a:r>
            <a:r>
              <a:rPr lang="en-GB" dirty="0" smtClean="0">
                <a:solidFill>
                  <a:srgbClr val="FF0000"/>
                </a:solidFill>
              </a:rPr>
              <a:t>Work </a:t>
            </a:r>
            <a:r>
              <a:rPr lang="en-GB" dirty="0">
                <a:solidFill>
                  <a:srgbClr val="FF0000"/>
                </a:solidFill>
              </a:rPr>
              <a:t>items </a:t>
            </a:r>
            <a:endParaRPr lang="de-DE" dirty="0">
              <a:solidFill>
                <a:srgbClr val="FF0000"/>
              </a:solidFill>
            </a:endParaRPr>
          </a:p>
          <a:p>
            <a:pPr>
              <a:tabLst>
                <a:tab pos="1077913" algn="l"/>
                <a:tab pos="2063750" algn="l"/>
              </a:tabLst>
            </a:pPr>
            <a:r>
              <a:rPr lang="en-US" sz="1400" dirty="0" smtClean="0"/>
              <a:t>SP-210091</a:t>
            </a:r>
            <a:r>
              <a:rPr lang="en-US" sz="1400" dirty="0"/>
              <a:t>	WID revised	</a:t>
            </a:r>
            <a:r>
              <a:rPr lang="en-US" sz="1400" dirty="0" smtClean="0"/>
              <a:t>SA2</a:t>
            </a:r>
            <a:r>
              <a:rPr lang="en-US" sz="1400" dirty="0"/>
              <a:t>	Revised WID: Study on system enablers for multi-SIM devices</a:t>
            </a:r>
          </a:p>
          <a:p>
            <a:pPr>
              <a:tabLst>
                <a:tab pos="1077913" algn="l"/>
                <a:tab pos="2063750" algn="l"/>
              </a:tabLst>
            </a:pPr>
            <a:r>
              <a:rPr lang="en-US" sz="1400" dirty="0"/>
              <a:t>SP-210092	WID revised	</a:t>
            </a:r>
            <a:r>
              <a:rPr lang="en-US" sz="1400" dirty="0" smtClean="0"/>
              <a:t>SA2</a:t>
            </a:r>
            <a:r>
              <a:rPr lang="en-US" sz="1400" dirty="0"/>
              <a:t>	Revised WID: Enhanced support of Non-Public Networks</a:t>
            </a:r>
          </a:p>
          <a:p>
            <a:pPr>
              <a:tabLst>
                <a:tab pos="1077913" algn="l"/>
                <a:tab pos="2063750" algn="l"/>
              </a:tabLst>
            </a:pPr>
            <a:r>
              <a:rPr lang="en-US" sz="1400" dirty="0"/>
              <a:t>SP-210094	WID revised	</a:t>
            </a:r>
            <a:r>
              <a:rPr lang="en-US" sz="1400" dirty="0" smtClean="0"/>
              <a:t>SA2</a:t>
            </a:r>
            <a:r>
              <a:rPr lang="en-US" sz="1400" dirty="0"/>
              <a:t>	Revised WID: Support of Enhanced Industrial </a:t>
            </a:r>
            <a:r>
              <a:rPr lang="en-US" sz="1400" dirty="0" err="1"/>
              <a:t>IIoT</a:t>
            </a:r>
            <a:endParaRPr lang="en-US" sz="1400" dirty="0"/>
          </a:p>
          <a:p>
            <a:pPr>
              <a:tabLst>
                <a:tab pos="1077913" algn="l"/>
                <a:tab pos="2063750" algn="l"/>
              </a:tabLst>
            </a:pPr>
            <a:r>
              <a:rPr lang="en-US" sz="1400" dirty="0"/>
              <a:t>SP-210095	WID revised	</a:t>
            </a:r>
            <a:r>
              <a:rPr lang="en-US" sz="1400" dirty="0" smtClean="0"/>
              <a:t>SA2</a:t>
            </a:r>
            <a:r>
              <a:rPr lang="en-US" sz="1400" dirty="0"/>
              <a:t>	Revised WID: Revision of the TEI17_NIESGU WID</a:t>
            </a:r>
          </a:p>
          <a:p>
            <a:pPr>
              <a:tabLst>
                <a:tab pos="1077913" algn="l"/>
                <a:tab pos="2063750" algn="l"/>
              </a:tabLst>
            </a:pPr>
            <a:r>
              <a:rPr lang="en-US" sz="1400" dirty="0"/>
              <a:t>SP-210137	WID revised	</a:t>
            </a:r>
            <a:r>
              <a:rPr lang="en-US" sz="1400" dirty="0" smtClean="0"/>
              <a:t>SA5</a:t>
            </a:r>
            <a:r>
              <a:rPr lang="en-US" sz="1400" dirty="0"/>
              <a:t>	Revised WID on Enhancement on Management Aspects of 5G Service-Level Agreement</a:t>
            </a:r>
          </a:p>
          <a:p>
            <a:pPr>
              <a:tabLst>
                <a:tab pos="1077913" algn="l"/>
                <a:tab pos="2063750" algn="l"/>
              </a:tabLst>
            </a:pPr>
            <a:r>
              <a:rPr lang="en-US" sz="1400" dirty="0"/>
              <a:t>SP-210138	WID revised	</a:t>
            </a:r>
            <a:r>
              <a:rPr lang="en-US" sz="1400" dirty="0" smtClean="0"/>
              <a:t>SA5</a:t>
            </a:r>
            <a:r>
              <a:rPr lang="en-US" sz="1400" dirty="0"/>
              <a:t>	Revised WID on Discovery of management services in 5G</a:t>
            </a:r>
          </a:p>
          <a:p>
            <a:pPr>
              <a:tabLst>
                <a:tab pos="1077913" algn="l"/>
                <a:tab pos="2063750" algn="l"/>
              </a:tabLst>
            </a:pPr>
            <a:r>
              <a:rPr lang="en-US" sz="1400" dirty="0"/>
              <a:t>SP-210194	WID revised	</a:t>
            </a:r>
            <a:r>
              <a:rPr lang="en-US" sz="1400" dirty="0" smtClean="0"/>
              <a:t>SA??</a:t>
            </a:r>
            <a:r>
              <a:rPr lang="en-US" sz="1400" dirty="0"/>
              <a:t>	Revised WID on Enablers for Network Automation for 5G - phase 2</a:t>
            </a:r>
          </a:p>
          <a:p>
            <a:pPr>
              <a:tabLst>
                <a:tab pos="1077913" algn="l"/>
                <a:tab pos="2063750" algn="l"/>
              </a:tabLst>
            </a:pPr>
            <a:r>
              <a:rPr lang="en-US" sz="1400" dirty="0"/>
              <a:t>SP-210269	WID revised	</a:t>
            </a:r>
            <a:r>
              <a:rPr lang="en-US" sz="1400" dirty="0" smtClean="0"/>
              <a:t>SA??</a:t>
            </a:r>
            <a:r>
              <a:rPr lang="en-US" sz="1400" dirty="0"/>
              <a:t>	Updated eNS_Ph2 WID</a:t>
            </a:r>
          </a:p>
          <a:p>
            <a:pPr>
              <a:tabLst>
                <a:tab pos="1077913" algn="l"/>
                <a:tab pos="2063750" algn="l"/>
              </a:tabLst>
            </a:pPr>
            <a:r>
              <a:rPr lang="en-US" sz="1400" dirty="0"/>
              <a:t>SP-210270	WID revised	</a:t>
            </a:r>
            <a:r>
              <a:rPr lang="en-US" sz="1400" dirty="0" smtClean="0"/>
              <a:t>SA??</a:t>
            </a:r>
            <a:r>
              <a:rPr lang="en-US" sz="1400" dirty="0"/>
              <a:t>	Revised WID on Support of </a:t>
            </a:r>
            <a:r>
              <a:rPr lang="en-US" sz="1400" dirty="0" err="1"/>
              <a:t>Uncrewed</a:t>
            </a:r>
            <a:r>
              <a:rPr lang="en-US" sz="1400" dirty="0"/>
              <a:t> Aerial Systems Connectivity, Identification, and Tracking</a:t>
            </a:r>
          </a:p>
          <a:p>
            <a:pPr>
              <a:tabLst>
                <a:tab pos="1346200" algn="l"/>
              </a:tabLst>
            </a:pPr>
            <a:endParaRPr lang="en-US" sz="1800" dirty="0"/>
          </a:p>
          <a:p>
            <a:pPr marL="0" indent="0">
              <a:buNone/>
              <a:tabLst>
                <a:tab pos="1435100" algn="l"/>
              </a:tabLst>
            </a:pPr>
            <a:endParaRPr lang="en-US" sz="1800" dirty="0"/>
          </a:p>
        </p:txBody>
      </p:sp>
    </p:spTree>
    <p:extLst>
      <p:ext uri="{BB962C8B-B14F-4D97-AF65-F5344CB8AC3E}">
        <p14:creationId xmlns:p14="http://schemas.microsoft.com/office/powerpoint/2010/main" val="297141163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smtClean="0"/>
              <a:t>Other information</a:t>
            </a:r>
            <a:endParaRPr lang="en-US" altLang="en-US" dirty="0" smtClean="0"/>
          </a:p>
        </p:txBody>
      </p:sp>
      <p:sp>
        <p:nvSpPr>
          <p:cNvPr id="2" name="Rectangle 1"/>
          <p:cNvSpPr/>
          <p:nvPr/>
        </p:nvSpPr>
        <p:spPr>
          <a:xfrm>
            <a:off x="720934" y="4239889"/>
            <a:ext cx="6528561" cy="1698927"/>
          </a:xfrm>
          <a:prstGeom prst="rect">
            <a:avLst/>
          </a:prstGeom>
        </p:spPr>
        <p:txBody>
          <a:bodyPr wrap="square">
            <a:spAutoFit/>
          </a:bodyPr>
          <a:lstStyle/>
          <a:p>
            <a:pPr>
              <a:lnSpc>
                <a:spcPct val="100000"/>
              </a:lnSpc>
              <a:spcBef>
                <a:spcPct val="20000"/>
              </a:spcBef>
              <a:defRPr/>
            </a:pPr>
            <a:r>
              <a:rPr lang="en-GB" altLang="en-US" dirty="0" smtClean="0"/>
              <a:t>The 3GPP </a:t>
            </a:r>
            <a:r>
              <a:rPr lang="en-GB" altLang="en-US" dirty="0"/>
              <a:t>Excellence </a:t>
            </a:r>
            <a:r>
              <a:rPr lang="en-GB" altLang="en-US" dirty="0" smtClean="0"/>
              <a:t>Award 2020:</a:t>
            </a:r>
          </a:p>
          <a:p>
            <a:pPr marL="742950" lvl="1" indent="-285750">
              <a:spcBef>
                <a:spcPct val="20000"/>
              </a:spcBef>
              <a:buFont typeface="Wingdings" panose="05000000000000000000" pitchFamily="2" charset="2"/>
              <a:buChar char="ü"/>
              <a:defRPr/>
            </a:pPr>
            <a:r>
              <a:rPr lang="en-GB" altLang="en-US" dirty="0" err="1" smtClean="0"/>
              <a:t>Stoyan</a:t>
            </a:r>
            <a:r>
              <a:rPr lang="en-GB" altLang="en-US" dirty="0" smtClean="0"/>
              <a:t> </a:t>
            </a:r>
            <a:r>
              <a:rPr lang="en-GB" altLang="en-US" dirty="0" err="1"/>
              <a:t>Baev</a:t>
            </a:r>
            <a:r>
              <a:rPr lang="en-GB" altLang="en-US" dirty="0"/>
              <a:t> (RAN5), </a:t>
            </a:r>
            <a:endParaRPr lang="en-GB" altLang="en-US" dirty="0" smtClean="0"/>
          </a:p>
          <a:p>
            <a:pPr marL="742950" lvl="1" indent="-285750">
              <a:spcBef>
                <a:spcPct val="20000"/>
              </a:spcBef>
              <a:buFont typeface="Wingdings" panose="05000000000000000000" pitchFamily="2" charset="2"/>
              <a:buChar char="ü"/>
              <a:defRPr/>
            </a:pPr>
            <a:r>
              <a:rPr lang="en-GB" altLang="en-US" dirty="0" smtClean="0"/>
              <a:t>Mihai </a:t>
            </a:r>
            <a:r>
              <a:rPr lang="en-GB" altLang="en-US" dirty="0" err="1"/>
              <a:t>Enescu</a:t>
            </a:r>
            <a:r>
              <a:rPr lang="en-GB" altLang="en-US" dirty="0"/>
              <a:t> (RAN1</a:t>
            </a:r>
            <a:r>
              <a:rPr lang="en-GB" altLang="en-US" dirty="0" smtClean="0"/>
              <a:t>), </a:t>
            </a:r>
          </a:p>
          <a:p>
            <a:pPr marL="742950" lvl="1" indent="-285750">
              <a:spcBef>
                <a:spcPct val="20000"/>
              </a:spcBef>
              <a:buFont typeface="Wingdings" panose="05000000000000000000" pitchFamily="2" charset="2"/>
              <a:buChar char="ü"/>
              <a:defRPr/>
            </a:pPr>
            <a:r>
              <a:rPr lang="en-GB" altLang="en-US" dirty="0" smtClean="0"/>
              <a:t>Devaki </a:t>
            </a:r>
            <a:r>
              <a:rPr lang="en-GB" altLang="en-US" dirty="0" err="1"/>
              <a:t>Chandramouli</a:t>
            </a:r>
            <a:r>
              <a:rPr lang="en-GB" altLang="en-US" dirty="0"/>
              <a:t> (SA2</a:t>
            </a:r>
            <a:r>
              <a:rPr lang="en-GB" altLang="en-US" dirty="0" smtClean="0"/>
              <a:t>) </a:t>
            </a:r>
          </a:p>
          <a:p>
            <a:pPr marL="742950" lvl="1" indent="-285750">
              <a:spcBef>
                <a:spcPct val="20000"/>
              </a:spcBef>
              <a:buFont typeface="Wingdings" panose="05000000000000000000" pitchFamily="2" charset="2"/>
              <a:buChar char="ü"/>
              <a:defRPr/>
            </a:pPr>
            <a:r>
              <a:rPr lang="en-GB" altLang="en-US" dirty="0" smtClean="0"/>
              <a:t>Alf </a:t>
            </a:r>
            <a:r>
              <a:rPr lang="en-GB" altLang="en-US" dirty="0" err="1"/>
              <a:t>Zugenmaier</a:t>
            </a:r>
            <a:r>
              <a:rPr lang="en-GB" altLang="en-US" dirty="0"/>
              <a:t> (SA3).</a:t>
            </a:r>
            <a:endParaRPr lang="en-GB" altLang="en-US" sz="1100" dirty="0"/>
          </a:p>
        </p:txBody>
      </p:sp>
      <p:sp>
        <p:nvSpPr>
          <p:cNvPr id="4" name="Rectangle 3"/>
          <p:cNvSpPr/>
          <p:nvPr/>
        </p:nvSpPr>
        <p:spPr>
          <a:xfrm>
            <a:off x="682606" y="1973689"/>
            <a:ext cx="9134874" cy="1477328"/>
          </a:xfrm>
          <a:prstGeom prst="rect">
            <a:avLst/>
          </a:prstGeom>
        </p:spPr>
        <p:txBody>
          <a:bodyPr wrap="square">
            <a:spAutoFit/>
          </a:bodyPr>
          <a:lstStyle/>
          <a:p>
            <a:r>
              <a:rPr lang="en-US" dirty="0" smtClean="0"/>
              <a:t>RAN elections:</a:t>
            </a:r>
          </a:p>
          <a:p>
            <a:pPr lvl="1">
              <a:buClrTx/>
              <a:buFont typeface="Wingdings" panose="05000000000000000000" pitchFamily="2" charset="2"/>
              <a:buChar char="Ø"/>
            </a:pPr>
            <a:r>
              <a:rPr lang="en-US" dirty="0" smtClean="0"/>
              <a:t> Dr. </a:t>
            </a:r>
            <a:r>
              <a:rPr lang="en-US" dirty="0" err="1" smtClean="0"/>
              <a:t>Wanshi</a:t>
            </a:r>
            <a:r>
              <a:rPr lang="en-US" dirty="0" smtClean="0"/>
              <a:t> CHEN - Qualcomm Incorporated (ATIS) elected new Chair</a:t>
            </a:r>
          </a:p>
          <a:p>
            <a:pPr lvl="1">
              <a:buClrTx/>
              <a:buFont typeface="Wingdings" panose="05000000000000000000" pitchFamily="2" charset="2"/>
              <a:buChar char="Ø"/>
            </a:pPr>
            <a:r>
              <a:rPr lang="en-US" dirty="0" smtClean="0"/>
              <a:t> Mr. Axel KLATT - Deutsche Telekom AG (ETSI) elected new Vice Chair, </a:t>
            </a:r>
          </a:p>
          <a:p>
            <a:pPr lvl="1">
              <a:buClrTx/>
              <a:buFont typeface="Wingdings" panose="05000000000000000000" pitchFamily="2" charset="2"/>
              <a:buChar char="Ø"/>
            </a:pPr>
            <a:r>
              <a:rPr lang="en-US" dirty="0" smtClean="0"/>
              <a:t> Dr</a:t>
            </a:r>
            <a:r>
              <a:rPr lang="en-US" dirty="0"/>
              <a:t>. Hu Nan - China Mobile Com. Corporation (CCSA</a:t>
            </a:r>
            <a:r>
              <a:rPr lang="en-US" dirty="0" smtClean="0"/>
              <a:t>)</a:t>
            </a:r>
            <a:r>
              <a:rPr lang="en-US" dirty="0"/>
              <a:t> elected new Vice Chair</a:t>
            </a:r>
            <a:r>
              <a:rPr lang="en-US" dirty="0" smtClean="0"/>
              <a:t> </a:t>
            </a:r>
          </a:p>
          <a:p>
            <a:pPr lvl="1">
              <a:buClrTx/>
              <a:buFont typeface="Wingdings" panose="05000000000000000000" pitchFamily="2" charset="2"/>
              <a:buChar char="Ø"/>
            </a:pPr>
            <a:r>
              <a:rPr lang="en-US" dirty="0"/>
              <a:t> </a:t>
            </a:r>
            <a:r>
              <a:rPr lang="en-US" dirty="0" smtClean="0"/>
              <a:t>Mr</a:t>
            </a:r>
            <a:r>
              <a:rPr lang="en-US" dirty="0"/>
              <a:t>. Ronald BORSATO AT&amp;T (ATIS) elected new Vice </a:t>
            </a:r>
            <a:r>
              <a:rPr lang="en-US" dirty="0" smtClean="0"/>
              <a:t>Chair.</a:t>
            </a:r>
            <a:endParaRPr lang="en-US" dirty="0"/>
          </a:p>
        </p:txBody>
      </p:sp>
    </p:spTree>
    <p:extLst>
      <p:ext uri="{BB962C8B-B14F-4D97-AF65-F5344CB8AC3E}">
        <p14:creationId xmlns:p14="http://schemas.microsoft.com/office/powerpoint/2010/main" val="647941576"/>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2159566" cy="646331"/>
          </a:xfrm>
          <a:prstGeom prst="rect">
            <a:avLst/>
          </a:prstGeom>
        </p:spPr>
        <p:txBody>
          <a:bodyPr wrap="none">
            <a:spAutoFit/>
          </a:bodyPr>
          <a:lstStyle/>
          <a:p>
            <a:r>
              <a:rPr lang="de-DE" dirty="0" smtClean="0"/>
              <a:t>Rel-17, </a:t>
            </a:r>
            <a:r>
              <a:rPr lang="de-DE" dirty="0" smtClean="0"/>
              <a:t>study items</a:t>
            </a:r>
          </a:p>
          <a:p>
            <a:r>
              <a:rPr lang="de-DE" dirty="0" smtClean="0"/>
              <a:t>completed</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739424477"/>
              </p:ext>
            </p:extLst>
          </p:nvPr>
        </p:nvGraphicFramePr>
        <p:xfrm>
          <a:off x="3431910" y="1866507"/>
          <a:ext cx="6488976" cy="4358209"/>
        </p:xfrm>
        <a:graphic>
          <a:graphicData uri="http://schemas.openxmlformats.org/drawingml/2006/table">
            <a:tbl>
              <a:tblPr firstRow="1" firstCol="1" bandRow="1">
                <a:tableStyleId>{5C22544A-7EE6-4342-B048-85BDC9FD1C3A}</a:tableStyleId>
              </a:tblPr>
              <a:tblGrid>
                <a:gridCol w="4782812"/>
                <a:gridCol w="865726"/>
                <a:gridCol w="336175"/>
                <a:gridCol w="504263"/>
              </a:tblGrid>
              <a:tr h="148750">
                <a:tc>
                  <a:txBody>
                    <a:bodyPr/>
                    <a:lstStyle/>
                    <a:p>
                      <a:pPr>
                        <a:lnSpc>
                          <a:spcPct val="107000"/>
                        </a:lnSpc>
                        <a:spcAft>
                          <a:spcPts val="0"/>
                        </a:spcAft>
                      </a:pPr>
                      <a:r>
                        <a:rPr lang="en-US" sz="800" b="0" dirty="0">
                          <a:solidFill>
                            <a:schemeClr val="tx1"/>
                          </a:solidFill>
                          <a:effectLst/>
                        </a:rPr>
                        <a:t>   Study on </a:t>
                      </a:r>
                      <a:r>
                        <a:rPr lang="en-US" sz="800" b="0" dirty="0" err="1">
                          <a:solidFill>
                            <a:schemeClr val="tx1"/>
                          </a:solidFill>
                          <a:effectLst/>
                        </a:rPr>
                        <a:t>eCAV</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FS_eCAV</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a:solidFill>
                            <a:schemeClr val="tx1"/>
                          </a:solidFill>
                          <a:effectLst/>
                        </a:rPr>
                        <a:t>100%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dirty="0">
                          <a:solidFill>
                            <a:schemeClr val="tx1"/>
                          </a:solidFill>
                          <a:effectLst/>
                        </a:rPr>
                        <a:t>   Study on AVPROD</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dirty="0">
                          <a:solidFill>
                            <a:schemeClr val="tx1"/>
                          </a:solidFill>
                          <a:effectLst/>
                        </a:rPr>
                        <a:t>FS_AVPROD</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a:solidFill>
                            <a:schemeClr val="tx1"/>
                          </a:solidFill>
                          <a:effectLst/>
                        </a:rPr>
                        <a:t>100%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dirty="0">
                          <a:solidFill>
                            <a:schemeClr val="tx1"/>
                          </a:solidFill>
                          <a:effectLst/>
                        </a:rPr>
                        <a:t>Study on Future Railway Mobile Communication System3 </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dirty="0">
                          <a:solidFill>
                            <a:schemeClr val="tx1"/>
                          </a:solidFill>
                          <a:effectLst/>
                        </a:rPr>
                        <a:t>FS_FRMCS3</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dirty="0">
                          <a:solidFill>
                            <a:schemeClr val="tx1"/>
                          </a:solidFill>
                          <a:effectLst/>
                        </a:rPr>
                        <a:t>S1</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a:solidFill>
                            <a:schemeClr val="tx1"/>
                          </a:solidFill>
                          <a:effectLst/>
                        </a:rPr>
                        <a:t>100%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ATRAC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FS_5G_ATRAC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dirty="0">
                          <a:solidFill>
                            <a:schemeClr val="tx1"/>
                          </a:solidFill>
                          <a:effectLst/>
                        </a:rPr>
                        <a:t>S1</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CMED</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FS_CMED</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EAV</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FS_EAV</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MPS2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FS_MPS2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REFEC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FS_REFEC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NCIS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FS_NCIS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MUSIM</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FS_MUSIM</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MINT</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FS_MINT</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S1</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enhanced support of Non-Public Networks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FS_eNPN</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supporting Unmanned Aerial Systems Connectivity, Identification, and Tracking</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FS_ID_UAS_SA2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architecture aspects for using satellite access in 5G</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FS_5GSAT_ARCH</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   Study on V2X services – Phase 2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FS_eV2XARC_Ph2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   Study on Architectural enhancements for 5G multicast-broadcast services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FS_5MBS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enhancement of support for Edge Computing in 5GC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FS_enh_EC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Enhancement of Network Slicing Phase 2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FS_eNS_Ph2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ATSSS_Ph2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FS_ATSSS_Ph2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Enablers for Network Automation for 5G - phase 2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FS_eNA_Ph2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203689">
                <a:tc>
                  <a:txBody>
                    <a:bodyPr/>
                    <a:lstStyle/>
                    <a:p>
                      <a:pPr>
                        <a:lnSpc>
                          <a:spcPct val="107000"/>
                        </a:lnSpc>
                        <a:spcAft>
                          <a:spcPts val="0"/>
                        </a:spcAft>
                      </a:pPr>
                      <a:r>
                        <a:rPr lang="en-US" sz="900" b="0">
                          <a:solidFill>
                            <a:schemeClr val="tx1"/>
                          </a:solidFill>
                          <a:effectLst/>
                        </a:rPr>
                        <a:t>Study on security aspects of the Disaggregated gNB Architecture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FS_disagg_gNB_Sec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Long Term Key Update Process (LTKUP) Detailed solutions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FS_LTKUP_Detail</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280146">
                <a:tc>
                  <a:txBody>
                    <a:bodyPr/>
                    <a:lstStyle/>
                    <a:p>
                      <a:pPr>
                        <a:lnSpc>
                          <a:spcPct val="107000"/>
                        </a:lnSpc>
                        <a:spcAft>
                          <a:spcPts val="0"/>
                        </a:spcAft>
                      </a:pPr>
                      <a:r>
                        <a:rPr lang="en-US" sz="900" b="0">
                          <a:solidFill>
                            <a:schemeClr val="tx1"/>
                          </a:solidFill>
                          <a:effectLst/>
                        </a:rPr>
                        <a:t>Study on management and orchestration aspects with integrated satellite components in a 5G network</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FS_5GSAT_MO</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   Study on enhancement of Management Data Analytics Service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FS_eMDAS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application layer support for Unmanned Aerial System (UAS)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FS_UASAPP</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S6</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location enhancements for mission critical services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FS_enhMCLoc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S6</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900" b="0">
                          <a:solidFill>
                            <a:schemeClr val="tx1"/>
                          </a:solidFill>
                          <a:effectLst/>
                        </a:rPr>
                        <a:t>Study on Mission Critical services over 5G multicast-broadcast system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FS_MC5MBS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S6</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r h="148750">
                <a:tc>
                  <a:txBody>
                    <a:bodyPr/>
                    <a:lstStyle/>
                    <a:p>
                      <a:pPr>
                        <a:lnSpc>
                          <a:spcPct val="107000"/>
                        </a:lnSpc>
                        <a:spcAft>
                          <a:spcPts val="0"/>
                        </a:spcAft>
                      </a:pPr>
                      <a:r>
                        <a:rPr lang="en-US" sz="800" b="0">
                          <a:solidFill>
                            <a:schemeClr val="tx1"/>
                          </a:solidFill>
                          <a:effectLst/>
                        </a:rPr>
                        <a:t>   Study on Application Architecture for enabling Edge Applications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nSpc>
                          <a:spcPct val="107000"/>
                        </a:lnSpc>
                        <a:spcAft>
                          <a:spcPts val="0"/>
                        </a:spcAft>
                      </a:pPr>
                      <a:r>
                        <a:rPr lang="en-US" sz="600" b="0">
                          <a:solidFill>
                            <a:schemeClr val="tx1"/>
                          </a:solidFill>
                          <a:effectLst/>
                        </a:rPr>
                        <a:t>FS_EDGEAPP</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r">
                        <a:lnSpc>
                          <a:spcPct val="107000"/>
                        </a:lnSpc>
                        <a:spcAft>
                          <a:spcPts val="0"/>
                        </a:spcAft>
                      </a:pPr>
                      <a:r>
                        <a:rPr lang="en-US" sz="600" b="0">
                          <a:solidFill>
                            <a:schemeClr val="tx1"/>
                          </a:solidFill>
                          <a:effectLst/>
                        </a:rPr>
                        <a:t>S6</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c>
                  <a:txBody>
                    <a:bodyPr/>
                    <a:lstStyle/>
                    <a:p>
                      <a:pPr algn="ctr">
                        <a:lnSpc>
                          <a:spcPct val="107000"/>
                        </a:lnSpc>
                        <a:spcAft>
                          <a:spcPts val="0"/>
                        </a:spcAft>
                      </a:pPr>
                      <a:r>
                        <a:rPr lang="en-US" sz="600" b="0" dirty="0">
                          <a:solidFill>
                            <a:schemeClr val="tx1"/>
                          </a:solidFill>
                          <a:effectLst/>
                        </a:rPr>
                        <a:t>100%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3550" marR="53550" marT="0" marB="0">
                    <a:solidFill>
                      <a:schemeClr val="bg1"/>
                    </a:solidFill>
                  </a:tcPr>
                </a:tc>
              </a:tr>
            </a:tbl>
          </a:graphicData>
        </a:graphic>
      </p:graphicFrame>
    </p:spTree>
    <p:extLst>
      <p:ext uri="{BB962C8B-B14F-4D97-AF65-F5344CB8AC3E}">
        <p14:creationId xmlns:p14="http://schemas.microsoft.com/office/powerpoint/2010/main" val="3557691662"/>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82933"/>
            <a:ext cx="2159566" cy="646331"/>
          </a:xfrm>
          <a:prstGeom prst="rect">
            <a:avLst/>
          </a:prstGeom>
        </p:spPr>
        <p:txBody>
          <a:bodyPr wrap="none">
            <a:spAutoFit/>
          </a:bodyPr>
          <a:lstStyle/>
          <a:p>
            <a:r>
              <a:rPr lang="de-DE" dirty="0" smtClean="0"/>
              <a:t>Rel-17, study </a:t>
            </a:r>
            <a:r>
              <a:rPr lang="de-DE" dirty="0" smtClean="0"/>
              <a:t>items</a:t>
            </a:r>
          </a:p>
          <a:p>
            <a:r>
              <a:rPr lang="de-DE" dirty="0" smtClean="0"/>
              <a:t> not completed</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014039073"/>
              </p:ext>
            </p:extLst>
          </p:nvPr>
        </p:nvGraphicFramePr>
        <p:xfrm>
          <a:off x="2932693" y="1819025"/>
          <a:ext cx="6326614" cy="4358824"/>
        </p:xfrm>
        <a:graphic>
          <a:graphicData uri="http://schemas.openxmlformats.org/drawingml/2006/table">
            <a:tbl>
              <a:tblPr firstRow="1" firstCol="1" bandRow="1">
                <a:tableStyleId>{5C22544A-7EE6-4342-B048-85BDC9FD1C3A}</a:tableStyleId>
              </a:tblPr>
              <a:tblGrid>
                <a:gridCol w="4544497"/>
                <a:gridCol w="974957"/>
                <a:gridCol w="323539"/>
                <a:gridCol w="483621"/>
              </a:tblGrid>
              <a:tr h="144652">
                <a:tc>
                  <a:txBody>
                    <a:bodyPr/>
                    <a:lstStyle/>
                    <a:p>
                      <a:pPr>
                        <a:lnSpc>
                          <a:spcPct val="107000"/>
                        </a:lnSpc>
                        <a:spcAft>
                          <a:spcPts val="0"/>
                        </a:spcAft>
                      </a:pPr>
                      <a:r>
                        <a:rPr lang="en-US" sz="800" b="0" dirty="0">
                          <a:solidFill>
                            <a:schemeClr val="tx1"/>
                          </a:solidFill>
                          <a:effectLst/>
                        </a:rPr>
                        <a:t>Study on enhanced support of Industrial </a:t>
                      </a:r>
                      <a:r>
                        <a:rPr lang="en-US" sz="800" b="0" dirty="0" err="1">
                          <a:solidFill>
                            <a:schemeClr val="tx1"/>
                          </a:solidFill>
                          <a:effectLst/>
                        </a:rPr>
                        <a:t>IoT</a:t>
                      </a:r>
                      <a:r>
                        <a:rPr lang="en-US" sz="800" b="0" dirty="0">
                          <a:solidFill>
                            <a:schemeClr val="tx1"/>
                          </a:solidFill>
                          <a:effectLst/>
                        </a:rPr>
                        <a:t>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FS_IIoT</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a:solidFill>
                            <a:schemeClr val="tx1"/>
                          </a:solidFill>
                          <a:effectLst/>
                        </a:rPr>
                        <a:t>98%</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   Study on System enhancement for Proximity based Services in 5GS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dirty="0">
                          <a:solidFill>
                            <a:schemeClr val="tx1"/>
                          </a:solidFill>
                          <a:effectLst/>
                        </a:rPr>
                        <a:t>FS_5G_ProSe</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a:solidFill>
                            <a:schemeClr val="tx1"/>
                          </a:solidFill>
                          <a:effectLst/>
                        </a:rPr>
                        <a:t>98%</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   Study on Stage 2 (System Enablers) for MUSIM</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dirty="0">
                          <a:solidFill>
                            <a:schemeClr val="tx1"/>
                          </a:solidFill>
                          <a:effectLst/>
                        </a:rPr>
                        <a:t>FS_MUSIM</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a:solidFill>
                            <a:schemeClr val="tx1"/>
                          </a:solidFill>
                          <a:effectLst/>
                        </a:rPr>
                        <a:t>95%</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dirty="0">
                          <a:solidFill>
                            <a:schemeClr val="tx1"/>
                          </a:solidFill>
                          <a:effectLst/>
                        </a:rPr>
                        <a:t>Study on enhancement of support for 5G LAN-type service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FS_5GLAN_enh</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dirty="0">
                          <a:solidFill>
                            <a:schemeClr val="tx1"/>
                          </a:solidFill>
                          <a:effectLst/>
                        </a:rPr>
                        <a:t>   Study on MPS2, Stage 2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FS_MPS2_St2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enhancement of support for 5WWC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FS_5WWC_Ph2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enhancement of 5G UE Policy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FS_eUEPO</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the Usage of User Identifiers in the 5G System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FS_UUI5</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service-based support for SMS in 5GC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FS_SB_SMS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UPF enhancement for control and SBA</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FS_UPCAS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User Plane Integrity Protection</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FS_UP_IP_Sec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99%</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for enhanced support of Industrial IoT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FS_IIoT_SEC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90%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5G security enhancement against false base stations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FS_5GFBS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87%</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   Study on Security for NR_IAB</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FS_NR_IAB_Sec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75%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98077">
                <a:tc>
                  <a:txBody>
                    <a:bodyPr/>
                    <a:lstStyle/>
                    <a:p>
                      <a:pPr>
                        <a:lnSpc>
                          <a:spcPct val="107000"/>
                        </a:lnSpc>
                        <a:spcAft>
                          <a:spcPts val="0"/>
                        </a:spcAft>
                      </a:pPr>
                      <a:r>
                        <a:rPr lang="en-US" sz="800" b="0">
                          <a:solidFill>
                            <a:schemeClr val="tx1"/>
                          </a:solidFill>
                          <a:effectLst/>
                        </a:rPr>
                        <a:t>Study on SECAM and SCAS for 3GPP virtualized network products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FS_VNP_SECAM_SCAS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75%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authentication enhancements in 5GS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FS_AUTH_ENH</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70%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aspects of Unmanned Aerial Systems (UAS)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FS_UAS_SEC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65%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enhanced security support for Non-Public Networks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FS_eNPN_SEC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65%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Aspects of Enhancements for 5G Multicast-Broadcast Services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FS_5MBS_SEC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60%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Aspects of Enhancement of Support for Edge Computing in 5GC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FS_eEDGE_Sec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60%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   Study on Security Aspects of Enhancement for Proximity Based Services in 5GS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FS_5G_ProSe_Sec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60%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the security of AMF re-allocation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FS_AMFREAL_SEC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50%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Impacts of Virtualisation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FS_SIV</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50%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enhanced Security Aspects of the 5G Service Based Architecture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FS_eSBA_SEC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45%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   Study on security aspects of enablers for Network Automation (eNA) for 5GS Phase 2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FS_eNA_SEC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security aspects of the 5GMSG Service (St1 in Rel16!)</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FS_SEC_5GMSG</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User Consent for 3GPP services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FS_UC3S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247645">
                <a:tc>
                  <a:txBody>
                    <a:bodyPr/>
                    <a:lstStyle/>
                    <a:p>
                      <a:pPr>
                        <a:lnSpc>
                          <a:spcPct val="107000"/>
                        </a:lnSpc>
                        <a:spcAft>
                          <a:spcPts val="0"/>
                        </a:spcAft>
                      </a:pPr>
                      <a:r>
                        <a:rPr lang="en-US" sz="800" b="0">
                          <a:solidFill>
                            <a:schemeClr val="tx1"/>
                          </a:solidFill>
                          <a:effectLst/>
                        </a:rPr>
                        <a:t>   Study on the security of the system enablers for devices having multiple Universal Subscriber Identity Modules (USIM)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FS_MUSIM_SEC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35%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r h="144652">
                <a:tc>
                  <a:txBody>
                    <a:bodyPr/>
                    <a:lstStyle/>
                    <a:p>
                      <a:pPr>
                        <a:lnSpc>
                          <a:spcPct val="107000"/>
                        </a:lnSpc>
                        <a:spcAft>
                          <a:spcPts val="0"/>
                        </a:spcAft>
                      </a:pPr>
                      <a:r>
                        <a:rPr lang="en-US" sz="800" b="0">
                          <a:solidFill>
                            <a:schemeClr val="tx1"/>
                          </a:solidFill>
                          <a:effectLst/>
                        </a:rPr>
                        <a:t>Study on enhanced security for network slicing Phase 2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nSpc>
                          <a:spcPct val="107000"/>
                        </a:lnSpc>
                        <a:spcAft>
                          <a:spcPts val="0"/>
                        </a:spcAft>
                      </a:pPr>
                      <a:r>
                        <a:rPr lang="en-US" sz="600" b="0">
                          <a:solidFill>
                            <a:schemeClr val="tx1"/>
                          </a:solidFill>
                          <a:effectLst/>
                        </a:rPr>
                        <a:t>FS_eNS2_SEC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r">
                        <a:lnSpc>
                          <a:spcPct val="107000"/>
                        </a:lnSpc>
                        <a:spcAft>
                          <a:spcPts val="0"/>
                        </a:spcAft>
                      </a:pPr>
                      <a:r>
                        <a:rPr lang="en-US" sz="600" b="0">
                          <a:solidFill>
                            <a:schemeClr val="tx1"/>
                          </a:solidFill>
                          <a:effectLst/>
                        </a:rPr>
                        <a:t>S3</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c>
                  <a:txBody>
                    <a:bodyPr/>
                    <a:lstStyle/>
                    <a:p>
                      <a:pPr algn="ctr">
                        <a:lnSpc>
                          <a:spcPct val="107000"/>
                        </a:lnSpc>
                        <a:spcAft>
                          <a:spcPts val="0"/>
                        </a:spcAft>
                      </a:pPr>
                      <a:r>
                        <a:rPr lang="en-US" sz="600" b="0" dirty="0">
                          <a:solidFill>
                            <a:schemeClr val="tx1"/>
                          </a:solidFill>
                          <a:effectLst/>
                        </a:rPr>
                        <a:t>10%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075" marR="52075" marT="0" marB="0">
                    <a:solidFill>
                      <a:schemeClr val="bg1"/>
                    </a:solidFill>
                  </a:tcPr>
                </a:tc>
              </a:tr>
            </a:tbl>
          </a:graphicData>
        </a:graphic>
      </p:graphicFrame>
    </p:spTree>
    <p:extLst>
      <p:ext uri="{BB962C8B-B14F-4D97-AF65-F5344CB8AC3E}">
        <p14:creationId xmlns:p14="http://schemas.microsoft.com/office/powerpoint/2010/main" val="3262773102"/>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Overview</a:t>
            </a:r>
            <a:endParaRPr lang="en-US" dirty="0"/>
          </a:p>
        </p:txBody>
      </p:sp>
      <p:sp>
        <p:nvSpPr>
          <p:cNvPr id="3" name="Content Placeholder 2"/>
          <p:cNvSpPr>
            <a:spLocks noGrp="1"/>
          </p:cNvSpPr>
          <p:nvPr>
            <p:ph idx="1"/>
          </p:nvPr>
        </p:nvSpPr>
        <p:spPr/>
        <p:txBody>
          <a:bodyPr/>
          <a:lstStyle/>
          <a:p>
            <a:r>
              <a:rPr lang="de-DE" dirty="0" smtClean="0"/>
              <a:t>CT#91e was full electronic plenary meeting  (3 day meeting) with conference  calls on 2days.</a:t>
            </a:r>
          </a:p>
          <a:p>
            <a:r>
              <a:rPr lang="de-DE" dirty="0" smtClean="0"/>
              <a:t>SA started on Tuesday ended on Monday the week after.</a:t>
            </a:r>
          </a:p>
          <a:p>
            <a:r>
              <a:rPr lang="en-US" dirty="0" smtClean="0"/>
              <a:t>CT elections:</a:t>
            </a:r>
            <a:endParaRPr lang="en-US" dirty="0"/>
          </a:p>
          <a:p>
            <a:pPr lvl="1">
              <a:buClrTx/>
              <a:buFont typeface="Wingdings" panose="05000000000000000000" pitchFamily="2" charset="2"/>
              <a:buChar char="Ø"/>
            </a:pPr>
            <a:r>
              <a:rPr lang="en-US" dirty="0"/>
              <a:t>Lionel </a:t>
            </a:r>
            <a:r>
              <a:rPr lang="en-US" dirty="0" err="1" smtClean="0"/>
              <a:t>Morand</a:t>
            </a:r>
            <a:r>
              <a:rPr lang="en-US" dirty="0" smtClean="0"/>
              <a:t> (Orange) </a:t>
            </a:r>
            <a:r>
              <a:rPr lang="en-US" dirty="0"/>
              <a:t>is reelected as CT chair</a:t>
            </a:r>
          </a:p>
          <a:p>
            <a:pPr lvl="1">
              <a:buClrTx/>
              <a:buFont typeface="Wingdings" panose="05000000000000000000" pitchFamily="2" charset="2"/>
              <a:buChar char="Ø"/>
            </a:pPr>
            <a:r>
              <a:rPr lang="en-US" dirty="0"/>
              <a:t>Ming Ai </a:t>
            </a:r>
            <a:r>
              <a:rPr lang="en-US" dirty="0" smtClean="0"/>
              <a:t>(CATT) is </a:t>
            </a:r>
            <a:r>
              <a:rPr lang="en-US" dirty="0"/>
              <a:t>reelected as Vice </a:t>
            </a:r>
            <a:r>
              <a:rPr lang="en-US" dirty="0" smtClean="0"/>
              <a:t>chair for Asia Pacific Region</a:t>
            </a:r>
            <a:endParaRPr lang="en-US" dirty="0"/>
          </a:p>
          <a:p>
            <a:pPr lvl="1">
              <a:buClrTx/>
              <a:buFont typeface="Wingdings" panose="05000000000000000000" pitchFamily="2" charset="2"/>
              <a:buChar char="Ø"/>
            </a:pPr>
            <a:r>
              <a:rPr lang="en-US" dirty="0"/>
              <a:t>Atle </a:t>
            </a:r>
            <a:r>
              <a:rPr lang="en-US" dirty="0" smtClean="0"/>
              <a:t>Monrad (</a:t>
            </a:r>
            <a:r>
              <a:rPr lang="en-US" dirty="0" err="1" smtClean="0"/>
              <a:t>InterDigital</a:t>
            </a:r>
            <a:r>
              <a:rPr lang="en-US" dirty="0" smtClean="0"/>
              <a:t> Communication) </a:t>
            </a:r>
            <a:r>
              <a:rPr lang="en-US" dirty="0"/>
              <a:t>is elected as vice </a:t>
            </a:r>
            <a:r>
              <a:rPr lang="en-US" dirty="0" smtClean="0"/>
              <a:t>chair for South and North America region</a:t>
            </a:r>
            <a:endParaRPr lang="en-US" dirty="0"/>
          </a:p>
          <a:p>
            <a:pPr lvl="1">
              <a:buClrTx/>
              <a:buFont typeface="Wingdings" panose="05000000000000000000" pitchFamily="2" charset="2"/>
              <a:buChar char="Ø"/>
            </a:pPr>
            <a:r>
              <a:rPr lang="en-US" dirty="0" err="1"/>
              <a:t>ChenHo</a:t>
            </a:r>
            <a:r>
              <a:rPr lang="en-US" dirty="0"/>
              <a:t> Chin is elected as vice chair </a:t>
            </a:r>
            <a:r>
              <a:rPr lang="en-US" dirty="0" smtClean="0"/>
              <a:t>for the Europe Region</a:t>
            </a:r>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2159566" cy="646331"/>
          </a:xfrm>
          <a:prstGeom prst="rect">
            <a:avLst/>
          </a:prstGeom>
        </p:spPr>
        <p:txBody>
          <a:bodyPr wrap="none">
            <a:spAutoFit/>
          </a:bodyPr>
          <a:lstStyle/>
          <a:p>
            <a:r>
              <a:rPr lang="de-DE" dirty="0" smtClean="0"/>
              <a:t>Rel-17, study </a:t>
            </a:r>
            <a:r>
              <a:rPr lang="de-DE" dirty="0" smtClean="0"/>
              <a:t>items</a:t>
            </a:r>
          </a:p>
          <a:p>
            <a:r>
              <a:rPr lang="de-DE" dirty="0" smtClean="0"/>
              <a:t>Not completed</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05784816"/>
              </p:ext>
            </p:extLst>
          </p:nvPr>
        </p:nvGraphicFramePr>
        <p:xfrm>
          <a:off x="2289739" y="1825622"/>
          <a:ext cx="7774136" cy="4553275"/>
        </p:xfrm>
        <a:graphic>
          <a:graphicData uri="http://schemas.openxmlformats.org/drawingml/2006/table">
            <a:tbl>
              <a:tblPr firstRow="1" firstCol="1" bandRow="1">
                <a:tableStyleId>{5C22544A-7EE6-4342-B048-85BDC9FD1C3A}</a:tableStyleId>
              </a:tblPr>
              <a:tblGrid>
                <a:gridCol w="5584271"/>
                <a:gridCol w="1198027"/>
                <a:gridCol w="397565"/>
                <a:gridCol w="594273"/>
              </a:tblGrid>
              <a:tr h="182131">
                <a:tc>
                  <a:txBody>
                    <a:bodyPr/>
                    <a:lstStyle/>
                    <a:p>
                      <a:pPr>
                        <a:lnSpc>
                          <a:spcPct val="107000"/>
                        </a:lnSpc>
                        <a:spcAft>
                          <a:spcPts val="0"/>
                        </a:spcAft>
                      </a:pPr>
                      <a:r>
                        <a:rPr lang="en-US" sz="1000" b="0" dirty="0">
                          <a:solidFill>
                            <a:schemeClr val="tx1"/>
                          </a:solidFill>
                          <a:effectLst/>
                        </a:rPr>
                        <a:t>Study on Multicast Architecture Enhancements for 5G Media Streaming</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dirty="0">
                          <a:solidFill>
                            <a:schemeClr val="tx1"/>
                          </a:solidFill>
                          <a:effectLst/>
                        </a:rPr>
                        <a:t>FS_5GMS_Multicast</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a:solidFill>
                            <a:schemeClr val="tx1"/>
                          </a:solidFill>
                          <a:effectLst/>
                        </a:rPr>
                        <a:t>60%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Streaming Architecture extensions For Edge processing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dirty="0">
                          <a:solidFill>
                            <a:schemeClr val="tx1"/>
                          </a:solidFill>
                          <a:effectLst/>
                        </a:rPr>
                        <a:t>FS_EMSA</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dirty="0">
                          <a:solidFill>
                            <a:schemeClr val="tx1"/>
                          </a:solidFill>
                          <a:effectLst/>
                        </a:rPr>
                        <a:t>S4</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60%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5G Video Codec Characteristics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FS_5GVideo</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55%</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Typical Traffic Characteristics for XR Services and other Media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FS_XRTraffic</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50%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the use of NBMP in FLUS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FS_FLUS_NBMP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40%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dirty="0">
                          <a:solidFill>
                            <a:schemeClr val="tx1"/>
                          </a:solidFill>
                          <a:effectLst/>
                        </a:rPr>
                        <a:t>Study on 5G Glass-type AR/MR Devices </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FS_5GSTAR</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20%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VR Streaming Conformance and Guidelines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FS_VR_CoGui</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20%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5G media streaming extensions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FS_5GMS_EXT</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a:solidFill>
                            <a:schemeClr val="tx1"/>
                          </a:solidFill>
                          <a:effectLst/>
                        </a:rPr>
                        <a:t>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Media Production over 5G NPN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FS_5G_4_AVProd</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enhancements of edge computing management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FS_Eedge_Mgt</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75%</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new aspects of EE for 5G networks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FS_EE5G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70%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charging aspects of Edge Computing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FS_EDGE_CH</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60%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network slice management enhancement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FS_NSMEN</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40%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900" b="0">
                          <a:solidFill>
                            <a:schemeClr val="tx1"/>
                          </a:solidFill>
                          <a:effectLst/>
                        </a:rPr>
                        <a:t>   Study on charging aspects of Enhanced Proximity-based Services in 5GC</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FS_5G_Prose_CH</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40%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access control for management service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FS_MNSAC</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35%</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Charging Aspects for Network Slicing Phase 2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FS_NETSLICE_CH_Ph2</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15%</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Charging Aspect of 5G LAN-type Services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FS_5GLAN_CH</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10%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YANG PUSH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FS_YANG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10%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network slice management capability exposure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FS_NSCE</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a:solidFill>
                            <a:schemeClr val="tx1"/>
                          </a:solidFill>
                          <a:effectLst/>
                        </a:rPr>
                        <a:t>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Enhancement of service-based management architecture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FS_eSBMA</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Continuous integration continuous delivery support for 3GPP NFs.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dirty="0">
                          <a:solidFill>
                            <a:schemeClr val="tx1"/>
                          </a:solidFill>
                          <a:effectLst/>
                        </a:rPr>
                        <a:t>FS_CICDNS</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enhancements to application layer support for V2X services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FS_eV2XAPP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95%</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support of the 5GMSG Service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FS_5GMARCH</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dirty="0">
                          <a:solidFill>
                            <a:schemeClr val="tx1"/>
                          </a:solidFill>
                          <a:effectLst/>
                        </a:rPr>
                        <a:t>S6</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a:solidFill>
                            <a:schemeClr val="tx1"/>
                          </a:solidFill>
                          <a:effectLst/>
                        </a:rPr>
                        <a:t>95%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application layer support for Factories of the Future in 5G network</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FS_FFAPP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dirty="0">
                          <a:solidFill>
                            <a:schemeClr val="tx1"/>
                          </a:solidFill>
                          <a:effectLst/>
                        </a:rPr>
                        <a:t>S6</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90%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r h="182131">
                <a:tc>
                  <a:txBody>
                    <a:bodyPr/>
                    <a:lstStyle/>
                    <a:p>
                      <a:pPr>
                        <a:lnSpc>
                          <a:spcPct val="107000"/>
                        </a:lnSpc>
                        <a:spcAft>
                          <a:spcPts val="0"/>
                        </a:spcAft>
                      </a:pPr>
                      <a:r>
                        <a:rPr lang="en-US" sz="1000" b="0">
                          <a:solidFill>
                            <a:schemeClr val="tx1"/>
                          </a:solidFill>
                          <a:effectLst/>
                        </a:rPr>
                        <a:t>Study on Mission Critical services support over 5G System</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nSpc>
                          <a:spcPct val="107000"/>
                        </a:lnSpc>
                        <a:spcAft>
                          <a:spcPts val="0"/>
                        </a:spcAft>
                      </a:pPr>
                      <a:r>
                        <a:rPr lang="en-US" sz="700" b="0">
                          <a:solidFill>
                            <a:schemeClr val="tx1"/>
                          </a:solidFill>
                          <a:effectLst/>
                        </a:rPr>
                        <a:t>FS_MCOver5GS</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r">
                        <a:lnSpc>
                          <a:spcPct val="107000"/>
                        </a:lnSpc>
                        <a:spcAft>
                          <a:spcPts val="0"/>
                        </a:spcAft>
                      </a:pPr>
                      <a:r>
                        <a:rPr lang="en-US" sz="7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c>
                  <a:txBody>
                    <a:bodyPr/>
                    <a:lstStyle/>
                    <a:p>
                      <a:pPr algn="ctr">
                        <a:lnSpc>
                          <a:spcPct val="107000"/>
                        </a:lnSpc>
                        <a:spcAft>
                          <a:spcPts val="0"/>
                        </a:spcAft>
                      </a:pPr>
                      <a:r>
                        <a:rPr lang="en-US" sz="700" b="0" dirty="0">
                          <a:solidFill>
                            <a:schemeClr val="tx1"/>
                          </a:solidFill>
                          <a:effectLst/>
                        </a:rPr>
                        <a:t>70%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2659" marR="62659" marT="0" marB="0">
                    <a:solidFill>
                      <a:schemeClr val="bg1"/>
                    </a:solidFill>
                  </a:tcPr>
                </a:tc>
              </a:tr>
            </a:tbl>
          </a:graphicData>
        </a:graphic>
      </p:graphicFrame>
    </p:spTree>
    <p:extLst>
      <p:ext uri="{BB962C8B-B14F-4D97-AF65-F5344CB8AC3E}">
        <p14:creationId xmlns:p14="http://schemas.microsoft.com/office/powerpoint/2010/main" val="12707085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569029418"/>
              </p:ext>
            </p:extLst>
          </p:nvPr>
        </p:nvGraphicFramePr>
        <p:xfrm>
          <a:off x="1806899" y="1876232"/>
          <a:ext cx="6734632" cy="4351349"/>
        </p:xfrm>
        <a:graphic>
          <a:graphicData uri="http://schemas.openxmlformats.org/drawingml/2006/table">
            <a:tbl>
              <a:tblPr firstRow="1" firstCol="1" bandRow="1">
                <a:tableStyleId>{5C22544A-7EE6-4342-B048-85BDC9FD1C3A}</a:tableStyleId>
              </a:tblPr>
              <a:tblGrid>
                <a:gridCol w="4435566"/>
                <a:gridCol w="1142731"/>
                <a:gridCol w="462534"/>
                <a:gridCol w="693801"/>
              </a:tblGrid>
              <a:tr h="147204">
                <a:tc>
                  <a:txBody>
                    <a:bodyPr/>
                    <a:lstStyle/>
                    <a:p>
                      <a:pPr>
                        <a:lnSpc>
                          <a:spcPct val="107000"/>
                        </a:lnSpc>
                        <a:spcAft>
                          <a:spcPts val="0"/>
                        </a:spcAft>
                      </a:pPr>
                      <a:r>
                        <a:rPr lang="en-US" sz="800" b="0" dirty="0">
                          <a:solidFill>
                            <a:schemeClr val="tx1"/>
                          </a:solidFill>
                          <a:effectLst/>
                        </a:rPr>
                        <a:t>   IMS Optimization for HSS Group ID in an SBA environment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TEI17_IMSGID</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100%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for TEI17_SPSFAS</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TEI17_SPSFAS</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a:solidFill>
                            <a:schemeClr val="tx1"/>
                          </a:solidFill>
                          <a:effectLst/>
                        </a:rPr>
                        <a:t>100%</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for TEI17_SAPES</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TEI17_SAPES</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a:solidFill>
                            <a:schemeClr val="tx1"/>
                          </a:solidFill>
                          <a:effectLst/>
                        </a:rPr>
                        <a:t>100%</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for TEI17_DCAMP</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TEI17_DCAMP</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a:solidFill>
                            <a:schemeClr val="tx1"/>
                          </a:solidFill>
                          <a:effectLst/>
                        </a:rPr>
                        <a:t>100%</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IP address pool information from UDM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TEI17_IPU</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100%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252013">
                <a:tc>
                  <a:txBody>
                    <a:bodyPr/>
                    <a:lstStyle/>
                    <a:p>
                      <a:pPr>
                        <a:lnSpc>
                          <a:spcPct val="107000"/>
                        </a:lnSpc>
                        <a:spcAft>
                          <a:spcPts val="0"/>
                        </a:spcAft>
                      </a:pPr>
                      <a:r>
                        <a:rPr lang="en-US" sz="800" b="0" dirty="0">
                          <a:solidFill>
                            <a:schemeClr val="tx1"/>
                          </a:solidFill>
                          <a:effectLst/>
                        </a:rPr>
                        <a:t>   Support of different slices over different Non 3GPP access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TEI17_N3SLICE</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dirty="0">
                          <a:solidFill>
                            <a:schemeClr val="tx1"/>
                          </a:solidFill>
                          <a:effectLst/>
                        </a:rPr>
                        <a:t>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100%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of MPS2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MPS2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98%</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252013">
                <a:tc>
                  <a:txBody>
                    <a:bodyPr/>
                    <a:lstStyle/>
                    <a:p>
                      <a:pPr>
                        <a:lnSpc>
                          <a:spcPct val="107000"/>
                        </a:lnSpc>
                        <a:spcAft>
                          <a:spcPts val="0"/>
                        </a:spcAft>
                      </a:pPr>
                      <a:r>
                        <a:rPr lang="en-US" sz="800" b="0" dirty="0">
                          <a:solidFill>
                            <a:schemeClr val="tx1"/>
                          </a:solidFill>
                          <a:effectLst/>
                        </a:rPr>
                        <a:t>   (Stage 2 of) Integration of satellite components in the 5G architecture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5GSAT_ARCH</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75%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of ATSSS_Ph2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ATSSS_Ph2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55%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of 5G_eLCS_ph2</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5G_eLCS_ph2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dirty="0">
                          <a:solidFill>
                            <a:schemeClr val="tx1"/>
                          </a:solidFill>
                          <a:effectLst/>
                        </a:rPr>
                        <a:t>   Stage 2 of eNA_Ph2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eNA_Ph2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5G System Enhancement for Advanced Interactive Services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5G_AIS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40%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IIoT</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IIoT</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35%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of eEDGE_5GC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eEDGE_5GC</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35%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Proximity based Services in 5GS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5G_ProSe</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30%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eNPN</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eNPN</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20%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5MBS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5MBS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20%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System enablers for Multi-USIM devices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MUSIM</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20%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252013">
                <a:tc>
                  <a:txBody>
                    <a:bodyPr/>
                    <a:lstStyle/>
                    <a:p>
                      <a:pPr>
                        <a:lnSpc>
                          <a:spcPct val="107000"/>
                        </a:lnSpc>
                        <a:spcAft>
                          <a:spcPts val="0"/>
                        </a:spcAft>
                      </a:pPr>
                      <a:r>
                        <a:rPr lang="en-US" sz="800" b="0" dirty="0">
                          <a:solidFill>
                            <a:schemeClr val="tx1"/>
                          </a:solidFill>
                          <a:effectLst/>
                        </a:rPr>
                        <a:t>   (Stage 2 of) Support of </a:t>
                      </a:r>
                      <a:r>
                        <a:rPr lang="en-US" sz="800" b="0" dirty="0" err="1" smtClean="0">
                          <a:solidFill>
                            <a:schemeClr val="tx1"/>
                          </a:solidFill>
                          <a:effectLst/>
                        </a:rPr>
                        <a:t>Uncrewed</a:t>
                      </a:r>
                      <a:r>
                        <a:rPr lang="en-US" sz="800" b="0" dirty="0" smtClean="0">
                          <a:solidFill>
                            <a:schemeClr val="tx1"/>
                          </a:solidFill>
                          <a:effectLst/>
                        </a:rPr>
                        <a:t> </a:t>
                      </a:r>
                      <a:r>
                        <a:rPr lang="en-US" sz="800" b="0" dirty="0">
                          <a:solidFill>
                            <a:schemeClr val="tx1"/>
                          </a:solidFill>
                          <a:effectLst/>
                        </a:rPr>
                        <a:t>Aerial Systems Connectivity, Identification, and Tracking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dirty="0">
                          <a:solidFill>
                            <a:schemeClr val="tx1"/>
                          </a:solidFill>
                          <a:effectLst/>
                        </a:rPr>
                        <a:t>ID_UAS</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15%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252013">
                <a:tc>
                  <a:txBody>
                    <a:bodyPr/>
                    <a:lstStyle/>
                    <a:p>
                      <a:pPr>
                        <a:lnSpc>
                          <a:spcPct val="107000"/>
                        </a:lnSpc>
                        <a:spcAft>
                          <a:spcPts val="0"/>
                        </a:spcAft>
                      </a:pPr>
                      <a:r>
                        <a:rPr lang="en-US" sz="800" b="0" dirty="0">
                          <a:solidFill>
                            <a:schemeClr val="tx1"/>
                          </a:solidFill>
                          <a:effectLst/>
                        </a:rPr>
                        <a:t>   N7/N40 Interfaces Enhancements to Support GERAN and UTRAN </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TEI17_NIESGU</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6%</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Enhancement of Network Slicing Phase 2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eNS_Ph2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5%</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of eV2XARC_Ph2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eV2XARC_Ph2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Supporting Flexible Local Area Data Network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FLADN</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System enhancement for Redundant PDU Session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TEI17_SE_RPS</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147204">
                <a:tc>
                  <a:txBody>
                    <a:bodyPr/>
                    <a:lstStyle/>
                    <a:p>
                      <a:pPr>
                        <a:lnSpc>
                          <a:spcPct val="107000"/>
                        </a:lnSpc>
                        <a:spcAft>
                          <a:spcPts val="0"/>
                        </a:spcAft>
                      </a:pPr>
                      <a:r>
                        <a:rPr lang="en-US" sz="800" b="0">
                          <a:solidFill>
                            <a:schemeClr val="tx1"/>
                          </a:solidFill>
                          <a:effectLst/>
                        </a:rPr>
                        <a:t>      Stage 2 for TEI17_GEM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TEI17_GEM</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r h="252013">
                <a:tc>
                  <a:txBody>
                    <a:bodyPr/>
                    <a:lstStyle/>
                    <a:p>
                      <a:pPr>
                        <a:lnSpc>
                          <a:spcPct val="107000"/>
                        </a:lnSpc>
                        <a:spcAft>
                          <a:spcPts val="0"/>
                        </a:spcAft>
                      </a:pPr>
                      <a:r>
                        <a:rPr lang="en-US" sz="800" b="0">
                          <a:solidFill>
                            <a:schemeClr val="tx1"/>
                          </a:solidFill>
                          <a:effectLst/>
                        </a:rPr>
                        <a:t>      Stage 2 for N7/N40 Interfaces Enhancements to Support GERAN and UTRAN </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nSpc>
                          <a:spcPct val="107000"/>
                        </a:lnSpc>
                        <a:spcAft>
                          <a:spcPts val="0"/>
                        </a:spcAft>
                      </a:pPr>
                      <a:r>
                        <a:rPr lang="en-US" sz="800" b="0">
                          <a:solidFill>
                            <a:schemeClr val="tx1"/>
                          </a:solidFill>
                          <a:effectLst/>
                        </a:rPr>
                        <a:t>TEI17_NIESGU</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r">
                        <a:lnSpc>
                          <a:spcPct val="107000"/>
                        </a:lnSpc>
                        <a:spcAft>
                          <a:spcPts val="0"/>
                        </a:spcAft>
                      </a:pPr>
                      <a:r>
                        <a:rPr lang="en-US" sz="800" b="0">
                          <a:solidFill>
                            <a:schemeClr val="tx1"/>
                          </a:solidFill>
                          <a:effectLst/>
                        </a:rPr>
                        <a:t>S2</a:t>
                      </a:r>
                      <a:endParaRPr lang="en-US" sz="8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c>
                  <a:txBody>
                    <a:bodyPr/>
                    <a:lstStyle/>
                    <a:p>
                      <a:pPr algn="ctr">
                        <a:lnSpc>
                          <a:spcPct val="107000"/>
                        </a:lnSpc>
                        <a:spcAft>
                          <a:spcPts val="0"/>
                        </a:spcAft>
                      </a:pPr>
                      <a:r>
                        <a:rPr lang="en-US" sz="800" b="0" dirty="0">
                          <a:solidFill>
                            <a:schemeClr val="tx1"/>
                          </a:solidFill>
                          <a:effectLst/>
                        </a:rPr>
                        <a:t>0%</a:t>
                      </a:r>
                      <a:endParaRPr lang="en-US" sz="8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2993" marR="52993" marT="0" marB="0">
                    <a:solidFill>
                      <a:schemeClr val="bg1"/>
                    </a:solidFill>
                  </a:tcPr>
                </a:tc>
              </a:tr>
            </a:tbl>
          </a:graphicData>
        </a:graphic>
      </p:graphicFrame>
    </p:spTree>
    <p:extLst>
      <p:ext uri="{BB962C8B-B14F-4D97-AF65-F5344CB8AC3E}">
        <p14:creationId xmlns:p14="http://schemas.microsoft.com/office/powerpoint/2010/main" val="4148847543"/>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88745523"/>
              </p:ext>
            </p:extLst>
          </p:nvPr>
        </p:nvGraphicFramePr>
        <p:xfrm>
          <a:off x="2487736" y="1762558"/>
          <a:ext cx="7216527" cy="4351334"/>
        </p:xfrm>
        <a:graphic>
          <a:graphicData uri="http://schemas.openxmlformats.org/drawingml/2006/table">
            <a:tbl>
              <a:tblPr firstRow="1" firstCol="1" bandRow="1">
                <a:tableStyleId>{5C22544A-7EE6-4342-B048-85BDC9FD1C3A}</a:tableStyleId>
              </a:tblPr>
              <a:tblGrid>
                <a:gridCol w="5141273"/>
                <a:gridCol w="1144179"/>
                <a:gridCol w="372095"/>
                <a:gridCol w="558980"/>
              </a:tblGrid>
              <a:tr h="167359">
                <a:tc>
                  <a:txBody>
                    <a:bodyPr/>
                    <a:lstStyle/>
                    <a:p>
                      <a:pPr>
                        <a:lnSpc>
                          <a:spcPct val="107000"/>
                        </a:lnSpc>
                        <a:spcAft>
                          <a:spcPts val="0"/>
                        </a:spcAft>
                      </a:pPr>
                      <a:r>
                        <a:rPr lang="en-US" sz="900" b="0">
                          <a:solidFill>
                            <a:schemeClr val="tx1"/>
                          </a:solidFill>
                          <a:effectLst/>
                        </a:rPr>
                        <a:t>   Stage 2 of eMONASTERY2</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eMONASTERY2</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100%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MC services support on IOPS mode of operation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MCIOPS</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100%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Architecture for enabling Edge Applications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EDGEAPP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95%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Stage 2 of MCData3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eMCData3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90%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Mission Critical Services over 5GS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MCOver5GS</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65%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Stage 2 aspects of enh3MCPTT</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enh3MCPTT</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60%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Stage 2 of eV2XAPP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eV2XAPP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55%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Enhanced Service Enabler Architecture Layer for Verticals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eSEAL</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35%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Application layer support for Unmanned Aerial System (UAS)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UASAPP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25%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Application Architecture for MSGin5G Service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5GMARCH</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S6</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25%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Enhancements to User Plane Integrity Protection Support in 5GS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eUPIP_SEC</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100%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SA3 aspects of AKMA</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AKMA</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98%</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Assurance Specification for IMS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SCAS_IMS</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80%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eSCAS_5G for 5G NWDAF</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SCAS_5G_NWDAF</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70%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eSCAS_5Gfor Inter PLMN UP Security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SCAS_5G_IPUPS</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70%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Security aspects of Integration of GBA into 5GC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GBA_5G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55%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Security Assurance Specification for 5G (eSCAS_5G)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eSCAS_5G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43%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Adapting BEST for use in 5G networks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BEST_5G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40%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eSCAS_5G for Network Slice-Specific Authentication and Authorization Function (NSSAAF)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SCAS_5G_NSSAAF</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40%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Mission critical security enhancements phase 2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MCXSec2</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25%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eSCAS_5G for Non-3GPP InterWorking Function</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SCAS_5G_N3IWF</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20%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eSCAS_5G for Service Communication Proxy</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SCAS_5G_SECOP</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20%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Lawful Interception Rel-17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LI17</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5%</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Enhancements of 3GPP profiles for cryptographic algorithms and security protocols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eCryptPr</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User Plane Integrity Protection for LTE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UPIP_SEC_LTE</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a:solidFill>
                            <a:schemeClr val="tx1"/>
                          </a:solidFill>
                          <a:effectLst/>
                        </a:rPr>
                        <a:t>0%</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r h="167359">
                <a:tc>
                  <a:txBody>
                    <a:bodyPr/>
                    <a:lstStyle/>
                    <a:p>
                      <a:pPr>
                        <a:lnSpc>
                          <a:spcPct val="107000"/>
                        </a:lnSpc>
                        <a:spcAft>
                          <a:spcPts val="0"/>
                        </a:spcAft>
                      </a:pPr>
                      <a:r>
                        <a:rPr lang="en-US" sz="900" b="0">
                          <a:solidFill>
                            <a:schemeClr val="tx1"/>
                          </a:solidFill>
                          <a:effectLst/>
                        </a:rPr>
                        <a:t>   Integration of Generic Bootstrapping Architecture (GBA) into 5GC </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nSpc>
                          <a:spcPct val="107000"/>
                        </a:lnSpc>
                        <a:spcAft>
                          <a:spcPts val="0"/>
                        </a:spcAft>
                      </a:pPr>
                      <a:r>
                        <a:rPr lang="en-US" sz="900" b="0">
                          <a:solidFill>
                            <a:schemeClr val="tx1"/>
                          </a:solidFill>
                          <a:effectLst/>
                        </a:rPr>
                        <a:t>GBA_5G</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r">
                        <a:lnSpc>
                          <a:spcPct val="107000"/>
                        </a:lnSpc>
                        <a:spcAft>
                          <a:spcPts val="0"/>
                        </a:spcAft>
                      </a:pPr>
                      <a:r>
                        <a:rPr lang="en-US" sz="900" b="0">
                          <a:solidFill>
                            <a:schemeClr val="tx1"/>
                          </a:solidFill>
                          <a:effectLst/>
                        </a:rPr>
                        <a:t>S3</a:t>
                      </a:r>
                      <a:endParaRPr lang="en-US" sz="10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c>
                  <a:txBody>
                    <a:bodyPr/>
                    <a:lstStyle/>
                    <a:p>
                      <a:pPr algn="ctr">
                        <a:lnSpc>
                          <a:spcPct val="107000"/>
                        </a:lnSpc>
                        <a:spcAft>
                          <a:spcPts val="0"/>
                        </a:spcAft>
                      </a:pPr>
                      <a:r>
                        <a:rPr lang="en-US" sz="900" b="0" dirty="0">
                          <a:solidFill>
                            <a:schemeClr val="tx1"/>
                          </a:solidFill>
                          <a:effectLst/>
                        </a:rPr>
                        <a:t>0%</a:t>
                      </a:r>
                      <a:endParaRPr lang="en-US" sz="10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0249" marR="60249" marT="0" marB="0">
                    <a:solidFill>
                      <a:schemeClr val="bg1"/>
                    </a:solidFill>
                  </a:tcPr>
                </a:tc>
              </a:tr>
            </a:tbl>
          </a:graphicData>
        </a:graphic>
      </p:graphicFrame>
    </p:spTree>
    <p:extLst>
      <p:ext uri="{BB962C8B-B14F-4D97-AF65-F5344CB8AC3E}">
        <p14:creationId xmlns:p14="http://schemas.microsoft.com/office/powerpoint/2010/main" val="998387277"/>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267694174"/>
              </p:ext>
            </p:extLst>
          </p:nvPr>
        </p:nvGraphicFramePr>
        <p:xfrm>
          <a:off x="2708172" y="1825624"/>
          <a:ext cx="6775655" cy="4351340"/>
        </p:xfrm>
        <a:graphic>
          <a:graphicData uri="http://schemas.openxmlformats.org/drawingml/2006/table">
            <a:tbl>
              <a:tblPr firstRow="1" firstCol="1" bandRow="1">
                <a:tableStyleId>{5C22544A-7EE6-4342-B048-85BDC9FD1C3A}</a:tableStyleId>
              </a:tblPr>
              <a:tblGrid>
                <a:gridCol w="5024759"/>
                <a:gridCol w="870268"/>
                <a:gridCol w="352251"/>
                <a:gridCol w="528377"/>
              </a:tblGrid>
              <a:tr h="155405">
                <a:tc>
                  <a:txBody>
                    <a:bodyPr/>
                    <a:lstStyle/>
                    <a:p>
                      <a:pPr>
                        <a:lnSpc>
                          <a:spcPct val="107000"/>
                        </a:lnSpc>
                        <a:spcAft>
                          <a:spcPts val="0"/>
                        </a:spcAft>
                      </a:pPr>
                      <a:r>
                        <a:rPr lang="en-US" sz="900" b="0">
                          <a:solidFill>
                            <a:schemeClr val="tx1"/>
                          </a:solidFill>
                          <a:effectLst/>
                        </a:rPr>
                        <a:t>Plug and connect support for management of Network Functions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PACMAN</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Management of MDT enhancement in 5G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e_5GMDT</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70%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Intent driven management service for mobile network</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IDMS_MN</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70%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Discovery of management services in 5G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5GDMS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70%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 on Management Aspects of 5G Service-Level Agreement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EMA5SLA</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60%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IMS Charging in 5G System Architecture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5GSIMSCH</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60%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Autonomous network levels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ANL</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50%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Enhancements of 5G performance measurements and KPIs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ePM_KPI_5G</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40%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Management of non-public networks (NPN)</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OAM_NPN</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35%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Enhancements on EE for 5G networks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EE5GPLUS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30%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Closed loop SLS Assurance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eCOSLA</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30%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Management data collection control and discovery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MADCOL</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25%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Management Aspects of 5G Network Sharing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MANS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20%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800" b="0">
                          <a:solidFill>
                            <a:schemeClr val="tx1"/>
                          </a:solidFill>
                          <a:effectLst/>
                        </a:rPr>
                        <a:t>   Charging enhancement for URLLC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5G_URLLC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20%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Enhancements of Self-Organizing Networks (SON) for 5G networks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eSON_5G</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15%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Additional NRM features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adNRM</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15%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 of QoE Measurement Collection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eQoE</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15%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Enhancement of Handover Optimization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E_HOO</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10%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700" b="0">
                          <a:solidFill>
                            <a:schemeClr val="tx1"/>
                          </a:solidFill>
                          <a:effectLst/>
                        </a:rPr>
                        <a:t>      SA5 aspects of N40 Interface Enhancements to Support GERAN and UTRAN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TEI17_NIESGU</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10%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Management of the enhanced tenant concept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eMEMTANE</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File Management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FIMA</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   Enhancements of Management Data Analytics Service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eMDAS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Points for 8K VR 360 Video over 5G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8K_VR_5G</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85%</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Support of Immersive Teleconferencing and Telepresence for Remote Terminals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ITT4RT</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60%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Extension for headset interface tests of UE </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HInT</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50%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Handsets Featuring Non-Traditional Earpieces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HaNTE</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50%</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EVS Codec Extension for Immersive Voice and Audio Services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IVAS_Codec</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a:solidFill>
                            <a:schemeClr val="tx1"/>
                          </a:solidFill>
                          <a:effectLst/>
                        </a:rPr>
                        <a:t>27%</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r h="155405">
                <a:tc>
                  <a:txBody>
                    <a:bodyPr/>
                    <a:lstStyle/>
                    <a:p>
                      <a:pPr>
                        <a:lnSpc>
                          <a:spcPct val="107000"/>
                        </a:lnSpc>
                        <a:spcAft>
                          <a:spcPts val="0"/>
                        </a:spcAft>
                      </a:pPr>
                      <a:r>
                        <a:rPr lang="en-US" sz="900" b="0">
                          <a:solidFill>
                            <a:schemeClr val="tx1"/>
                          </a:solidFill>
                          <a:effectLst/>
                        </a:rPr>
                        <a:t>Terminal Audio quality performance and Test methods for Immersive Audio Services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nSpc>
                          <a:spcPct val="107000"/>
                        </a:lnSpc>
                        <a:spcAft>
                          <a:spcPts val="0"/>
                        </a:spcAft>
                      </a:pPr>
                      <a:r>
                        <a:rPr lang="en-US" sz="700" b="0">
                          <a:solidFill>
                            <a:schemeClr val="tx1"/>
                          </a:solidFill>
                          <a:effectLst/>
                        </a:rPr>
                        <a:t>ATIAS</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r">
                        <a:lnSpc>
                          <a:spcPct val="107000"/>
                        </a:lnSpc>
                        <a:spcAft>
                          <a:spcPts val="0"/>
                        </a:spcAft>
                      </a:pPr>
                      <a:r>
                        <a:rPr lang="en-US" sz="700" b="0">
                          <a:solidFill>
                            <a:schemeClr val="tx1"/>
                          </a:solidFill>
                          <a:effectLst/>
                        </a:rPr>
                        <a:t>S4</a:t>
                      </a:r>
                      <a:endParaRPr lang="en-US" sz="900" b="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c>
                  <a:txBody>
                    <a:bodyPr/>
                    <a:lstStyle/>
                    <a:p>
                      <a:pPr algn="ctr">
                        <a:lnSpc>
                          <a:spcPct val="107000"/>
                        </a:lnSpc>
                        <a:spcAft>
                          <a:spcPts val="0"/>
                        </a:spcAft>
                      </a:pPr>
                      <a:r>
                        <a:rPr lang="en-US" sz="700" b="0" dirty="0">
                          <a:solidFill>
                            <a:schemeClr val="tx1"/>
                          </a:solidFill>
                          <a:effectLst/>
                        </a:rPr>
                        <a:t>20%</a:t>
                      </a:r>
                      <a:endParaRPr lang="en-US" sz="900" b="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5946" marR="55946" marT="0" marB="0">
                    <a:solidFill>
                      <a:schemeClr val="bg1"/>
                    </a:solidFill>
                  </a:tcPr>
                </a:tc>
              </a:tr>
            </a:tbl>
          </a:graphicData>
        </a:graphic>
      </p:graphicFrame>
    </p:spTree>
    <p:extLst>
      <p:ext uri="{BB962C8B-B14F-4D97-AF65-F5344CB8AC3E}">
        <p14:creationId xmlns:p14="http://schemas.microsoft.com/office/powerpoint/2010/main" val="182903750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a:xfrm>
            <a:off x="389213" y="1765395"/>
            <a:ext cx="10354733" cy="4351338"/>
          </a:xfrm>
        </p:spPr>
        <p:txBody>
          <a:bodyPr/>
          <a:lstStyle/>
          <a:p>
            <a:pPr marL="0" indent="0">
              <a:buNone/>
            </a:pPr>
            <a:r>
              <a:rPr lang="en-US" dirty="0" smtClean="0"/>
              <a:t>The new WIDs (which were agreed/ endorsed) are </a:t>
            </a:r>
            <a:r>
              <a:rPr lang="en-US" dirty="0"/>
              <a:t>all </a:t>
            </a:r>
            <a:r>
              <a:rPr lang="en-US" dirty="0" smtClean="0"/>
              <a:t>approved:</a:t>
            </a:r>
            <a:endParaRPr lang="en-US" sz="3600" dirty="0" smtClean="0"/>
          </a:p>
          <a:p>
            <a:r>
              <a:rPr lang="en-US" sz="1800" dirty="0"/>
              <a:t>CT4       CP-210288 Enhancement of Network Slicing Phase 2     </a:t>
            </a:r>
            <a:r>
              <a:rPr lang="en-US" sz="1800" dirty="0" smtClean="0"/>
              <a:t>	 </a:t>
            </a:r>
            <a:r>
              <a:rPr lang="en-US" sz="1800" i="1" dirty="0"/>
              <a:t>new TS number: TS 29.536</a:t>
            </a:r>
          </a:p>
          <a:p>
            <a:r>
              <a:rPr lang="en-US" sz="1800" dirty="0"/>
              <a:t>CT4       CP-210071 CT aspects on Same PCF Selection For AMF and SMF        </a:t>
            </a:r>
          </a:p>
          <a:p>
            <a:r>
              <a:rPr lang="en-US" sz="1800" dirty="0"/>
              <a:t>CT4       CP-210283 CT aspects of Integration of GBA into SBA    </a:t>
            </a:r>
            <a:r>
              <a:rPr lang="en-US" sz="1800" dirty="0" smtClean="0"/>
              <a:t>	</a:t>
            </a:r>
            <a:r>
              <a:rPr lang="en-US" sz="1800" i="1" dirty="0" smtClean="0"/>
              <a:t>new </a:t>
            </a:r>
            <a:r>
              <a:rPr lang="en-US" sz="1800" i="1" dirty="0"/>
              <a:t>TS number: TS 29.309</a:t>
            </a:r>
          </a:p>
          <a:p>
            <a:r>
              <a:rPr lang="en-US" sz="1800" dirty="0"/>
              <a:t>CT4       CP-210284 CT Aspects of 5G </a:t>
            </a:r>
            <a:r>
              <a:rPr lang="en-US" sz="1800" dirty="0" err="1"/>
              <a:t>eEDGE</a:t>
            </a:r>
            <a:r>
              <a:rPr lang="en-US" sz="1800" dirty="0"/>
              <a:t>                 </a:t>
            </a:r>
            <a:r>
              <a:rPr lang="en-US" sz="1800" i="1" dirty="0"/>
              <a:t> </a:t>
            </a:r>
            <a:r>
              <a:rPr lang="en-US" sz="1800" i="1" dirty="0" smtClean="0"/>
              <a:t>		new </a:t>
            </a:r>
            <a:r>
              <a:rPr lang="en-US" sz="1800" i="1" dirty="0"/>
              <a:t>TS number: TS 29.556</a:t>
            </a:r>
          </a:p>
          <a:p>
            <a:r>
              <a:rPr lang="en-US" sz="1800" dirty="0"/>
              <a:t>CT4       CP-210075 Enhancement to the 5GC </a:t>
            </a:r>
            <a:r>
              <a:rPr lang="en-US" sz="1800" dirty="0" err="1"/>
              <a:t>LoCation</a:t>
            </a:r>
            <a:r>
              <a:rPr lang="en-US" sz="1800" dirty="0"/>
              <a:t> Services-Phase 2  </a:t>
            </a:r>
          </a:p>
          <a:p>
            <a:r>
              <a:rPr lang="en-US" sz="1800" dirty="0"/>
              <a:t>CT4       CP-210076 Start of Pause of Charging via User Plane      </a:t>
            </a:r>
          </a:p>
          <a:p>
            <a:r>
              <a:rPr lang="en-US" sz="1800" dirty="0" smtClean="0"/>
              <a:t>CT1</a:t>
            </a:r>
            <a:r>
              <a:rPr lang="en-US" sz="1800" dirty="0"/>
              <a:t>       CP-210136 CT aspects of Access Traffic Steering, Switch and Splitting support in the 5G system architecture; Phase 2    </a:t>
            </a:r>
          </a:p>
          <a:p>
            <a:r>
              <a:rPr lang="en-US" sz="1800" dirty="0"/>
              <a:t>CT1       CP-210279 CT aspects of enhanced support of industrial </a:t>
            </a:r>
            <a:r>
              <a:rPr lang="en-US" sz="1800" dirty="0" err="1"/>
              <a:t>IoT</a:t>
            </a:r>
            <a:r>
              <a:rPr lang="en-US" sz="1800" dirty="0"/>
              <a:t> </a:t>
            </a:r>
            <a:endParaRPr lang="en-US" sz="1800" dirty="0" smtClean="0"/>
          </a:p>
          <a:p>
            <a:r>
              <a:rPr lang="en-US" sz="1800" dirty="0" smtClean="0"/>
              <a:t>CT1 </a:t>
            </a:r>
            <a:r>
              <a:rPr lang="en-US" sz="1800" dirty="0"/>
              <a:t>      CP-210280 Enabling Multi-USIM devices </a:t>
            </a:r>
            <a:endParaRPr lang="en-US" sz="1800" dirty="0" smtClean="0"/>
          </a:p>
          <a:p>
            <a:r>
              <a:rPr lang="en-US" sz="1800" dirty="0"/>
              <a:t>CT1       CP-210139 CT aspects of Enhanced support of Non-Public Networks</a:t>
            </a:r>
            <a:r>
              <a:rPr lang="en-US" sz="2000" dirty="0"/>
              <a:t>                  </a:t>
            </a:r>
          </a:p>
          <a:p>
            <a:pPr marL="0" indent="0">
              <a:buNone/>
              <a:tabLst>
                <a:tab pos="1795463" algn="l"/>
              </a:tabLst>
            </a:pPr>
            <a:endParaRPr lang="de-DE" altLang="en-US" sz="2000" dirty="0" smtClean="0">
              <a:latin typeface="Arial" panose="020B0604020202020204" pitchFamily="34" charset="0"/>
              <a:ea typeface="SimSun" panose="02010600030101010101" pitchFamily="2" charset="-122"/>
              <a:cs typeface="Arial" panose="020B0604020202020204" pitchFamily="34" charset="0"/>
            </a:endParaRPr>
          </a:p>
          <a:p>
            <a:pPr marL="0" indent="0">
              <a:buNone/>
              <a:tabLst>
                <a:tab pos="1795463" algn="l"/>
              </a:tabLst>
            </a:pPr>
            <a:endParaRPr lang="en-US" altLang="en-US" sz="1200" dirty="0"/>
          </a:p>
        </p:txBody>
      </p:sp>
    </p:spTree>
    <p:extLst>
      <p:ext uri="{BB962C8B-B14F-4D97-AF65-F5344CB8AC3E}">
        <p14:creationId xmlns:p14="http://schemas.microsoft.com/office/powerpoint/2010/main" val="192791111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t>The new WIDs (which were agreed/ endorsed) are </a:t>
            </a:r>
            <a:r>
              <a:rPr lang="en-US" dirty="0"/>
              <a:t>all </a:t>
            </a:r>
            <a:r>
              <a:rPr lang="en-US" dirty="0" smtClean="0"/>
              <a:t>approved:</a:t>
            </a:r>
            <a:r>
              <a:rPr lang="en-US" sz="1800" dirty="0"/>
              <a:t>            </a:t>
            </a:r>
          </a:p>
          <a:p>
            <a:r>
              <a:rPr lang="en-US" sz="1800" dirty="0"/>
              <a:t>CT1       CP-210287 CT aspects for Support of </a:t>
            </a:r>
            <a:r>
              <a:rPr lang="en-US" sz="1800" dirty="0" err="1"/>
              <a:t>Uncrewed</a:t>
            </a:r>
            <a:r>
              <a:rPr lang="en-US" sz="1800" dirty="0"/>
              <a:t> Aerial Systems Connectivity, Identification, and Tracking             </a:t>
            </a:r>
          </a:p>
          <a:p>
            <a:r>
              <a:rPr lang="en-US" sz="1800" dirty="0"/>
              <a:t>CT1       CP-210292 CT aspects of Enhancement for Proximity based Services in 5GS       </a:t>
            </a:r>
          </a:p>
          <a:p>
            <a:r>
              <a:rPr lang="en-US" sz="1800" dirty="0"/>
              <a:t>CT3       CP-210290 Enablers for Network Automation for 5G - phase 2  </a:t>
            </a:r>
            <a:endParaRPr lang="en-US" sz="1800" dirty="0" smtClean="0"/>
          </a:p>
          <a:p>
            <a:pPr marL="0" indent="0">
              <a:buNone/>
            </a:pPr>
            <a:r>
              <a:rPr lang="en-US" sz="1800" dirty="0" smtClean="0"/>
              <a:t>Other approved WIDs by plenary:</a:t>
            </a:r>
            <a:r>
              <a:rPr lang="en-US" sz="1800" dirty="0"/>
              <a:t> </a:t>
            </a:r>
            <a:endParaRPr lang="en-US" sz="1800" dirty="0" smtClean="0"/>
          </a:p>
          <a:p>
            <a:r>
              <a:rPr lang="en-US" sz="1800" dirty="0" smtClean="0"/>
              <a:t>CT1</a:t>
            </a:r>
            <a:r>
              <a:rPr lang="en-US" sz="1800" dirty="0"/>
              <a:t>       CP-210273 CT aspects of Enhanced application layer support for V2X services       </a:t>
            </a:r>
          </a:p>
          <a:p>
            <a:r>
              <a:rPr lang="en-US" sz="1800" dirty="0"/>
              <a:t>CT1       CP-210272 CT aspects on support for Signed Attestation for Priority and </a:t>
            </a:r>
            <a:r>
              <a:rPr lang="en-US" sz="1800" dirty="0" smtClean="0"/>
              <a:t>Emergency Sessions</a:t>
            </a:r>
            <a:r>
              <a:rPr lang="en-US" sz="1800" dirty="0"/>
              <a:t> </a:t>
            </a:r>
          </a:p>
          <a:p>
            <a:r>
              <a:rPr lang="en-US" sz="1800" dirty="0"/>
              <a:t>CT3       CP-210291 CT aspects on Dynamically Changing AM Policies in the 5GC                </a:t>
            </a:r>
          </a:p>
          <a:p>
            <a:pPr>
              <a:tabLst>
                <a:tab pos="10047288" algn="l"/>
              </a:tabLst>
            </a:pPr>
            <a:r>
              <a:rPr lang="en-US" sz="1800" dirty="0"/>
              <a:t>CT3       CP-210185 CT aspects on Dynamic Management of Group-based Event </a:t>
            </a:r>
            <a:r>
              <a:rPr lang="en-US" sz="1800" dirty="0" smtClean="0"/>
              <a:t>monitoring</a:t>
            </a:r>
          </a:p>
          <a:p>
            <a:pPr>
              <a:tabLst>
                <a:tab pos="10047288" algn="l"/>
              </a:tabLst>
            </a:pPr>
            <a:r>
              <a:rPr lang="en-US" sz="1800" dirty="0" smtClean="0"/>
              <a:t>CT3</a:t>
            </a:r>
            <a:r>
              <a:rPr lang="en-US" sz="1800" dirty="0"/>
              <a:t>       CP-210186 N7 Interfaces Enhancements to Support GERAN and UTRAN                </a:t>
            </a:r>
            <a:endParaRPr lang="en-US" sz="1800" dirty="0" smtClean="0"/>
          </a:p>
          <a:p>
            <a:r>
              <a:rPr lang="en-US" sz="1800" dirty="0"/>
              <a:t>CT6       CP-210285 CT aspects on UICC-terminal interface testing for UEs with non-removable UICCs </a:t>
            </a:r>
          </a:p>
          <a:p>
            <a:pPr marL="0" indent="0">
              <a:buNone/>
            </a:pPr>
            <a:r>
              <a:rPr lang="en-US" sz="1800" dirty="0"/>
              <a:t>     </a:t>
            </a:r>
            <a:endParaRPr lang="de-DE" altLang="en-US" sz="2000" dirty="0" smtClean="0">
              <a:latin typeface="Arial" panose="020B0604020202020204" pitchFamily="34" charset="0"/>
              <a:ea typeface="SimSun" panose="02010600030101010101" pitchFamily="2" charset="-122"/>
              <a:cs typeface="Arial" panose="020B0604020202020204" pitchFamily="34" charset="0"/>
            </a:endParaRPr>
          </a:p>
          <a:p>
            <a:pPr marL="0" indent="0">
              <a:buNone/>
              <a:tabLst>
                <a:tab pos="1795463" algn="l"/>
              </a:tabLst>
            </a:pPr>
            <a:endParaRPr lang="en-US" altLang="en-US" sz="1200" dirty="0"/>
          </a:p>
        </p:txBody>
      </p:sp>
    </p:spTree>
    <p:extLst>
      <p:ext uri="{BB962C8B-B14F-4D97-AF65-F5344CB8AC3E}">
        <p14:creationId xmlns:p14="http://schemas.microsoft.com/office/powerpoint/2010/main" val="239726802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8" name="Rectangle 7"/>
          <p:cNvSpPr>
            <a:spLocks noChangeArrowheads="1"/>
          </p:cNvSpPr>
          <p:nvPr/>
        </p:nvSpPr>
        <p:spPr bwMode="auto">
          <a:xfrm>
            <a:off x="0" y="97795"/>
            <a:ext cx="26321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000000"/>
                </a:solidFill>
                <a:effectLst/>
                <a:latin typeface="Arial" panose="020B0604020202020204" pitchFamily="34" charset="0"/>
                <a:ea typeface="SimSun" panose="02010600030101010101" pitchFamily="2" charset="-122"/>
                <a:cs typeface="Arial" panose="020B0604020202020204" pitchFamily="34" charset="0"/>
              </a:rPr>
              <a:t>1</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 name="Rectangle 1"/>
          <p:cNvSpPr/>
          <p:nvPr/>
        </p:nvSpPr>
        <p:spPr>
          <a:xfrm>
            <a:off x="989607" y="2242327"/>
            <a:ext cx="8340660" cy="2308324"/>
          </a:xfrm>
          <a:prstGeom prst="rect">
            <a:avLst/>
          </a:prstGeom>
        </p:spPr>
        <p:txBody>
          <a:bodyPr wrap="square">
            <a:spAutoFit/>
          </a:bodyPr>
          <a:lstStyle/>
          <a:p>
            <a:r>
              <a:rPr lang="en-GB" dirty="0"/>
              <a:t>Release 17 </a:t>
            </a:r>
            <a:r>
              <a:rPr lang="en-GB" dirty="0" smtClean="0"/>
              <a:t>timeline is not changed</a:t>
            </a:r>
            <a:br>
              <a:rPr lang="en-GB" dirty="0" smtClean="0"/>
            </a:br>
            <a:endParaRPr lang="en-US" dirty="0"/>
          </a:p>
          <a:p>
            <a:pPr marL="742950" lvl="1" indent="-285750">
              <a:buFont typeface="Wingdings" panose="05000000000000000000" pitchFamily="2" charset="2"/>
              <a:buChar char="ü"/>
            </a:pPr>
            <a:r>
              <a:rPr lang="en-GB" dirty="0"/>
              <a:t>Rel-17 stage 2 freeze (relevant for SA/CT) – June 2021 (TSGs#92</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stage 3 freeze – March 2022 (TSGs#95</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protocol coding freeze (ASN.1, OpenAPI, …) – June 2022 (TSGs#96</a:t>
            </a:r>
            <a:r>
              <a:rPr lang="en-GB" dirty="0" smtClean="0"/>
              <a:t>)</a:t>
            </a:r>
            <a:endParaRPr lang="en-US" dirty="0"/>
          </a:p>
        </p:txBody>
      </p:sp>
    </p:spTree>
    <p:extLst>
      <p:ext uri="{BB962C8B-B14F-4D97-AF65-F5344CB8AC3E}">
        <p14:creationId xmlns:p14="http://schemas.microsoft.com/office/powerpoint/2010/main" val="63617277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lvl="0"/>
            <a:r>
              <a:rPr lang="en-US" altLang="en-US" sz="1800" dirty="0" smtClean="0">
                <a:latin typeface="Arial" panose="020B0604020202020204" pitchFamily="34" charset="0"/>
                <a:cs typeface="Arial" panose="020B0604020202020204" pitchFamily="34" charset="0"/>
              </a:rPr>
              <a:t>all other CRs send  by CT4 to CT plenary  for approval are approved with exception of the company CRs which </a:t>
            </a:r>
            <a:r>
              <a:rPr lang="en-US" altLang="en-US" sz="1800" dirty="0" smtClean="0">
                <a:latin typeface="Arial" panose="020B0604020202020204" pitchFamily="34" charset="0"/>
                <a:ea typeface="SimSun" panose="02010600030101010101" pitchFamily="2" charset="-122"/>
                <a:cs typeface="Arial" panose="020B0604020202020204" pitchFamily="34" charset="0"/>
              </a:rPr>
              <a:t>were </a:t>
            </a:r>
            <a:r>
              <a:rPr lang="en-US" altLang="en-US" sz="1800" dirty="0">
                <a:latin typeface="Arial" panose="020B0604020202020204" pitchFamily="34" charset="0"/>
                <a:ea typeface="SimSun" panose="02010600030101010101" pitchFamily="2" charset="-122"/>
                <a:cs typeface="Arial" panose="020B0604020202020204" pitchFamily="34" charset="0"/>
              </a:rPr>
              <a:t>distributed on CT4 reflector in </a:t>
            </a:r>
            <a:r>
              <a:rPr lang="en-US" altLang="en-US" sz="1800" dirty="0" smtClean="0">
                <a:latin typeface="Arial" panose="020B0604020202020204" pitchFamily="34" charset="0"/>
                <a:ea typeface="SimSun" panose="02010600030101010101" pitchFamily="2" charset="-122"/>
                <a:cs typeface="Arial" panose="020B0604020202020204" pitchFamily="34" charset="0"/>
              </a:rPr>
              <a:t>advance</a:t>
            </a:r>
          </a:p>
          <a:p>
            <a:pPr lvl="0"/>
            <a:r>
              <a:rPr lang="de-DE" altLang="en-US" sz="1800" dirty="0" smtClean="0">
                <a:latin typeface="Arial" panose="020B0604020202020204" pitchFamily="34" charset="0"/>
                <a:ea typeface="SimSun" panose="02010600030101010101" pitchFamily="2" charset="-122"/>
                <a:cs typeface="Arial" panose="020B0604020202020204" pitchFamily="34" charset="0"/>
              </a:rPr>
              <a:t> All company CRs are approved see below:</a:t>
            </a:r>
          </a:p>
          <a:p>
            <a:pPr>
              <a:tabLst>
                <a:tab pos="1077913" algn="l"/>
                <a:tab pos="1703388" algn="l"/>
                <a:tab pos="2332038" algn="l"/>
                <a:tab pos="6099175" algn="l"/>
              </a:tabLst>
            </a:pPr>
            <a:r>
              <a:rPr lang="en-US" sz="1000" dirty="0" smtClean="0">
                <a:latin typeface="Arial "/>
              </a:rPr>
              <a:t>CP-210078</a:t>
            </a:r>
            <a:r>
              <a:rPr lang="en-US" sz="1000" dirty="0">
                <a:latin typeface="Arial "/>
              </a:rPr>
              <a:t>	Rel-16	29.541	API version update	Ericsson</a:t>
            </a:r>
          </a:p>
          <a:p>
            <a:pPr>
              <a:tabLst>
                <a:tab pos="1077913" algn="l"/>
                <a:tab pos="1703388" algn="l"/>
                <a:tab pos="2332038" algn="l"/>
                <a:tab pos="6099175" algn="l"/>
              </a:tabLst>
            </a:pPr>
            <a:r>
              <a:rPr lang="en-US" sz="1000" dirty="0">
                <a:latin typeface="Arial "/>
              </a:rPr>
              <a:t>CP-210087	Rel-15	29.504	API version and External doc update	China Mobile</a:t>
            </a:r>
          </a:p>
          <a:p>
            <a:pPr>
              <a:tabLst>
                <a:tab pos="1077913" algn="l"/>
                <a:tab pos="1703388" algn="l"/>
                <a:tab pos="2332038" algn="l"/>
                <a:tab pos="6099175" algn="l"/>
              </a:tabLst>
            </a:pPr>
            <a:r>
              <a:rPr lang="en-US" sz="1000" dirty="0">
                <a:latin typeface="Arial "/>
              </a:rPr>
              <a:t>CP-210089	Rel-17	29.503	Correction UE Reachability Event	Ericsson</a:t>
            </a:r>
          </a:p>
          <a:p>
            <a:pPr>
              <a:tabLst>
                <a:tab pos="1077913" algn="l"/>
                <a:tab pos="1703388" algn="l"/>
                <a:tab pos="2332038" algn="l"/>
                <a:tab pos="6099175" algn="l"/>
              </a:tabLst>
            </a:pPr>
            <a:r>
              <a:rPr lang="en-US" sz="1000" dirty="0">
                <a:latin typeface="Arial "/>
              </a:rPr>
              <a:t>CP-210090	Rel-17	29.598	</a:t>
            </a:r>
            <a:r>
              <a:rPr lang="en-US" sz="1000" dirty="0" err="1">
                <a:latin typeface="Arial "/>
              </a:rPr>
              <a:t>Nudsf_Timer</a:t>
            </a:r>
            <a:r>
              <a:rPr lang="en-US" sz="1000" dirty="0">
                <a:latin typeface="Arial "/>
              </a:rPr>
              <a:t> Service	Nokia, Nokia Shanghai Bell</a:t>
            </a:r>
          </a:p>
          <a:p>
            <a:pPr>
              <a:tabLst>
                <a:tab pos="1077913" algn="l"/>
                <a:tab pos="1703388" algn="l"/>
                <a:tab pos="2332038" algn="l"/>
                <a:tab pos="6099175" algn="l"/>
              </a:tabLst>
            </a:pPr>
            <a:r>
              <a:rPr lang="en-US" sz="1000" dirty="0">
                <a:latin typeface="Arial "/>
              </a:rPr>
              <a:t>CP-210091	Rel-16	29.510	Conditional PATCH	Ericsson, China Mobile</a:t>
            </a:r>
          </a:p>
          <a:p>
            <a:pPr>
              <a:tabLst>
                <a:tab pos="1077913" algn="l"/>
                <a:tab pos="1703388" algn="l"/>
                <a:tab pos="2332038" algn="l"/>
                <a:tab pos="6099175" algn="l"/>
              </a:tabLst>
            </a:pPr>
            <a:r>
              <a:rPr lang="en-US" sz="1000" dirty="0">
                <a:latin typeface="Arial "/>
              </a:rPr>
              <a:t>CP-210092	Rel-17	29.510	Conditional PATCH	Ericsson, China Mobile</a:t>
            </a:r>
          </a:p>
          <a:p>
            <a:pPr>
              <a:tabLst>
                <a:tab pos="1077913" algn="l"/>
                <a:tab pos="1703388" algn="l"/>
                <a:tab pos="2332038" algn="l"/>
                <a:tab pos="6099175" algn="l"/>
              </a:tabLst>
            </a:pPr>
            <a:r>
              <a:rPr lang="en-US" sz="1000" dirty="0">
                <a:latin typeface="Arial "/>
              </a:rPr>
              <a:t>CP-210093	Rel-16	29.510	P-CSCF discovery based on UE IP address R16	China Mobile</a:t>
            </a:r>
          </a:p>
          <a:p>
            <a:pPr>
              <a:tabLst>
                <a:tab pos="1077913" algn="l"/>
                <a:tab pos="1703388" algn="l"/>
                <a:tab pos="2332038" algn="l"/>
                <a:tab pos="6099175" algn="l"/>
              </a:tabLst>
            </a:pPr>
            <a:r>
              <a:rPr lang="en-US" sz="1000" dirty="0">
                <a:latin typeface="Arial "/>
              </a:rPr>
              <a:t>CP-210094	Rel-17	29.510	P-CSCF discovery based on UE IP address R17	China Mobile</a:t>
            </a:r>
          </a:p>
          <a:p>
            <a:pPr>
              <a:tabLst>
                <a:tab pos="1077913" algn="l"/>
                <a:tab pos="1703388" algn="l"/>
                <a:tab pos="2332038" algn="l"/>
                <a:tab pos="6099175" algn="l"/>
              </a:tabLst>
            </a:pPr>
            <a:r>
              <a:rPr lang="en-US" sz="1000" dirty="0">
                <a:latin typeface="Arial "/>
              </a:rPr>
              <a:t>CP-210150	Rel-16	29.504	Incorrect </a:t>
            </a:r>
            <a:r>
              <a:rPr lang="en-US" sz="1000" dirty="0" err="1">
                <a:latin typeface="Arial "/>
              </a:rPr>
              <a:t>NfGroupIds</a:t>
            </a:r>
            <a:r>
              <a:rPr lang="en-US" sz="1000" dirty="0">
                <a:latin typeface="Arial "/>
              </a:rPr>
              <a:t> definition and missing UDR access paths	Hewlett-Packard Enterprise</a:t>
            </a:r>
          </a:p>
          <a:p>
            <a:pPr>
              <a:tabLst>
                <a:tab pos="1077913" algn="l"/>
                <a:tab pos="1703388" algn="l"/>
                <a:tab pos="2332038" algn="l"/>
                <a:tab pos="6099175" algn="l"/>
              </a:tabLst>
            </a:pPr>
            <a:r>
              <a:rPr lang="en-US" sz="1000" dirty="0">
                <a:latin typeface="Arial "/>
              </a:rPr>
              <a:t>CP-210151	Rel-17	29.504	Incorrect </a:t>
            </a:r>
            <a:r>
              <a:rPr lang="en-US" sz="1000" dirty="0" err="1">
                <a:latin typeface="Arial "/>
              </a:rPr>
              <a:t>NfGroupIds</a:t>
            </a:r>
            <a:r>
              <a:rPr lang="en-US" sz="1000" dirty="0">
                <a:latin typeface="Arial "/>
              </a:rPr>
              <a:t> definition and missing UDR access paths	Hewlett-Packard Enterprise</a:t>
            </a:r>
          </a:p>
          <a:p>
            <a:pPr>
              <a:tabLst>
                <a:tab pos="1077913" algn="l"/>
                <a:tab pos="1703388" algn="l"/>
                <a:tab pos="2332038" algn="l"/>
                <a:tab pos="6099175" algn="l"/>
              </a:tabLst>
            </a:pPr>
            <a:r>
              <a:rPr lang="en-US" sz="1000" dirty="0">
                <a:latin typeface="Arial "/>
              </a:rPr>
              <a:t>CP-210152	Rel-17	29.510	</a:t>
            </a:r>
            <a:r>
              <a:rPr lang="en-US" sz="1000" dirty="0" err="1">
                <a:latin typeface="Arial "/>
              </a:rPr>
              <a:t>AAnF</a:t>
            </a:r>
            <a:r>
              <a:rPr lang="en-US" sz="1000" dirty="0">
                <a:latin typeface="Arial "/>
              </a:rPr>
              <a:t> discovery	Huawei</a:t>
            </a:r>
          </a:p>
          <a:p>
            <a:pPr>
              <a:tabLst>
                <a:tab pos="1077913" algn="l"/>
                <a:tab pos="1703388" algn="l"/>
                <a:tab pos="2332038" algn="l"/>
                <a:tab pos="6099175" algn="l"/>
              </a:tabLst>
            </a:pPr>
            <a:r>
              <a:rPr lang="en-US" sz="1000" dirty="0">
                <a:latin typeface="Arial "/>
              </a:rPr>
              <a:t>CP-210153	Rel-17	29.510	Vendor </a:t>
            </a:r>
            <a:r>
              <a:rPr lang="en-US" sz="1000" dirty="0" err="1">
                <a:latin typeface="Arial "/>
              </a:rPr>
              <a:t>Speficif</a:t>
            </a:r>
            <a:r>
              <a:rPr lang="en-US" sz="1000" dirty="0">
                <a:latin typeface="Arial "/>
              </a:rPr>
              <a:t> Features at NF Level	ZTE</a:t>
            </a:r>
          </a:p>
          <a:p>
            <a:pPr>
              <a:tabLst>
                <a:tab pos="1077913" algn="l"/>
                <a:tab pos="1703388" algn="l"/>
                <a:tab pos="2332038" algn="l"/>
                <a:tab pos="6099175" algn="l"/>
              </a:tabLst>
            </a:pPr>
            <a:r>
              <a:rPr lang="en-US" sz="1000" dirty="0">
                <a:latin typeface="Arial "/>
              </a:rPr>
              <a:t>CP-210155	Rel-17	29.518	PRA Information update	Huawei</a:t>
            </a:r>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583642"/>
          </a:xfrm>
        </p:spPr>
        <p:txBody>
          <a:bodyPr/>
          <a:lstStyle/>
          <a:p>
            <a:pPr marL="0" lvl="0" indent="0">
              <a:lnSpc>
                <a:spcPct val="100000"/>
              </a:lnSpc>
              <a:spcBef>
                <a:spcPct val="0"/>
              </a:spcBef>
              <a:buNone/>
            </a:pPr>
            <a:r>
              <a:rPr lang="en-US" altLang="en-US" sz="1800" dirty="0" smtClean="0">
                <a:latin typeface="Calibri" panose="020F0502020204030204" pitchFamily="34" charset="0"/>
                <a:ea typeface="SimSun" panose="02010600030101010101" pitchFamily="2" charset="-122"/>
                <a:cs typeface="Calibri" panose="020F0502020204030204" pitchFamily="34" charset="0"/>
              </a:rPr>
              <a:t>-continued from last slide</a:t>
            </a:r>
            <a:endParaRPr lang="en-US" altLang="en-US" sz="1050" dirty="0"/>
          </a:p>
          <a:p>
            <a:pPr>
              <a:tabLst>
                <a:tab pos="1077913" algn="l"/>
                <a:tab pos="1703388" algn="l"/>
                <a:tab pos="2239963" algn="l"/>
                <a:tab pos="6367463" algn="l"/>
              </a:tabLst>
            </a:pPr>
            <a:r>
              <a:rPr lang="en-US" sz="1000" dirty="0" smtClean="0">
                <a:latin typeface="Arial "/>
              </a:rPr>
              <a:t>CP-210151</a:t>
            </a:r>
            <a:r>
              <a:rPr lang="en-US" sz="1000" dirty="0">
                <a:latin typeface="Arial "/>
              </a:rPr>
              <a:t>	Rel-17	29.504	Incorrect </a:t>
            </a:r>
            <a:r>
              <a:rPr lang="en-US" sz="1000" dirty="0" err="1">
                <a:latin typeface="Arial "/>
              </a:rPr>
              <a:t>NfGroupIds</a:t>
            </a:r>
            <a:r>
              <a:rPr lang="en-US" sz="1000" dirty="0">
                <a:latin typeface="Arial "/>
              </a:rPr>
              <a:t> definition and missing UDR access paths	Hewlett-Packard Enterprise</a:t>
            </a:r>
          </a:p>
          <a:p>
            <a:pPr>
              <a:tabLst>
                <a:tab pos="1077913" algn="l"/>
                <a:tab pos="1703388" algn="l"/>
                <a:tab pos="2239963" algn="l"/>
                <a:tab pos="6367463" algn="l"/>
              </a:tabLst>
            </a:pPr>
            <a:r>
              <a:rPr lang="en-US" sz="1000" dirty="0">
                <a:latin typeface="Arial "/>
              </a:rPr>
              <a:t>CP-210152	Rel-17	29.510	</a:t>
            </a:r>
            <a:r>
              <a:rPr lang="en-US" sz="1000" dirty="0" err="1">
                <a:latin typeface="Arial "/>
              </a:rPr>
              <a:t>AAnF</a:t>
            </a:r>
            <a:r>
              <a:rPr lang="en-US" sz="1000" dirty="0">
                <a:latin typeface="Arial "/>
              </a:rPr>
              <a:t> discovery	Huawei</a:t>
            </a:r>
          </a:p>
          <a:p>
            <a:pPr>
              <a:tabLst>
                <a:tab pos="1077913" algn="l"/>
                <a:tab pos="1703388" algn="l"/>
                <a:tab pos="2239963" algn="l"/>
                <a:tab pos="6367463" algn="l"/>
              </a:tabLst>
            </a:pPr>
            <a:r>
              <a:rPr lang="en-US" sz="1000" dirty="0">
                <a:latin typeface="Arial "/>
              </a:rPr>
              <a:t>CP-210153	Rel-17	29.510	Vendor </a:t>
            </a:r>
            <a:r>
              <a:rPr lang="en-US" sz="1000" dirty="0" err="1">
                <a:latin typeface="Arial "/>
              </a:rPr>
              <a:t>Speficif</a:t>
            </a:r>
            <a:r>
              <a:rPr lang="en-US" sz="1000" dirty="0">
                <a:latin typeface="Arial "/>
              </a:rPr>
              <a:t> Features at NF Level	ZTE</a:t>
            </a:r>
          </a:p>
          <a:p>
            <a:pPr>
              <a:tabLst>
                <a:tab pos="1077913" algn="l"/>
                <a:tab pos="1703388" algn="l"/>
                <a:tab pos="2239963" algn="l"/>
                <a:tab pos="6367463" algn="l"/>
              </a:tabLst>
            </a:pPr>
            <a:r>
              <a:rPr lang="en-US" sz="1000" dirty="0">
                <a:latin typeface="Arial "/>
              </a:rPr>
              <a:t>CP-210155	Rel-17	29.518	PRA Information update	Huawei</a:t>
            </a:r>
          </a:p>
          <a:p>
            <a:pPr>
              <a:tabLst>
                <a:tab pos="1077913" algn="l"/>
                <a:tab pos="1703388" algn="l"/>
                <a:tab pos="2239963" algn="l"/>
                <a:tab pos="6367463" algn="l"/>
              </a:tabLst>
            </a:pPr>
            <a:r>
              <a:rPr lang="en-US" sz="1000" dirty="0">
                <a:latin typeface="Arial "/>
              </a:rPr>
              <a:t>CP-210156	Rel-16	29.518	Handover Cancel during EPS to 5GS Handover with AMF Re-allocation	ZTE</a:t>
            </a:r>
          </a:p>
          <a:p>
            <a:pPr>
              <a:tabLst>
                <a:tab pos="1077913" algn="l"/>
                <a:tab pos="1703388" algn="l"/>
                <a:tab pos="2239963" algn="l"/>
                <a:tab pos="6367463" algn="l"/>
              </a:tabLst>
            </a:pPr>
            <a:r>
              <a:rPr lang="en-US" sz="1000" dirty="0">
                <a:latin typeface="Arial "/>
              </a:rPr>
              <a:t>CP-210157	Rel-17	29.518	Handover Cancel during EPS to 5GS Handover with AMF Re-allocation	ZTE</a:t>
            </a:r>
          </a:p>
          <a:p>
            <a:pPr>
              <a:tabLst>
                <a:tab pos="1077913" algn="l"/>
                <a:tab pos="1703388" algn="l"/>
                <a:tab pos="2239963" algn="l"/>
                <a:tab pos="6367463" algn="l"/>
              </a:tabLst>
            </a:pPr>
            <a:r>
              <a:rPr lang="en-US" sz="1000" dirty="0">
                <a:latin typeface="Arial "/>
              </a:rPr>
              <a:t>CP-210158	Rel-16	29.518	Encoding of Forward Relocation Request	ZTE</a:t>
            </a:r>
          </a:p>
          <a:p>
            <a:pPr>
              <a:tabLst>
                <a:tab pos="1077913" algn="l"/>
                <a:tab pos="1703388" algn="l"/>
                <a:tab pos="2239963" algn="l"/>
                <a:tab pos="6367463" algn="l"/>
              </a:tabLst>
            </a:pPr>
            <a:r>
              <a:rPr lang="en-US" sz="1000" dirty="0">
                <a:latin typeface="Arial "/>
              </a:rPr>
              <a:t>CP-210159	Rel-17	29.518	Encoding of Forward Relocation Request	ZTE</a:t>
            </a:r>
          </a:p>
          <a:p>
            <a:pPr>
              <a:tabLst>
                <a:tab pos="1077913" algn="l"/>
                <a:tab pos="1703388" algn="l"/>
                <a:tab pos="2239963" algn="l"/>
                <a:tab pos="6367463" algn="l"/>
              </a:tabLst>
            </a:pPr>
            <a:r>
              <a:rPr lang="en-US" sz="1000" dirty="0">
                <a:latin typeface="Arial "/>
              </a:rPr>
              <a:t>CP-210160	Rel-16	29.518	Add the missing MDT parameters for NR	Huawei</a:t>
            </a:r>
          </a:p>
          <a:p>
            <a:pPr>
              <a:tabLst>
                <a:tab pos="1077913" algn="l"/>
                <a:tab pos="1703388" algn="l"/>
                <a:tab pos="2239963" algn="l"/>
                <a:tab pos="6367463" algn="l"/>
              </a:tabLst>
            </a:pPr>
            <a:r>
              <a:rPr lang="en-US" sz="1000" dirty="0">
                <a:latin typeface="Arial "/>
              </a:rPr>
              <a:t>CP-210161	Rel-17	29.518	Add the missing MDT parameters for NR	Huawei</a:t>
            </a:r>
          </a:p>
          <a:p>
            <a:pPr>
              <a:tabLst>
                <a:tab pos="1077913" algn="l"/>
                <a:tab pos="1703388" algn="l"/>
                <a:tab pos="2239963" algn="l"/>
                <a:tab pos="6367463" algn="l"/>
              </a:tabLst>
            </a:pPr>
            <a:r>
              <a:rPr lang="en-US" sz="1000" dirty="0">
                <a:latin typeface="Arial "/>
              </a:rPr>
              <a:t>CP-210165	Rel-17	29.502	Data Types Descriptions	Nokia, Nokia Shanghai Bell</a:t>
            </a:r>
          </a:p>
          <a:p>
            <a:pPr>
              <a:tabLst>
                <a:tab pos="1077913" algn="l"/>
                <a:tab pos="1703388" algn="l"/>
                <a:tab pos="2239963" algn="l"/>
                <a:tab pos="6367463" algn="l"/>
              </a:tabLst>
            </a:pPr>
            <a:r>
              <a:rPr lang="en-US" sz="1000" dirty="0">
                <a:latin typeface="Arial "/>
              </a:rPr>
              <a:t>CP-210166	Rel-16	29.502	</a:t>
            </a:r>
            <a:r>
              <a:rPr lang="en-US" sz="1000" dirty="0" err="1">
                <a:latin typeface="Arial "/>
              </a:rPr>
              <a:t>QoS</a:t>
            </a:r>
            <a:r>
              <a:rPr lang="en-US" sz="1000" dirty="0">
                <a:latin typeface="Arial "/>
              </a:rPr>
              <a:t> parameters handling during handover between 3GPP and non-3GPP accesses	Nokia, Nokia Shanghai Bell</a:t>
            </a:r>
          </a:p>
          <a:p>
            <a:pPr>
              <a:tabLst>
                <a:tab pos="1077913" algn="l"/>
                <a:tab pos="1703388" algn="l"/>
                <a:tab pos="2239963" algn="l"/>
                <a:tab pos="6367463" algn="l"/>
              </a:tabLst>
            </a:pPr>
            <a:r>
              <a:rPr lang="en-US" sz="1000" dirty="0">
                <a:latin typeface="Arial "/>
              </a:rPr>
              <a:t>CP-210167	Rel-16	29.502	Redundancy Sequence Number for Dual Connectivity based end to end Redundant User Plane Paths	Nokia, Nokia Shanghai Bell</a:t>
            </a:r>
          </a:p>
          <a:p>
            <a:pPr>
              <a:tabLst>
                <a:tab pos="1077913" algn="l"/>
                <a:tab pos="1703388" algn="l"/>
                <a:tab pos="2239963" algn="l"/>
                <a:tab pos="6367463" algn="l"/>
              </a:tabLst>
            </a:pPr>
            <a:r>
              <a:rPr lang="en-US" sz="1000" dirty="0">
                <a:latin typeface="Arial "/>
              </a:rPr>
              <a:t>CP-210172	Rel-16	29.518	Error Responses for Indirect Communication	Nokia, Nokia Shanghai Bell</a:t>
            </a:r>
          </a:p>
          <a:p>
            <a:pPr>
              <a:tabLst>
                <a:tab pos="1077913" algn="l"/>
                <a:tab pos="1703388" algn="l"/>
                <a:tab pos="2239963" algn="l"/>
                <a:tab pos="6367463" algn="l"/>
              </a:tabLst>
            </a:pPr>
            <a:r>
              <a:rPr lang="en-US" sz="1000" dirty="0">
                <a:latin typeface="Arial "/>
              </a:rPr>
              <a:t>CP-210173	Rel-17	29.518	Error Responses for Indirect Communication	Nokia, Nokia Shanghai Bell</a:t>
            </a:r>
          </a:p>
          <a:p>
            <a:pPr marL="0" indent="0">
              <a:buNone/>
              <a:tabLst>
                <a:tab pos="1077913" algn="l"/>
              </a:tabLst>
            </a:pPr>
            <a:endParaRPr lang="en-US" sz="1000" dirty="0">
              <a:latin typeface="Arial "/>
            </a:endParaRPr>
          </a:p>
          <a:p>
            <a:pPr>
              <a:tabLst>
                <a:tab pos="2781300" algn="l"/>
                <a:tab pos="6904038" algn="l"/>
              </a:tabLst>
            </a:pPr>
            <a:r>
              <a:rPr lang="en-US" sz="1400" dirty="0" smtClean="0"/>
              <a:t> </a:t>
            </a:r>
            <a:endParaRPr lang="en-US" sz="1400" dirty="0"/>
          </a:p>
          <a:p>
            <a:pPr>
              <a:tabLst>
                <a:tab pos="2508250" algn="l"/>
                <a:tab pos="6816725" algn="l"/>
              </a:tabLst>
            </a:pPr>
            <a:endParaRPr lang="en-US" sz="1400" dirty="0"/>
          </a:p>
          <a:p>
            <a:pPr marL="0" indent="0" defTabSz="673100">
              <a:buNone/>
            </a:pPr>
            <a:endParaRPr lang="en-GB" sz="1400" dirty="0" smtClean="0"/>
          </a:p>
        </p:txBody>
      </p:sp>
    </p:spTree>
    <p:extLst>
      <p:ext uri="{BB962C8B-B14F-4D97-AF65-F5344CB8AC3E}">
        <p14:creationId xmlns:p14="http://schemas.microsoft.com/office/powerpoint/2010/main" val="113884179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583642"/>
          </a:xfrm>
        </p:spPr>
        <p:txBody>
          <a:bodyPr/>
          <a:lstStyle/>
          <a:p>
            <a:pPr marL="0" lvl="0" indent="0">
              <a:lnSpc>
                <a:spcPct val="100000"/>
              </a:lnSpc>
              <a:spcBef>
                <a:spcPct val="0"/>
              </a:spcBef>
              <a:buNone/>
            </a:pPr>
            <a:r>
              <a:rPr lang="en-US" altLang="en-US" sz="1800" dirty="0" smtClean="0">
                <a:latin typeface="Calibri" panose="020F0502020204030204" pitchFamily="34" charset="0"/>
                <a:ea typeface="SimSun" panose="02010600030101010101" pitchFamily="2" charset="-122"/>
                <a:cs typeface="Calibri" panose="020F0502020204030204" pitchFamily="34" charset="0"/>
              </a:rPr>
              <a:t>-continued from last slide</a:t>
            </a:r>
            <a:endParaRPr lang="en-US" altLang="en-US" sz="1050" dirty="0"/>
          </a:p>
          <a:p>
            <a:pPr>
              <a:tabLst>
                <a:tab pos="1077913" algn="l"/>
                <a:tab pos="1703388" algn="l"/>
                <a:tab pos="2151063" algn="l"/>
                <a:tab pos="6816725" algn="l"/>
              </a:tabLst>
            </a:pPr>
            <a:r>
              <a:rPr lang="en-US" sz="1000" dirty="0" smtClean="0">
                <a:latin typeface="Arial "/>
              </a:rPr>
              <a:t>CP-210176</a:t>
            </a:r>
            <a:r>
              <a:rPr lang="en-US" sz="1000" dirty="0">
                <a:latin typeface="Arial "/>
              </a:rPr>
              <a:t>	Rel-16	29.518	Handover Reject during EPS to 5GS Handover with AMF Re-allocation	ZTE</a:t>
            </a:r>
          </a:p>
          <a:p>
            <a:pPr>
              <a:tabLst>
                <a:tab pos="1077913" algn="l"/>
                <a:tab pos="1703388" algn="l"/>
                <a:tab pos="2151063" algn="l"/>
                <a:tab pos="6816725" algn="l"/>
              </a:tabLst>
            </a:pPr>
            <a:r>
              <a:rPr lang="en-US" sz="1000" dirty="0" smtClean="0">
                <a:latin typeface="Arial "/>
              </a:rPr>
              <a:t>CP-210177</a:t>
            </a:r>
            <a:r>
              <a:rPr lang="en-US" sz="1000" dirty="0">
                <a:latin typeface="Arial "/>
              </a:rPr>
              <a:t>	Rel-17	29.518	Handover Reject during EPS to 5GS Handover with AMF Re-allocation	ZTE</a:t>
            </a:r>
          </a:p>
          <a:p>
            <a:pPr>
              <a:tabLst>
                <a:tab pos="1077913" algn="l"/>
                <a:tab pos="1703388" algn="l"/>
                <a:tab pos="2151063" algn="l"/>
                <a:tab pos="6816725" algn="l"/>
              </a:tabLst>
            </a:pPr>
            <a:r>
              <a:rPr lang="en-US" sz="1000" dirty="0">
                <a:latin typeface="Arial "/>
              </a:rPr>
              <a:t>CP-210178	Rel-17	29.518	Subscription not found inconsistency	one2many B.V</a:t>
            </a:r>
            <a:r>
              <a:rPr lang="en-US" sz="1000" dirty="0" smtClean="0">
                <a:latin typeface="Arial "/>
              </a:rPr>
              <a:t>.</a:t>
            </a:r>
            <a:endParaRPr lang="en-US" sz="1400" dirty="0"/>
          </a:p>
          <a:p>
            <a:pPr>
              <a:tabLst>
                <a:tab pos="1077913" algn="l"/>
                <a:tab pos="1703388" algn="l"/>
                <a:tab pos="2151063" algn="l"/>
                <a:tab pos="6816725" algn="l"/>
              </a:tabLst>
            </a:pPr>
            <a:endParaRPr lang="en-US" sz="1400" dirty="0"/>
          </a:p>
          <a:p>
            <a:pPr marL="0" indent="0" defTabSz="673100">
              <a:buNone/>
            </a:pPr>
            <a:endParaRPr lang="en-GB" sz="1400" dirty="0" smtClean="0"/>
          </a:p>
        </p:txBody>
      </p:sp>
    </p:spTree>
    <p:extLst>
      <p:ext uri="{BB962C8B-B14F-4D97-AF65-F5344CB8AC3E}">
        <p14:creationId xmlns:p14="http://schemas.microsoft.com/office/powerpoint/2010/main" val="127177145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CT#91e </a:t>
            </a:r>
            <a:r>
              <a:rPr lang="en-US" b="1" dirty="0"/>
              <a:t>related to CT4 topics</a:t>
            </a:r>
            <a:endParaRPr lang="en-US" altLang="fr-FR" dirty="0"/>
          </a:p>
        </p:txBody>
      </p:sp>
      <p:sp>
        <p:nvSpPr>
          <p:cNvPr id="5123" name="Espace réservé du contenu 3"/>
          <p:cNvSpPr>
            <a:spLocks noGrp="1"/>
          </p:cNvSpPr>
          <p:nvPr>
            <p:ph idx="1"/>
          </p:nvPr>
        </p:nvSpPr>
        <p:spPr/>
        <p:txBody>
          <a:bodyPr/>
          <a:lstStyle/>
          <a:p>
            <a:pPr marL="0" indent="0">
              <a:buNone/>
            </a:pPr>
            <a:endParaRPr lang="en-US" b="1" i="1" dirty="0" smtClean="0"/>
          </a:p>
          <a:p>
            <a:pPr marL="0" indent="0">
              <a:buNone/>
            </a:pPr>
            <a:r>
              <a:rPr lang="en-US" b="1" i="1" dirty="0" smtClean="0"/>
              <a:t>CT4 </a:t>
            </a:r>
            <a:r>
              <a:rPr lang="en-US" b="1" i="1" dirty="0"/>
              <a:t>Meeting Locations </a:t>
            </a:r>
            <a:r>
              <a:rPr lang="en-US" b="1" i="1" dirty="0" smtClean="0"/>
              <a:t>and planning in 2021</a:t>
            </a:r>
            <a:endParaRPr lang="en-US" b="1" i="1" dirty="0"/>
          </a:p>
          <a:p>
            <a:pPr>
              <a:tabLst>
                <a:tab pos="1971675" algn="l"/>
                <a:tab pos="4484688" algn="l"/>
              </a:tabLst>
            </a:pPr>
            <a:r>
              <a:rPr lang="en-US" sz="2000" dirty="0" smtClean="0"/>
              <a:t> CT4#103e</a:t>
            </a:r>
            <a:r>
              <a:rPr lang="en-US" sz="2000" dirty="0"/>
              <a:t> </a:t>
            </a:r>
            <a:r>
              <a:rPr lang="en-US" sz="2000" dirty="0">
                <a:solidFill>
                  <a:srgbClr val="FF0000"/>
                </a:solidFill>
              </a:rPr>
              <a:t> </a:t>
            </a:r>
            <a:r>
              <a:rPr lang="en-US" sz="2000" dirty="0" smtClean="0">
                <a:solidFill>
                  <a:srgbClr val="FF0000"/>
                </a:solidFill>
              </a:rPr>
              <a:t>	2021-04-14 </a:t>
            </a:r>
            <a:r>
              <a:rPr lang="en-US" sz="2000" dirty="0">
                <a:solidFill>
                  <a:srgbClr val="FF0000"/>
                </a:solidFill>
              </a:rPr>
              <a:t>- </a:t>
            </a:r>
            <a:r>
              <a:rPr lang="en-US" sz="2000" dirty="0" smtClean="0">
                <a:solidFill>
                  <a:srgbClr val="FF0000"/>
                </a:solidFill>
              </a:rPr>
              <a:t>2020-04-23 </a:t>
            </a:r>
            <a:r>
              <a:rPr lang="en-US" sz="2000" dirty="0"/>
              <a:t>Electronic </a:t>
            </a:r>
            <a:r>
              <a:rPr lang="en-US" sz="2000" dirty="0" smtClean="0"/>
              <a:t>meeting</a:t>
            </a:r>
            <a:endParaRPr lang="en-US" sz="2000" dirty="0"/>
          </a:p>
          <a:p>
            <a:pPr>
              <a:tabLst>
                <a:tab pos="1971675" algn="l"/>
                <a:tab pos="4484688" algn="l"/>
              </a:tabLst>
            </a:pPr>
            <a:r>
              <a:rPr lang="en-US" sz="2000" dirty="0" smtClean="0"/>
              <a:t> CT4#104e  	</a:t>
            </a:r>
            <a:r>
              <a:rPr lang="en-US" sz="2000" dirty="0" smtClean="0">
                <a:solidFill>
                  <a:srgbClr val="FF0000"/>
                </a:solidFill>
              </a:rPr>
              <a:t>2021-05-19 </a:t>
            </a:r>
            <a:r>
              <a:rPr lang="en-US" sz="2000" dirty="0">
                <a:solidFill>
                  <a:srgbClr val="FF0000"/>
                </a:solidFill>
              </a:rPr>
              <a:t>- </a:t>
            </a:r>
            <a:r>
              <a:rPr lang="en-US" sz="2000" dirty="0" smtClean="0">
                <a:solidFill>
                  <a:srgbClr val="FF0000"/>
                </a:solidFill>
              </a:rPr>
              <a:t>2020-05-28 </a:t>
            </a:r>
            <a:r>
              <a:rPr lang="en-US" sz="2000" dirty="0"/>
              <a:t>Electronic </a:t>
            </a:r>
            <a:r>
              <a:rPr lang="en-US" sz="2000" dirty="0" smtClean="0"/>
              <a:t>meeting</a:t>
            </a:r>
          </a:p>
          <a:p>
            <a:pPr>
              <a:tabLst>
                <a:tab pos="1971675" algn="l"/>
                <a:tab pos="4484688" algn="l"/>
              </a:tabLst>
            </a:pPr>
            <a:r>
              <a:rPr lang="en-US" sz="2000" dirty="0" smtClean="0"/>
              <a:t> </a:t>
            </a:r>
            <a:r>
              <a:rPr lang="en-US" sz="2000" i="1" dirty="0" smtClean="0"/>
              <a:t>CT4#104bis-e   	</a:t>
            </a:r>
            <a:r>
              <a:rPr lang="en-US" sz="2000" i="1" dirty="0" smtClean="0">
                <a:solidFill>
                  <a:srgbClr val="FF0000"/>
                </a:solidFill>
              </a:rPr>
              <a:t>2021-07-12 </a:t>
            </a:r>
            <a:r>
              <a:rPr lang="en-US" sz="2000" i="1" dirty="0">
                <a:solidFill>
                  <a:srgbClr val="FF0000"/>
                </a:solidFill>
              </a:rPr>
              <a:t>- </a:t>
            </a:r>
            <a:r>
              <a:rPr lang="en-US" sz="2000" i="1" dirty="0" smtClean="0">
                <a:solidFill>
                  <a:srgbClr val="FF0000"/>
                </a:solidFill>
              </a:rPr>
              <a:t>2020-07-16 </a:t>
            </a:r>
            <a:r>
              <a:rPr lang="en-US" sz="2000" i="1" dirty="0" smtClean="0"/>
              <a:t>to be </a:t>
            </a:r>
            <a:r>
              <a:rPr lang="en-US" sz="2000" i="1" dirty="0" smtClean="0"/>
              <a:t>canceled, </a:t>
            </a:r>
            <a:r>
              <a:rPr lang="en-US" sz="2000" i="1" dirty="0" err="1" smtClean="0"/>
              <a:t>tbd</a:t>
            </a:r>
            <a:endParaRPr lang="en-US" sz="2000" i="1" dirty="0"/>
          </a:p>
          <a:p>
            <a:pPr>
              <a:tabLst>
                <a:tab pos="1971675" algn="l"/>
                <a:tab pos="4484688" algn="l"/>
              </a:tabLst>
            </a:pPr>
            <a:r>
              <a:rPr lang="en-US" sz="2000" dirty="0"/>
              <a:t> </a:t>
            </a:r>
            <a:r>
              <a:rPr lang="en-US" sz="2000" dirty="0" smtClean="0"/>
              <a:t>CT4#105-e      	</a:t>
            </a:r>
            <a:r>
              <a:rPr lang="en-US" sz="2000" dirty="0" smtClean="0">
                <a:solidFill>
                  <a:srgbClr val="FF0000"/>
                </a:solidFill>
              </a:rPr>
              <a:t>2021-08-17 </a:t>
            </a:r>
            <a:r>
              <a:rPr lang="en-US" sz="2000" dirty="0">
                <a:solidFill>
                  <a:srgbClr val="FF0000"/>
                </a:solidFill>
              </a:rPr>
              <a:t>- </a:t>
            </a:r>
            <a:r>
              <a:rPr lang="en-US" sz="2000" dirty="0" smtClean="0">
                <a:solidFill>
                  <a:srgbClr val="FF0000"/>
                </a:solidFill>
              </a:rPr>
              <a:t>2020-08-27 </a:t>
            </a:r>
            <a:r>
              <a:rPr lang="en-US" sz="2000" dirty="0"/>
              <a:t>Electronic </a:t>
            </a:r>
            <a:r>
              <a:rPr lang="en-US" sz="2000" dirty="0" smtClean="0"/>
              <a:t>meeting, </a:t>
            </a:r>
            <a:r>
              <a:rPr lang="en-US" sz="2000" dirty="0" err="1" smtClean="0"/>
              <a:t>tbd</a:t>
            </a:r>
            <a:endParaRPr lang="en-US" sz="2000" dirty="0" smtClean="0"/>
          </a:p>
          <a:p>
            <a:pPr marL="0" indent="0">
              <a:buNone/>
              <a:tabLst>
                <a:tab pos="1971675" algn="l"/>
                <a:tab pos="4484688" algn="l"/>
              </a:tabLst>
            </a:pPr>
            <a:r>
              <a:rPr lang="de-DE" sz="2000" dirty="0"/>
              <a:t>Meetings in Q4 are open if they could be </a:t>
            </a:r>
            <a:r>
              <a:rPr lang="de-DE" sz="2000" dirty="0" smtClean="0"/>
              <a:t>F2F </a:t>
            </a:r>
            <a:r>
              <a:rPr lang="de-DE" sz="2000" dirty="0"/>
              <a:t>or e-meetings</a:t>
            </a:r>
            <a:endParaRPr lang="en-US" sz="2000" dirty="0"/>
          </a:p>
          <a:p>
            <a:pPr>
              <a:tabLst>
                <a:tab pos="1971675" algn="l"/>
                <a:tab pos="4484688" algn="l"/>
              </a:tabLst>
            </a:pPr>
            <a:r>
              <a:rPr lang="en-US" sz="2000" dirty="0" smtClean="0"/>
              <a:t>CT4#106-e       </a:t>
            </a:r>
            <a:r>
              <a:rPr lang="en-US" sz="2000" dirty="0"/>
              <a:t> </a:t>
            </a:r>
            <a:r>
              <a:rPr lang="en-US" sz="2000" dirty="0" smtClean="0"/>
              <a:t>	</a:t>
            </a:r>
            <a:r>
              <a:rPr lang="en-US" sz="2000" dirty="0" smtClean="0">
                <a:solidFill>
                  <a:srgbClr val="FF0000"/>
                </a:solidFill>
              </a:rPr>
              <a:t>2021-10-11 </a:t>
            </a:r>
            <a:r>
              <a:rPr lang="en-US" sz="2000" dirty="0">
                <a:solidFill>
                  <a:srgbClr val="FF0000"/>
                </a:solidFill>
              </a:rPr>
              <a:t>- </a:t>
            </a:r>
            <a:r>
              <a:rPr lang="en-US" sz="2000" dirty="0" smtClean="0">
                <a:solidFill>
                  <a:srgbClr val="FF0000"/>
                </a:solidFill>
              </a:rPr>
              <a:t>2020-10-15 possible </a:t>
            </a:r>
            <a:r>
              <a:rPr lang="en-US" sz="2000" dirty="0" smtClean="0"/>
              <a:t>Electronic </a:t>
            </a:r>
            <a:r>
              <a:rPr lang="en-US" sz="2000" dirty="0" smtClean="0"/>
              <a:t>meeting, </a:t>
            </a:r>
            <a:r>
              <a:rPr lang="en-US" sz="2000" dirty="0" err="1" smtClean="0"/>
              <a:t>tbd</a:t>
            </a:r>
            <a:endParaRPr lang="en-US" sz="2000" dirty="0"/>
          </a:p>
          <a:p>
            <a:pPr>
              <a:tabLst>
                <a:tab pos="1971675" algn="l"/>
                <a:tab pos="4484688" algn="l"/>
              </a:tabLst>
            </a:pPr>
            <a:r>
              <a:rPr lang="en-US" sz="2000" dirty="0" smtClean="0"/>
              <a:t>CT4#107-e       </a:t>
            </a:r>
            <a:r>
              <a:rPr lang="en-US" sz="2000" dirty="0"/>
              <a:t> </a:t>
            </a:r>
            <a:r>
              <a:rPr lang="en-US" sz="2000" dirty="0" smtClean="0"/>
              <a:t>	</a:t>
            </a:r>
            <a:r>
              <a:rPr lang="en-US" sz="2000" dirty="0" smtClean="0">
                <a:solidFill>
                  <a:srgbClr val="FF0000"/>
                </a:solidFill>
              </a:rPr>
              <a:t>2021-11-15 </a:t>
            </a:r>
            <a:r>
              <a:rPr lang="en-US" sz="2000" dirty="0">
                <a:solidFill>
                  <a:srgbClr val="FF0000"/>
                </a:solidFill>
              </a:rPr>
              <a:t>- </a:t>
            </a:r>
            <a:r>
              <a:rPr lang="en-US" sz="2000" dirty="0" smtClean="0">
                <a:solidFill>
                  <a:srgbClr val="FF0000"/>
                </a:solidFill>
              </a:rPr>
              <a:t>2020-11-24 possible </a:t>
            </a:r>
            <a:r>
              <a:rPr lang="en-US" sz="2000" dirty="0" smtClean="0"/>
              <a:t>Electronic </a:t>
            </a:r>
            <a:r>
              <a:rPr lang="en-US" sz="2000" dirty="0" smtClean="0"/>
              <a:t>meeting, </a:t>
            </a:r>
            <a:r>
              <a:rPr lang="en-US" sz="2000" dirty="0" err="1" smtClean="0"/>
              <a:t>tbd</a:t>
            </a:r>
            <a:r>
              <a:rPr lang="en-US" sz="2000" dirty="0" smtClean="0"/>
              <a:t/>
            </a:r>
            <a:br>
              <a:rPr lang="en-US" sz="2000" dirty="0" smtClean="0"/>
            </a:br>
            <a:r>
              <a:rPr lang="en-US" sz="2000" dirty="0" smtClean="0"/>
              <a:t>		</a:t>
            </a:r>
            <a:r>
              <a:rPr lang="en-US" sz="1100" i="1" dirty="0" smtClean="0"/>
              <a:t>Thanksgiving 25</a:t>
            </a:r>
            <a:r>
              <a:rPr lang="en-US" sz="1100" i="1" baseline="30000" dirty="0" smtClean="0"/>
              <a:t>th</a:t>
            </a:r>
            <a:r>
              <a:rPr lang="en-US" sz="1100" i="1" dirty="0" smtClean="0"/>
              <a:t> November</a:t>
            </a:r>
            <a:endParaRPr lang="en-US" sz="1100" i="1" dirty="0"/>
          </a:p>
          <a:p>
            <a:pPr marL="0" indent="0">
              <a:buNone/>
            </a:pPr>
            <a:endParaRPr lang="de-DE" sz="2000" dirty="0" smtClean="0"/>
          </a:p>
        </p:txBody>
      </p:sp>
    </p:spTree>
    <p:extLst>
      <p:ext uri="{BB962C8B-B14F-4D97-AF65-F5344CB8AC3E}">
        <p14:creationId xmlns:p14="http://schemas.microsoft.com/office/powerpoint/2010/main" val="291438417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44285</TotalTime>
  <Words>2445</Words>
  <Application>Microsoft Office PowerPoint</Application>
  <PresentationFormat>Widescreen</PresentationFormat>
  <Paragraphs>831</Paragraphs>
  <Slides>24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 </vt:lpstr>
      <vt:lpstr>SimSun</vt:lpstr>
      <vt:lpstr>Arial</vt:lpstr>
      <vt:lpstr>Calibri</vt:lpstr>
      <vt:lpstr>Calibri Light</vt:lpstr>
      <vt:lpstr>Times New Roman</vt:lpstr>
      <vt:lpstr>Wingdings</vt:lpstr>
      <vt:lpstr>Office Theme</vt:lpstr>
      <vt:lpstr>Plenary #91e report  on CT4 related topics</vt:lpstr>
      <vt:lpstr>Overview</vt:lpstr>
      <vt:lpstr>Report from CT#91e related to CT4 topics</vt:lpstr>
      <vt:lpstr>Report from CT#91e related to CT4 topics</vt:lpstr>
      <vt:lpstr>Report from CT#91e related to CT4 topics</vt:lpstr>
      <vt:lpstr>Report from CT#91e related to CT4 topics</vt:lpstr>
      <vt:lpstr>Report from CT#91e related to CT4 topics</vt:lpstr>
      <vt:lpstr>Report from CT#91e related to CT4 topics</vt:lpstr>
      <vt:lpstr>Report from CT#91e related to CT4 topics</vt:lpstr>
      <vt:lpstr>Report from SA#91e related to CT4 topics</vt:lpstr>
      <vt:lpstr>Report from SA#91e related to CT4 topics</vt:lpstr>
      <vt:lpstr>Report from SA#91e related to CT4 topics</vt:lpstr>
      <vt:lpstr>Report from SA#91e related to CT4 topics</vt:lpstr>
      <vt:lpstr>Report from SA#91e related to CT4 topics</vt:lpstr>
      <vt:lpstr>Report from SA#90 related to CT4 topics</vt:lpstr>
      <vt:lpstr>Report from SA#90 related to CT4 topics</vt:lpstr>
      <vt:lpstr>Other information</vt:lpstr>
      <vt:lpstr>Workplan status in SA</vt:lpstr>
      <vt:lpstr>Workplan status in SA</vt:lpstr>
      <vt:lpstr>Workplan status in SA</vt:lpstr>
      <vt:lpstr>Workplan status in SA</vt:lpstr>
      <vt:lpstr>Workplan status in SA</vt:lpstr>
      <vt:lpstr>Workplan status in SA</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844</cp:revision>
  <dcterms:created xsi:type="dcterms:W3CDTF">2010-02-05T13:52:04Z</dcterms:created>
  <dcterms:modified xsi:type="dcterms:W3CDTF">2021-03-31T12:27:59Z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(2)FNDb7umWD1CIdaqK4iHOcz7N7A32/a2cYsOXXrbK4byPL/ojahf3kVAuGPVKniXGh55Y+aFR
ywP6stA2rRo2PfFyejnA7sjyqoTn4MYRkfQXWJjtvNx8VhhbxUULFDYEG+913ZcKQsDFW0Vg
a8cOgnFvBka31cOMCD02q4oK+ElLOXbY/VcEE8yybPB6s7l1rOx5B3IiGKxaDvsPcopqyIZ0
mHHx5jINjfuy8GF4VN</vt:lpwstr>
  </property>
  <property fmtid="{D5CDD505-2E9C-101B-9397-08002B2CF9AE}" pid="3" name="_2015_ms_pID_7253431">
    <vt:lpwstr>Z2SY46Kyc0nXP5ZlJH2PbFLcu7CJoXl3bVlPi5zg4Wpm4MCAPrRJW6
+6B93tD1q2dDX2j3XPleYMijs7bga1CMeXMcBKGVnOToQomzdOfJHa8jVKNa2cobTv/XIuVv
6keCwU9Iv8FwCtb4BBgj+dybOPrMCmq3Wyk9zQHxw0EdU6sj7O1YvqYor3Jmj0fxo+CSWL1B
xD+TYCtSRA9Ix2K/</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1616063460</vt:lpwstr>
  </property>
</Properties>
</file>