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8"/>
  </p:notesMasterIdLst>
  <p:sldIdLst>
    <p:sldId id="257" r:id="rId3"/>
    <p:sldId id="258" r:id="rId4"/>
    <p:sldId id="262" r:id="rId5"/>
    <p:sldId id="261" r:id="rId6"/>
    <p:sldId id="259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AF86DDCB-6179-4262-B7B9-1B46C233911B}">
          <p14:sldIdLst>
            <p14:sldId id="257"/>
            <p14:sldId id="258"/>
            <p14:sldId id="262"/>
            <p14:sldId id="261"/>
            <p14:sldId id="259"/>
          </p14:sldIdLst>
        </p14:section>
        <p14:section name="Section sans titre" id="{F48D2755-2D2F-4789-A48B-7F04E6C72DD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7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7B47E-5F88-4E94-8DB9-6F8105852232}" type="datetimeFigureOut">
              <a:rPr lang="fr-FR" smtClean="0"/>
              <a:t>23/10/2020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B867C-372E-4DC5-A6FC-CE67A6BCD1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8111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F1199C1-9F13-4D01-AE80-0BB8B6795928}" type="slidenum">
              <a:rPr lang="en-GB" altLang="en-US" sz="1200" smtClean="0">
                <a:solidFill>
                  <a:prstClr val="black"/>
                </a:solidFill>
                <a:latin typeface="Times New Roman" pitchFamily="18" charset="0"/>
              </a:rPr>
              <a:pPr/>
              <a:t>1</a:t>
            </a:fld>
            <a:endParaRPr lang="en-GB" altLang="en-US" sz="1200" smtClean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6762" cy="343217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906" y="4345374"/>
            <a:ext cx="5032190" cy="411436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31846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200" b="1" dirty="0" smtClean="0">
                <a:solidFill>
                  <a:prstClr val="black"/>
                </a:solidFill>
                <a:latin typeface="Arial "/>
              </a:rPr>
              <a:t>3GPP TSG-CT WG4 Meeting #101-e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b="1" dirty="0" smtClean="0">
                <a:solidFill>
                  <a:prstClr val="black"/>
                </a:solidFill>
                <a:latin typeface="Arial "/>
              </a:rPr>
              <a:t>On line; 03rd– 13th November 2020</a:t>
            </a:r>
            <a:endParaRPr lang="sv-SE" altLang="en-US" sz="1200" b="1" dirty="0" smtClean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altLang="en-US" sz="1200" b="1" dirty="0" smtClean="0">
                <a:solidFill>
                  <a:prstClr val="black"/>
                </a:solidFill>
              </a:rPr>
              <a:t>C4-205135</a:t>
            </a:r>
            <a:endParaRPr lang="en-GB" altLang="en-US" sz="1200" dirty="0" smtClean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03940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631951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5339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200" b="1" dirty="0" smtClean="0">
                <a:solidFill>
                  <a:prstClr val="black"/>
                </a:solidFill>
                <a:latin typeface="Arial "/>
              </a:rPr>
              <a:t>3GPP TSG-CT WG4 Meeting #90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b="1" dirty="0" smtClean="0">
                <a:solidFill>
                  <a:prstClr val="black"/>
                </a:solidFill>
                <a:latin typeface="Arial "/>
              </a:rPr>
              <a:t>Xi'an, </a:t>
            </a:r>
            <a:r>
              <a:rPr lang="en-US" altLang="en-US" sz="1200" b="1" dirty="0" err="1" smtClean="0">
                <a:solidFill>
                  <a:prstClr val="black"/>
                </a:solidFill>
                <a:latin typeface="Arial "/>
              </a:rPr>
              <a:t>P.R.China</a:t>
            </a:r>
            <a:r>
              <a:rPr lang="en-US" altLang="en-US" sz="1200" b="1" dirty="0" smtClean="0">
                <a:solidFill>
                  <a:prstClr val="black"/>
                </a:solidFill>
                <a:latin typeface="Arial "/>
              </a:rPr>
              <a:t>; 08th – 12th April 2019</a:t>
            </a:r>
            <a:endParaRPr lang="sv-SE" altLang="en-US" sz="1200" b="1" dirty="0" smtClean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altLang="en-US" sz="1200" b="1" dirty="0" smtClean="0">
                <a:solidFill>
                  <a:prstClr val="black"/>
                </a:solidFill>
              </a:rPr>
              <a:t>C4-191255</a:t>
            </a:r>
            <a:endParaRPr lang="en-GB" altLang="en-US" sz="1200" dirty="0" smtClean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839434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641766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38447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6084887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spc="3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3GPP TSG-CT WG4 Meeting </a:t>
            </a:r>
            <a:r>
              <a:rPr lang="en-US" sz="100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#101-e; 03rd </a:t>
            </a:r>
            <a:r>
              <a:rPr lang="en-US" sz="1000" spc="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sz="100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11th November 2020</a:t>
            </a:r>
            <a:endParaRPr lang="en-US" sz="1000" spc="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C94A7E2-94FE-4C3A-AB6B-3ED73A7BAA1A}" type="slidenum">
              <a:rPr lang="en-GB" altLang="en-US" b="1" smtClean="0">
                <a:solidFill>
                  <a:prstClr val="black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GB" altLang="en-US" b="1" smtClean="0">
              <a:solidFill>
                <a:prstClr val="black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altLang="en-US" smtClean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mtClean="0">
                <a:solidFill>
                  <a:prstClr val="white"/>
                </a:solidFill>
              </a:rPr>
              <a:t>© 3GPP 2012</a:t>
            </a:r>
            <a:endParaRPr lang="en-GB" altLang="en-US" smtClean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 smtClean="0">
                <a:solidFill>
                  <a:prstClr val="black"/>
                </a:solidFill>
              </a:rPr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60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6084887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spc="3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000" spc="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3GPP TSG-CT WG4 Meeting </a:t>
            </a:r>
            <a:r>
              <a:rPr lang="en-US" sz="100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#101-e; 03rd </a:t>
            </a:r>
            <a:r>
              <a:rPr lang="en-US" sz="1000" spc="3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sz="1000" spc="3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11th November 2020</a:t>
            </a:r>
            <a:endParaRPr lang="en-US" sz="1000" spc="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C94A7E2-94FE-4C3A-AB6B-3ED73A7BAA1A}" type="slidenum">
              <a:rPr lang="en-GB" altLang="en-US" b="1" smtClean="0">
                <a:solidFill>
                  <a:prstClr val="black"/>
                </a:solidFill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GB" altLang="en-US" b="1" smtClean="0">
              <a:solidFill>
                <a:prstClr val="black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altLang="en-US" smtClean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mtClean="0">
                <a:solidFill>
                  <a:prstClr val="white"/>
                </a:solidFill>
              </a:rPr>
              <a:t>© 3GPP 2012</a:t>
            </a:r>
            <a:endParaRPr lang="en-GB" altLang="en-US" smtClean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 smtClean="0">
                <a:solidFill>
                  <a:prstClr val="black"/>
                </a:solidFill>
              </a:rPr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8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fr-FR" sz="6000" b="1" dirty="0" smtClean="0"/>
              <a:t>Issues </a:t>
            </a:r>
            <a:r>
              <a:rPr lang="fr-FR" sz="6000" b="1" dirty="0" err="1" smtClean="0"/>
              <a:t>with</a:t>
            </a:r>
            <a:r>
              <a:rPr lang="fr-FR" sz="6000" b="1" dirty="0" smtClean="0"/>
              <a:t> </a:t>
            </a:r>
            <a:r>
              <a:rPr lang="fr-FR" sz="6000" b="1" dirty="0" err="1" smtClean="0"/>
              <a:t>RegEx</a:t>
            </a:r>
            <a:r>
              <a:rPr lang="fr-FR" sz="6000" b="1" dirty="0" smtClean="0"/>
              <a:t> for multiple format </a:t>
            </a:r>
            <a:r>
              <a:rPr lang="fr-FR" sz="6000" b="1" dirty="0" err="1" smtClean="0"/>
              <a:t>based</a:t>
            </a:r>
            <a:r>
              <a:rPr lang="fr-FR" sz="6000" b="1" dirty="0" smtClean="0"/>
              <a:t> Id types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endParaRPr lang="en-US" alt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itchFamily="34" charset="0"/>
              </a:rPr>
              <a:t>Orange</a:t>
            </a:r>
          </a:p>
          <a:p>
            <a:pPr>
              <a:lnSpc>
                <a:spcPct val="80000"/>
              </a:lnSpc>
            </a:pPr>
            <a:endParaRPr lang="en-GB" altLang="en-US" sz="2000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0825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 smtClean="0"/>
              <a:t>Issues</a:t>
            </a:r>
            <a:endParaRPr lang="en-GB" altLang="en-US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85775" y="1484784"/>
            <a:ext cx="8388350" cy="4464496"/>
          </a:xfrm>
        </p:spPr>
        <p:txBody>
          <a:bodyPr/>
          <a:lstStyle/>
          <a:p>
            <a:r>
              <a:rPr lang="en-US" altLang="en-US" sz="2400" dirty="0" smtClean="0"/>
              <a:t>In </a:t>
            </a:r>
            <a:r>
              <a:rPr lang="en-US" altLang="en-US" sz="2400" dirty="0" err="1" smtClean="0"/>
              <a:t>OpenApi</a:t>
            </a:r>
            <a:r>
              <a:rPr lang="en-US" altLang="en-US" sz="2400" dirty="0" smtClean="0"/>
              <a:t> specification of several </a:t>
            </a:r>
            <a:r>
              <a:rPr lang="en-US" altLang="en-US" sz="2400" dirty="0"/>
              <a:t>TS (</a:t>
            </a:r>
            <a:r>
              <a:rPr lang="fr-FR" sz="2400" dirty="0"/>
              <a:t>29.503, </a:t>
            </a:r>
            <a:r>
              <a:rPr lang="fr-FR" sz="2400" u="sng" dirty="0"/>
              <a:t>29.504</a:t>
            </a:r>
            <a:r>
              <a:rPr lang="fr-FR" sz="2400" dirty="0"/>
              <a:t>, 29.509, 29.518, </a:t>
            </a:r>
            <a:r>
              <a:rPr lang="fr-FR" sz="2400" dirty="0" smtClean="0"/>
              <a:t>29.562 and </a:t>
            </a:r>
            <a:r>
              <a:rPr lang="fr-FR" sz="2400" dirty="0"/>
              <a:t>29.571),</a:t>
            </a:r>
            <a:r>
              <a:rPr lang="en-US" altLang="en-US" sz="2400" dirty="0"/>
              <a:t> some </a:t>
            </a:r>
            <a:r>
              <a:rPr lang="en-US" altLang="en-US" sz="2400" dirty="0" smtClean="0"/>
              <a:t>identity types or parameters </a:t>
            </a:r>
            <a:r>
              <a:rPr lang="en-US" altLang="en-US" sz="2400" dirty="0"/>
              <a:t>are given according </a:t>
            </a:r>
            <a:r>
              <a:rPr lang="en-US" altLang="en-US" sz="2400" dirty="0" smtClean="0"/>
              <a:t>to a list composed of  pre-defined formats and </a:t>
            </a:r>
            <a:r>
              <a:rPr lang="en-US" altLang="en-US" sz="2400" dirty="0" smtClean="0">
                <a:solidFill>
                  <a:srgbClr val="FF0000"/>
                </a:solidFill>
              </a:rPr>
              <a:t>an undefined syntax not relative to those formats</a:t>
            </a:r>
            <a:r>
              <a:rPr lang="en-US" altLang="en-US" sz="2400" dirty="0" smtClean="0"/>
              <a:t>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altLang="en-US" sz="2400" dirty="0" smtClean="0"/>
              <a:t>Ex</a:t>
            </a:r>
            <a:r>
              <a:rPr lang="en-US" altLang="en-US" sz="2400" dirty="0"/>
              <a:t>: </a:t>
            </a:r>
            <a:r>
              <a:rPr lang="en-US" altLang="en-US" sz="2400" dirty="0" err="1" smtClean="0"/>
              <a:t>SubscriberId</a:t>
            </a:r>
            <a:r>
              <a:rPr lang="en-US" altLang="en-US" sz="2400" dirty="0" smtClean="0"/>
              <a:t>: </a:t>
            </a:r>
            <a:r>
              <a:rPr lang="fr-FR" sz="2400" dirty="0" smtClean="0"/>
              <a:t> </a:t>
            </a:r>
            <a:r>
              <a:rPr lang="fr-FR" sz="2400" dirty="0"/>
              <a:t>'^(</a:t>
            </a:r>
            <a:r>
              <a:rPr lang="fr-FR" sz="2400" dirty="0" err="1"/>
              <a:t>imsi</a:t>
            </a:r>
            <a:r>
              <a:rPr lang="fr-FR" sz="2400" dirty="0"/>
              <a:t>-[0-9]{5,15}|</a:t>
            </a:r>
            <a:r>
              <a:rPr lang="fr-FR" sz="2400" dirty="0" err="1"/>
              <a:t>nai</a:t>
            </a:r>
            <a:r>
              <a:rPr lang="fr-FR" sz="2400" dirty="0"/>
              <a:t>-.+|</a:t>
            </a:r>
            <a:r>
              <a:rPr lang="fr-FR" sz="2400" dirty="0" err="1"/>
              <a:t>msisdn</a:t>
            </a:r>
            <a:r>
              <a:rPr lang="fr-FR" sz="2400" dirty="0"/>
              <a:t>-[0-9]{5,15}|</a:t>
            </a:r>
            <a:r>
              <a:rPr lang="fr-FR" sz="2400" dirty="0" err="1"/>
              <a:t>extid</a:t>
            </a:r>
            <a:r>
              <a:rPr lang="fr-FR" sz="2400" dirty="0"/>
              <a:t>-[^@]+@[^@]+|</a:t>
            </a:r>
            <a:r>
              <a:rPr lang="fr-FR" sz="2400" dirty="0" err="1"/>
              <a:t>impi</a:t>
            </a:r>
            <a:r>
              <a:rPr lang="fr-FR" sz="2400" dirty="0"/>
              <a:t>-.+|</a:t>
            </a:r>
            <a:r>
              <a:rPr lang="fr-FR" sz="2400" dirty="0" err="1"/>
              <a:t>impu</a:t>
            </a:r>
            <a:r>
              <a:rPr lang="fr-FR" sz="2400" dirty="0"/>
              <a:t>-.+|</a:t>
            </a:r>
            <a:r>
              <a:rPr lang="fr-FR" sz="2400" dirty="0">
                <a:solidFill>
                  <a:srgbClr val="FF0000"/>
                </a:solidFill>
              </a:rPr>
              <a:t>.+</a:t>
            </a:r>
            <a:r>
              <a:rPr lang="fr-FR" sz="2400" dirty="0"/>
              <a:t>)$'</a:t>
            </a:r>
          </a:p>
          <a:p>
            <a:pPr marL="449263" indent="0">
              <a:buNone/>
            </a:pPr>
            <a:endParaRPr lang="en-US" altLang="en-US" sz="2400" dirty="0" smtClean="0"/>
          </a:p>
          <a:p>
            <a:r>
              <a:rPr lang="en-US" altLang="en-US" sz="2400" dirty="0" smtClean="0"/>
              <a:t>The </a:t>
            </a:r>
            <a:r>
              <a:rPr lang="en-US" altLang="en-US" sz="2400" dirty="0" err="1" smtClean="0"/>
              <a:t>RegEx</a:t>
            </a:r>
            <a:r>
              <a:rPr lang="en-US" altLang="en-US" sz="2400" dirty="0" smtClean="0"/>
              <a:t>  used to describe the undefined syntax, i.e. “</a:t>
            </a:r>
            <a:r>
              <a:rPr lang="en-US" altLang="en-US" sz="2400" dirty="0" smtClean="0">
                <a:solidFill>
                  <a:srgbClr val="FF0000"/>
                </a:solidFill>
              </a:rPr>
              <a:t>.+</a:t>
            </a:r>
            <a:r>
              <a:rPr lang="en-US" altLang="en-US" sz="2400" dirty="0" smtClean="0"/>
              <a:t>”, is improper since even incorrect pre-defined formats can be accepted in this case. </a:t>
            </a:r>
          </a:p>
          <a:p>
            <a:pPr marL="0" indent="0">
              <a:buNone/>
            </a:pPr>
            <a:r>
              <a:rPr lang="en-US" altLang="en-US" sz="2400" dirty="0" smtClean="0"/>
              <a:t>Ex: “</a:t>
            </a:r>
            <a:r>
              <a:rPr lang="en-US" sz="2400" dirty="0" err="1" smtClean="0"/>
              <a:t>imsi-shouldfail</a:t>
            </a:r>
            <a:r>
              <a:rPr lang="en-US" altLang="en-US" sz="2400" dirty="0" smtClean="0"/>
              <a:t>” is accepted as </a:t>
            </a:r>
            <a:r>
              <a:rPr lang="en-US" altLang="en-US" sz="2400" dirty="0" err="1"/>
              <a:t>SubscriberId</a:t>
            </a:r>
            <a:r>
              <a:rPr lang="en-US" altLang="en-US" sz="2400" dirty="0"/>
              <a:t> </a:t>
            </a:r>
            <a:r>
              <a:rPr lang="en-US" altLang="en-US" sz="2400" dirty="0" smtClean="0"/>
              <a:t>value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97978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Consequences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5775" y="1268760"/>
            <a:ext cx="8388350" cy="5016153"/>
          </a:xfrm>
        </p:spPr>
        <p:txBody>
          <a:bodyPr/>
          <a:lstStyle/>
          <a:p>
            <a:r>
              <a:rPr lang="en-US" sz="2400" dirty="0" smtClean="0"/>
              <a:t>Malformed</a:t>
            </a:r>
            <a:r>
              <a:rPr lang="fr-FR" sz="2400" dirty="0" smtClean="0"/>
              <a:t> Id </a:t>
            </a:r>
            <a:r>
              <a:rPr lang="en-GB" sz="2400" dirty="0" smtClean="0"/>
              <a:t>might </a:t>
            </a:r>
            <a:r>
              <a:rPr lang="en-GB" sz="2400" dirty="0"/>
              <a:t>be accepted by the </a:t>
            </a:r>
            <a:r>
              <a:rPr lang="en-GB" sz="2400" dirty="0" smtClean="0"/>
              <a:t>NF </a:t>
            </a:r>
            <a:r>
              <a:rPr lang="en-GB" sz="2400" dirty="0"/>
              <a:t>and </a:t>
            </a:r>
            <a:r>
              <a:rPr lang="en-GB" sz="2400" dirty="0" smtClean="0"/>
              <a:t>might </a:t>
            </a:r>
            <a:r>
              <a:rPr lang="en-GB" sz="2400" dirty="0"/>
              <a:t>lead to </a:t>
            </a:r>
            <a:r>
              <a:rPr lang="en-GB" sz="2400" u="sng" dirty="0"/>
              <a:t>an unexpected </a:t>
            </a:r>
            <a:r>
              <a:rPr lang="en-GB" sz="2400" u="sng" dirty="0" smtClean="0"/>
              <a:t>behaviour </a:t>
            </a:r>
            <a:r>
              <a:rPr lang="en-GB" sz="2400" u="sng" dirty="0"/>
              <a:t>in the core network </a:t>
            </a:r>
            <a:r>
              <a:rPr lang="en-GB" sz="2400" u="sng" dirty="0" smtClean="0"/>
              <a:t>software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 smtClean="0"/>
          </a:p>
          <a:p>
            <a:r>
              <a:rPr lang="fr-FR" sz="2400" dirty="0" err="1"/>
              <a:t>O</a:t>
            </a:r>
            <a:r>
              <a:rPr lang="fr-FR" sz="2400" dirty="0" err="1" smtClean="0"/>
              <a:t>perational</a:t>
            </a:r>
            <a:r>
              <a:rPr lang="fr-FR" sz="2400" dirty="0" smtClean="0"/>
              <a:t> aspect:</a:t>
            </a:r>
            <a:r>
              <a:rPr lang="fr-FR" sz="2400" dirty="0"/>
              <a:t>  </a:t>
            </a:r>
            <a:r>
              <a:rPr lang="fr-FR" sz="2400" u="sng" dirty="0" err="1" smtClean="0"/>
              <a:t>Automatic</a:t>
            </a:r>
            <a:r>
              <a:rPr lang="fr-FR" sz="2400" u="sng" dirty="0" smtClean="0"/>
              <a:t> source code </a:t>
            </a:r>
            <a:r>
              <a:rPr lang="fr-FR" sz="2400" u="sng" dirty="0" err="1" smtClean="0"/>
              <a:t>generation</a:t>
            </a:r>
            <a:r>
              <a:rPr lang="fr-FR" sz="2400" u="sng" dirty="0" smtClean="0"/>
              <a:t> </a:t>
            </a:r>
            <a:r>
              <a:rPr lang="fr-FR" sz="2400" u="sng" dirty="0" err="1" smtClean="0"/>
              <a:t>is</a:t>
            </a:r>
            <a:r>
              <a:rPr lang="fr-FR" sz="2400" u="sng" dirty="0" smtClean="0"/>
              <a:t> </a:t>
            </a:r>
            <a:r>
              <a:rPr lang="fr-FR" sz="2400" u="sng" dirty="0" err="1" smtClean="0"/>
              <a:t>hampered</a:t>
            </a:r>
            <a:r>
              <a:rPr lang="fr-FR" sz="2400" dirty="0" smtClean="0"/>
              <a:t>, </a:t>
            </a:r>
            <a:r>
              <a:rPr lang="fr-FR" sz="2400" dirty="0" err="1" smtClean="0"/>
              <a:t>manual</a:t>
            </a:r>
            <a:r>
              <a:rPr lang="fr-FR" sz="2400" dirty="0" smtClean="0"/>
              <a:t> corrections are </a:t>
            </a:r>
            <a:r>
              <a:rPr lang="fr-FR" sz="2400" dirty="0" err="1" smtClean="0"/>
              <a:t>then</a:t>
            </a:r>
            <a:r>
              <a:rPr lang="fr-FR" sz="2400" dirty="0" smtClean="0"/>
              <a:t> </a:t>
            </a:r>
            <a:r>
              <a:rPr lang="fr-FR" sz="2400" dirty="0" err="1" smtClean="0"/>
              <a:t>necessary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046104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Proposed</a:t>
            </a:r>
            <a:r>
              <a:rPr lang="fr-FR" dirty="0" smtClean="0"/>
              <a:t> solution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9552" y="1268760"/>
            <a:ext cx="8496944" cy="5112568"/>
          </a:xfrm>
        </p:spPr>
        <p:txBody>
          <a:bodyPr/>
          <a:lstStyle/>
          <a:p>
            <a:r>
              <a:rPr lang="en-GB" sz="2400" dirty="0"/>
              <a:t>Correct the </a:t>
            </a:r>
            <a:r>
              <a:rPr lang="en-US" sz="2400" dirty="0"/>
              <a:t>r</a:t>
            </a:r>
            <a:r>
              <a:rPr lang="en-US" sz="2400" dirty="0" smtClean="0"/>
              <a:t>egular expressions to </a:t>
            </a:r>
            <a:r>
              <a:rPr lang="en-US" sz="2400" dirty="0">
                <a:solidFill>
                  <a:srgbClr val="FF0000"/>
                </a:solidFill>
              </a:rPr>
              <a:t>exclude all incorrect pre-defined formats</a:t>
            </a:r>
            <a:r>
              <a:rPr lang="en-US" sz="2400" dirty="0"/>
              <a:t>. 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For </a:t>
            </a:r>
            <a:r>
              <a:rPr lang="en-US" sz="2400" dirty="0"/>
              <a:t>instance for </a:t>
            </a:r>
            <a:r>
              <a:rPr lang="en-US" sz="2400" dirty="0" err="1" smtClean="0"/>
              <a:t>SubscriberId</a:t>
            </a:r>
            <a:r>
              <a:rPr lang="en-US" sz="2400" dirty="0" smtClean="0"/>
              <a:t>:</a:t>
            </a:r>
            <a:endParaRPr lang="en-US" sz="2400" dirty="0"/>
          </a:p>
          <a:p>
            <a:pPr marL="0" indent="0">
              <a:buNone/>
            </a:pPr>
            <a:r>
              <a:rPr lang="fr-FR" sz="2200" dirty="0"/>
              <a:t>'^(</a:t>
            </a:r>
            <a:r>
              <a:rPr lang="fr-FR" sz="2200" dirty="0" err="1"/>
              <a:t>imsi</a:t>
            </a:r>
            <a:r>
              <a:rPr lang="fr-FR" sz="2200" dirty="0"/>
              <a:t>-[0-9]{5,15}|</a:t>
            </a:r>
            <a:r>
              <a:rPr lang="fr-FR" sz="2200" dirty="0" err="1"/>
              <a:t>nai</a:t>
            </a:r>
            <a:r>
              <a:rPr lang="fr-FR" sz="2200" dirty="0"/>
              <a:t>-.+|</a:t>
            </a:r>
            <a:r>
              <a:rPr lang="fr-FR" sz="2200" dirty="0" err="1"/>
              <a:t>msisdn</a:t>
            </a:r>
            <a:r>
              <a:rPr lang="fr-FR" sz="2200" dirty="0"/>
              <a:t>-[0-9]{5,15}|</a:t>
            </a:r>
            <a:r>
              <a:rPr lang="fr-FR" sz="2200" dirty="0" err="1"/>
              <a:t>extid</a:t>
            </a:r>
            <a:r>
              <a:rPr lang="fr-FR" sz="2200" dirty="0"/>
              <a:t>-[^@]+@[^@]+|</a:t>
            </a:r>
            <a:r>
              <a:rPr lang="fr-FR" sz="2200" dirty="0" err="1"/>
              <a:t>impi</a:t>
            </a:r>
            <a:r>
              <a:rPr lang="fr-FR" sz="2200" dirty="0"/>
              <a:t>-.+|</a:t>
            </a:r>
            <a:r>
              <a:rPr lang="fr-FR" sz="2200" dirty="0" err="1"/>
              <a:t>impu</a:t>
            </a:r>
            <a:r>
              <a:rPr lang="fr-FR" sz="2200" dirty="0"/>
              <a:t>-.+|</a:t>
            </a:r>
            <a:r>
              <a:rPr lang="fr-FR" sz="2200" dirty="0">
                <a:solidFill>
                  <a:srgbClr val="FF0000"/>
                </a:solidFill>
              </a:rPr>
              <a:t>.+</a:t>
            </a:r>
            <a:r>
              <a:rPr lang="fr-FR" sz="2200" dirty="0"/>
              <a:t>)$'</a:t>
            </a:r>
          </a:p>
          <a:p>
            <a:pPr marL="449263" indent="0">
              <a:buNone/>
            </a:pPr>
            <a:r>
              <a:rPr lang="en-US" altLang="en-US" sz="2400" dirty="0" smtClean="0"/>
              <a:t>should be replaced by: </a:t>
            </a:r>
          </a:p>
          <a:p>
            <a:pPr marL="0" indent="0">
              <a:buNone/>
            </a:pPr>
            <a:r>
              <a:rPr lang="fr-FR" sz="2200" dirty="0"/>
              <a:t>'^(</a:t>
            </a:r>
            <a:r>
              <a:rPr lang="fr-FR" sz="2200" dirty="0" err="1"/>
              <a:t>imsi</a:t>
            </a:r>
            <a:r>
              <a:rPr lang="fr-FR" sz="2200" dirty="0"/>
              <a:t>-[0-9]{5,15}|</a:t>
            </a:r>
            <a:r>
              <a:rPr lang="fr-FR" sz="2200" dirty="0" err="1"/>
              <a:t>nai</a:t>
            </a:r>
            <a:r>
              <a:rPr lang="fr-FR" sz="2200" dirty="0"/>
              <a:t>-.+|</a:t>
            </a:r>
            <a:r>
              <a:rPr lang="fr-FR" sz="2200" dirty="0" err="1"/>
              <a:t>msisdn</a:t>
            </a:r>
            <a:r>
              <a:rPr lang="fr-FR" sz="2200" dirty="0"/>
              <a:t>-[0-9]{5,15}|</a:t>
            </a:r>
            <a:r>
              <a:rPr lang="fr-FR" sz="2200" dirty="0" err="1"/>
              <a:t>extid</a:t>
            </a:r>
            <a:r>
              <a:rPr lang="fr-FR" sz="2200" dirty="0"/>
              <a:t>-[^@]+@[^@]+|</a:t>
            </a:r>
            <a:r>
              <a:rPr lang="fr-FR" sz="2200" dirty="0" err="1"/>
              <a:t>impi</a:t>
            </a:r>
            <a:r>
              <a:rPr lang="fr-FR" sz="2200" dirty="0"/>
              <a:t>-.+|</a:t>
            </a:r>
            <a:r>
              <a:rPr lang="fr-FR" sz="2200" dirty="0" err="1"/>
              <a:t>impu</a:t>
            </a:r>
            <a:r>
              <a:rPr lang="fr-FR" sz="2200" dirty="0"/>
              <a:t>-</a:t>
            </a:r>
            <a:r>
              <a:rPr lang="fr-FR" sz="2200" dirty="0" smtClean="0"/>
              <a:t>.+|</a:t>
            </a:r>
            <a:r>
              <a:rPr lang="en-US" sz="2200" dirty="0" smtClean="0">
                <a:solidFill>
                  <a:srgbClr val="FF0000"/>
                </a:solidFill>
              </a:rPr>
              <a:t>((?!^(</a:t>
            </a:r>
            <a:r>
              <a:rPr lang="en-US" sz="2200" dirty="0" err="1">
                <a:solidFill>
                  <a:srgbClr val="FF0000"/>
                </a:solidFill>
              </a:rPr>
              <a:t>imsi|msisdn|extid</a:t>
            </a:r>
            <a:r>
              <a:rPr lang="en-US" sz="2200" dirty="0" smtClean="0">
                <a:solidFill>
                  <a:srgbClr val="FF0000"/>
                </a:solidFill>
              </a:rPr>
              <a:t>)-).)+</a:t>
            </a:r>
            <a:r>
              <a:rPr lang="fr-FR" sz="2200" dirty="0" smtClean="0"/>
              <a:t>)$'</a:t>
            </a:r>
            <a:endParaRPr lang="fr-FR" sz="2200" dirty="0"/>
          </a:p>
          <a:p>
            <a:pPr marL="0" indent="0">
              <a:buNone/>
            </a:pPr>
            <a:endParaRPr lang="en-US" altLang="en-US" sz="600" dirty="0" smtClean="0"/>
          </a:p>
          <a:p>
            <a:pPr marL="0" indent="0">
              <a:buNone/>
            </a:pPr>
            <a:r>
              <a:rPr lang="en-US" altLang="en-US" sz="2400" dirty="0" smtClean="0"/>
              <a:t>with introduction of the </a:t>
            </a:r>
            <a:r>
              <a:rPr lang="en-US" altLang="en-US" sz="2400" dirty="0"/>
              <a:t>operator “?!” which </a:t>
            </a:r>
            <a:r>
              <a:rPr lang="en-US" altLang="en-US" sz="2400" dirty="0" smtClean="0"/>
              <a:t>enables </a:t>
            </a:r>
            <a:r>
              <a:rPr lang="en-US" altLang="en-US" sz="2400" dirty="0"/>
              <a:t>to exclude </a:t>
            </a:r>
            <a:r>
              <a:rPr lang="en-US" altLang="en-US" sz="2400" dirty="0" smtClean="0"/>
              <a:t>any following expression, i.e. pre-defined formats. In this case “</a:t>
            </a:r>
            <a:r>
              <a:rPr lang="en-US" sz="2400" dirty="0" err="1" smtClean="0"/>
              <a:t>imsi-shouldfailed</a:t>
            </a:r>
            <a:r>
              <a:rPr lang="en-US" altLang="en-US" sz="2400" dirty="0" smtClean="0"/>
              <a:t>” value will be rejected, for instance.</a:t>
            </a:r>
            <a:endParaRPr lang="en-US" altLang="en-US" sz="2400" dirty="0"/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769919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smtClean="0"/>
              <a:t>Way Forward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fr-FR" sz="2400" dirty="0" smtClean="0"/>
              <a:t>1) Do nothing</a:t>
            </a:r>
          </a:p>
          <a:p>
            <a:pPr marL="457200" lvl="1" indent="0">
              <a:buNone/>
            </a:pPr>
            <a:endParaRPr lang="en-US" altLang="fr-FR" sz="2200" dirty="0" smtClean="0"/>
          </a:p>
          <a:p>
            <a:r>
              <a:rPr lang="en-US" altLang="fr-FR" sz="2400" dirty="0" smtClean="0"/>
              <a:t>2) Correct the Regular Expressions for rel.17:</a:t>
            </a:r>
          </a:p>
          <a:p>
            <a:pPr lvl="1"/>
            <a:r>
              <a:rPr lang="en-US" altLang="fr-FR" sz="2000" dirty="0"/>
              <a:t>TS29504_Nudr_GroupIDmap.yaml: </a:t>
            </a:r>
            <a:r>
              <a:rPr lang="en-US" altLang="fr-FR" sz="2000" dirty="0" err="1" smtClean="0"/>
              <a:t>SubscriberId</a:t>
            </a:r>
            <a:endParaRPr lang="en-US" altLang="fr-FR" sz="2000" dirty="0" smtClean="0"/>
          </a:p>
          <a:p>
            <a:pPr lvl="1"/>
            <a:r>
              <a:rPr lang="en-US" altLang="fr-FR" sz="2000" dirty="0"/>
              <a:t>TS29509_Nausf_UEAuthentication.yaml: </a:t>
            </a:r>
            <a:r>
              <a:rPr lang="en-US" altLang="fr-FR" sz="2000" smtClean="0"/>
              <a:t>Suci</a:t>
            </a:r>
            <a:endParaRPr lang="en-US" altLang="fr-FR" sz="2000" dirty="0" smtClean="0"/>
          </a:p>
          <a:p>
            <a:pPr lvl="1"/>
            <a:r>
              <a:rPr lang="en-US" altLang="fr-FR" sz="2000" dirty="0"/>
              <a:t>TS29518_Namf_Communication.yaml </a:t>
            </a:r>
            <a:r>
              <a:rPr lang="en-US" altLang="fr-FR" sz="2000" dirty="0" smtClean="0"/>
              <a:t>: </a:t>
            </a:r>
            <a:r>
              <a:rPr lang="en-US" altLang="fr-FR" sz="2000" dirty="0" err="1" smtClean="0"/>
              <a:t>ueContextId</a:t>
            </a:r>
            <a:endParaRPr lang="en-US" altLang="fr-FR" sz="2000" dirty="0"/>
          </a:p>
          <a:p>
            <a:pPr lvl="1"/>
            <a:r>
              <a:rPr lang="en-US" altLang="fr-FR" sz="2000" dirty="0"/>
              <a:t>TS29518_Namf_Location.yaml </a:t>
            </a:r>
            <a:r>
              <a:rPr lang="en-US" altLang="fr-FR" sz="2000" dirty="0" smtClean="0"/>
              <a:t>: </a:t>
            </a:r>
            <a:r>
              <a:rPr lang="en-US" altLang="fr-FR" sz="2000" dirty="0" err="1" smtClean="0"/>
              <a:t>ueContextId</a:t>
            </a:r>
            <a:endParaRPr lang="en-US" altLang="fr-FR" sz="2000" dirty="0" smtClean="0"/>
          </a:p>
          <a:p>
            <a:pPr lvl="1"/>
            <a:r>
              <a:rPr lang="en-US" altLang="fr-FR" sz="2000" dirty="0" smtClean="0"/>
              <a:t>TS29518_Namf_MT.yaml: </a:t>
            </a:r>
            <a:r>
              <a:rPr lang="en-US" altLang="fr-FR" sz="2000" dirty="0" err="1" smtClean="0"/>
              <a:t>ueContextId</a:t>
            </a:r>
            <a:endParaRPr lang="en-US" altLang="fr-FR" sz="2000" dirty="0" smtClean="0"/>
          </a:p>
          <a:p>
            <a:pPr lvl="1"/>
            <a:r>
              <a:rPr lang="en-US" altLang="fr-FR" sz="2000" dirty="0"/>
              <a:t>TS29571_CommonData.yaml </a:t>
            </a:r>
            <a:r>
              <a:rPr lang="en-US" altLang="fr-FR" sz="2000" dirty="0" smtClean="0"/>
              <a:t>: </a:t>
            </a:r>
            <a:r>
              <a:rPr lang="fr-FR" sz="2000" dirty="0" err="1"/>
              <a:t>varUeID</a:t>
            </a:r>
            <a:r>
              <a:rPr lang="fr-FR" sz="2000" dirty="0"/>
              <a:t> </a:t>
            </a:r>
            <a:r>
              <a:rPr lang="fr-FR" sz="2000" dirty="0" smtClean="0"/>
              <a:t>, </a:t>
            </a:r>
            <a:r>
              <a:rPr lang="fr-FR" sz="2000" dirty="0" err="1" smtClean="0"/>
              <a:t>Gpsi</a:t>
            </a:r>
            <a:r>
              <a:rPr lang="fr-FR" sz="2000" dirty="0" smtClean="0"/>
              <a:t> , Pei, </a:t>
            </a:r>
            <a:r>
              <a:rPr lang="fr-FR" sz="2000" dirty="0" err="1" smtClean="0"/>
              <a:t>Supi</a:t>
            </a:r>
            <a:r>
              <a:rPr lang="fr-FR" sz="2000" dirty="0" smtClean="0"/>
              <a:t>, </a:t>
            </a:r>
            <a:r>
              <a:rPr lang="fr-FR" sz="2000" dirty="0" err="1" smtClean="0"/>
              <a:t>SupiOrSuci</a:t>
            </a:r>
            <a:endParaRPr lang="en-US" altLang="fr-FR" sz="2000" dirty="0"/>
          </a:p>
          <a:p>
            <a:pPr lvl="1"/>
            <a:endParaRPr lang="en-US" altLang="fr-FR" sz="2000" dirty="0" smtClean="0"/>
          </a:p>
          <a:p>
            <a:pPr lvl="1"/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14279516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275</Words>
  <Application>Microsoft Office PowerPoint</Application>
  <PresentationFormat>Affichage à l'écran (4:3)</PresentationFormat>
  <Paragraphs>34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1_Office Theme</vt:lpstr>
      <vt:lpstr>   Issues with RegEx for multiple format based Id types </vt:lpstr>
      <vt:lpstr>Issues</vt:lpstr>
      <vt:lpstr>Consequences</vt:lpstr>
      <vt:lpstr>Proposed solution</vt:lpstr>
      <vt:lpstr>Way Forward</vt:lpstr>
    </vt:vector>
  </TitlesOfParts>
  <Company>ORANGE FT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 of intermediate NRF in TS 29.510</dc:title>
  <dc:creator>ANSIAUX Alexandra IMT/OLN</dc:creator>
  <cp:lastModifiedBy>MORAND Lionel TGI/OLN</cp:lastModifiedBy>
  <cp:revision>37</cp:revision>
  <dcterms:created xsi:type="dcterms:W3CDTF">2020-08-31T07:41:11Z</dcterms:created>
  <dcterms:modified xsi:type="dcterms:W3CDTF">2020-10-23T13:45:22Z</dcterms:modified>
</cp:coreProperties>
</file>