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9"/>
  </p:notesMasterIdLst>
  <p:handoutMasterIdLst>
    <p:handoutMasterId r:id="rId30"/>
  </p:handoutMasterIdLst>
  <p:sldIdLst>
    <p:sldId id="341" r:id="rId2"/>
    <p:sldId id="396" r:id="rId3"/>
    <p:sldId id="411" r:id="rId4"/>
    <p:sldId id="416" r:id="rId5"/>
    <p:sldId id="385" r:id="rId6"/>
    <p:sldId id="403" r:id="rId7"/>
    <p:sldId id="412" r:id="rId8"/>
    <p:sldId id="388" r:id="rId9"/>
    <p:sldId id="366" r:id="rId10"/>
    <p:sldId id="418" r:id="rId11"/>
    <p:sldId id="389" r:id="rId12"/>
    <p:sldId id="413" r:id="rId13"/>
    <p:sldId id="406" r:id="rId14"/>
    <p:sldId id="417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27" r:id="rId23"/>
    <p:sldId id="428" r:id="rId24"/>
    <p:sldId id="429" r:id="rId25"/>
    <p:sldId id="430" r:id="rId26"/>
    <p:sldId id="431" r:id="rId27"/>
    <p:sldId id="379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0" autoAdjust="0"/>
    <p:restoredTop sz="99112" autoAdjust="0"/>
  </p:normalViewPr>
  <p:slideViewPr>
    <p:cSldViewPr snapToGrid="0">
      <p:cViewPr varScale="1">
        <p:scale>
          <a:sx n="101" d="100"/>
          <a:sy n="101" d="100"/>
        </p:scale>
        <p:origin x="64" y="3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WG4#101e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meeting; 3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rd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13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November 2020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C4-205005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6/Docs/SP-191211.zip" TargetMode="External"/><Relationship Id="rId3" Type="http://schemas.openxmlformats.org/officeDocument/2006/relationships/hyperlink" Target="http://www.3gpp.org/ftp/tsg_sa/TSG_SA/TSGS_83/Docs/SP-190182.zip" TargetMode="External"/><Relationship Id="rId7" Type="http://schemas.openxmlformats.org/officeDocument/2006/relationships/hyperlink" Target="http://www.3gpp.org/ftp/tsg_sa/TSG_SA/TSGS_84/Docs/SP-190342.zip" TargetMode="External"/><Relationship Id="rId2" Type="http://schemas.openxmlformats.org/officeDocument/2006/relationships/hyperlink" Target="http://www.3gpp.org/ftp/tsg_sa/TSG_SA/TSGS_80/Docs/SP-18059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0/Docs/SP-180596.zip" TargetMode="External"/><Relationship Id="rId5" Type="http://schemas.openxmlformats.org/officeDocument/2006/relationships/hyperlink" Target="http://www.3gpp.org/ftp/tsg_sa/TSG_SA/TSGS_86/Docs/SP-191125.zip" TargetMode="External"/><Relationship Id="rId4" Type="http://schemas.openxmlformats.org/officeDocument/2006/relationships/hyperlink" Target="http://www.3gpp.org/ftp/tsg_sa/TSG_SA/TSGS_82/Docs/SP-181118.zip" TargetMode="External"/><Relationship Id="rId9" Type="http://schemas.openxmlformats.org/officeDocument/2006/relationships/hyperlink" Target="http://www.3gpp.org/ftp/tsg_sa/TSG_SA/TSGS_80/Docs/SP-180378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9E_Electronic/Docs/SP-200690.zip" TargetMode="External"/><Relationship Id="rId13" Type="http://schemas.openxmlformats.org/officeDocument/2006/relationships/hyperlink" Target="http://www.3gpp.org/ftp/tsg_sa/TSG_SA/TSGS_87E_Electronic/Docs/SP-200098.zip" TargetMode="External"/><Relationship Id="rId18" Type="http://schemas.openxmlformats.org/officeDocument/2006/relationships/hyperlink" Target="http://www.3gpp.org/ftp/tsg_sa/TSG_SA/TSGS_83/Docs/SP-190184.zip" TargetMode="External"/><Relationship Id="rId3" Type="http://schemas.openxmlformats.org/officeDocument/2006/relationships/hyperlink" Target="http://www.3gpp.org/ftp/tsg_sa/TSG_SA/TSGS_85/Docs/SP-190626.zip" TargetMode="External"/><Relationship Id="rId21" Type="http://schemas.openxmlformats.org/officeDocument/2006/relationships/hyperlink" Target="http://www.3gpp.org/ftp/tsg_sa/TSG_SA/TSGS_85/Docs/SP-190629.zip" TargetMode="External"/><Relationship Id="rId7" Type="http://schemas.openxmlformats.org/officeDocument/2006/relationships/hyperlink" Target="http://www.3gpp.org/ftp/tsg_sa/TSG_SA/TSGS_85/Docs/SP-190631.zip" TargetMode="External"/><Relationship Id="rId12" Type="http://schemas.openxmlformats.org/officeDocument/2006/relationships/hyperlink" Target="http://www.3gpp.org/ftp/tsg_sa/TSG_SA/TSGS_84/Docs/SP-190443.zip" TargetMode="External"/><Relationship Id="rId17" Type="http://schemas.openxmlformats.org/officeDocument/2006/relationships/hyperlink" Target="http://www.3gpp.org/ftp/tsg_sa/TSG_SA/TSGS_84/Docs/SP-190450.zip" TargetMode="External"/><Relationship Id="rId2" Type="http://schemas.openxmlformats.org/officeDocument/2006/relationships/hyperlink" Target="http://www.3gpp.org/ftp/tsg_sa/TSG_SA/TSGS_87E_Electronic/Docs/SP-200094.zip" TargetMode="External"/><Relationship Id="rId16" Type="http://schemas.openxmlformats.org/officeDocument/2006/relationships/hyperlink" Target="http://www.3gpp.org/ftp/tsg_sa/TSG_SA/TSGS_84/Docs/SP-190449.zip" TargetMode="External"/><Relationship Id="rId20" Type="http://schemas.openxmlformats.org/officeDocument/2006/relationships/hyperlink" Target="http://www.3gpp.org/ftp/tsg_sa/TSG_SA/TSGS_87E_Electronic/Docs/SP-20009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7E_Electronic/Docs/SP-200298.zip" TargetMode="External"/><Relationship Id="rId11" Type="http://schemas.openxmlformats.org/officeDocument/2006/relationships/hyperlink" Target="http://www.3gpp.org/ftp/tsg_sa/TSG_SA/TSGS_87E_Electronic/Docs/SP-200297.zip" TargetMode="External"/><Relationship Id="rId5" Type="http://schemas.openxmlformats.org/officeDocument/2006/relationships/hyperlink" Target="http://www.3gpp.org/ftp/tsg_sa/TSG_SA/TSGS_86/Docs/SP-191335.zip" TargetMode="External"/><Relationship Id="rId15" Type="http://schemas.openxmlformats.org/officeDocument/2006/relationships/hyperlink" Target="http://www.3gpp.org/ftp/tsg_sa/TSG_SA/TSGS_84/Docs/SP-190562.zip" TargetMode="External"/><Relationship Id="rId10" Type="http://schemas.openxmlformats.org/officeDocument/2006/relationships/hyperlink" Target="http://www.3gpp.org/ftp/tsg_sa/TSG_SA/TSGS_82/Docs/SP-181253.zip" TargetMode="External"/><Relationship Id="rId19" Type="http://schemas.openxmlformats.org/officeDocument/2006/relationships/hyperlink" Target="http://www.3gpp.org/ftp/tsg_sa/TSG_SA/TSGS_83/Docs/SP-190187.zip" TargetMode="External"/><Relationship Id="rId4" Type="http://schemas.openxmlformats.org/officeDocument/2006/relationships/hyperlink" Target="http://www.3gpp.org/ftp/tsg_sa/TSG_SA/TSGS_87E_Electronic/Docs/SP-200097.zip" TargetMode="External"/><Relationship Id="rId9" Type="http://schemas.openxmlformats.org/officeDocument/2006/relationships/hyperlink" Target="http://www.3gpp.org/ftp/tsg_sa/TSG_SA/TSGS_87E_Electronic/Docs/SP-200093.zip" TargetMode="External"/><Relationship Id="rId14" Type="http://schemas.openxmlformats.org/officeDocument/2006/relationships/hyperlink" Target="http://www.3gpp.org/ftp/tsg_sa/TSG_SA/TSGS_85/Docs/SP-190931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8E_Electronic/Docs/SP-200453.zip" TargetMode="External"/><Relationship Id="rId13" Type="http://schemas.openxmlformats.org/officeDocument/2006/relationships/hyperlink" Target="http://www.3gpp.org/ftp/tsg_sa/TSG_SA/TSGS_88E_Electronic/Docs/SP-200457.zip" TargetMode="External"/><Relationship Id="rId3" Type="http://schemas.openxmlformats.org/officeDocument/2006/relationships/hyperlink" Target="http://www.3gpp.org/ftp/tsg_sa/TSG_SA/TSGS_88E_Electronic/Docs/SP-200519.zip" TargetMode="External"/><Relationship Id="rId7" Type="http://schemas.openxmlformats.org/officeDocument/2006/relationships/hyperlink" Target="http://www.3gpp.org/ftp/tsg_sa/TSG_SA/TSGS_88E_Electronic/Docs/SP-200448.zip" TargetMode="External"/><Relationship Id="rId12" Type="http://schemas.openxmlformats.org/officeDocument/2006/relationships/hyperlink" Target="http://www.3gpp.org/ftp/tsg_sa/TSG_SA/TSGS_88E_Electronic/Docs/SP-200456.zip" TargetMode="External"/><Relationship Id="rId2" Type="http://schemas.openxmlformats.org/officeDocument/2006/relationships/hyperlink" Target="http://www.3gpp.org/ftp/tsg_sa/TSG_SA/TSGS_87E_Electronic/Docs/SP-20008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8E_Electronic/Docs/SP-200447.zip" TargetMode="External"/><Relationship Id="rId11" Type="http://schemas.openxmlformats.org/officeDocument/2006/relationships/hyperlink" Target="http://www.3gpp.org/ftp/tsg_sa/TSG_SA/TSGS_88E_Electronic/Docs/SP-200455.zip" TargetMode="External"/><Relationship Id="rId5" Type="http://schemas.openxmlformats.org/officeDocument/2006/relationships/hyperlink" Target="http://www.3gpp.org/ftp/tsg_sa/TSG_SA/TSGS_84/Docs/SP-190563.zip" TargetMode="External"/><Relationship Id="rId10" Type="http://schemas.openxmlformats.org/officeDocument/2006/relationships/hyperlink" Target="http://www.3gpp.org/ftp/tsg_sa/TSG_SA/TSGS_88E_Electronic/Docs/SP-200454.zip" TargetMode="External"/><Relationship Id="rId4" Type="http://schemas.openxmlformats.org/officeDocument/2006/relationships/hyperlink" Target="http://www.3gpp.org/ftp/tsg_sa/TSG_SA/TSGS_84/Docs/SP-190564.zip" TargetMode="External"/><Relationship Id="rId9" Type="http://schemas.openxmlformats.org/officeDocument/2006/relationships/hyperlink" Target="http://www.3gpp.org/ftp/tsg_sa/TSG_SA/TSGS_88E_Electronic/Docs/SP-200446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9E_Electronic/Docs/SP-200885.zip" TargetMode="External"/><Relationship Id="rId13" Type="http://schemas.openxmlformats.org/officeDocument/2006/relationships/hyperlink" Target="http://www.3gpp.org/ftp/tsg_sa/TSG_SA/TSGS_88E_Electronic/Docs/SP-200349.zip" TargetMode="External"/><Relationship Id="rId18" Type="http://schemas.openxmlformats.org/officeDocument/2006/relationships/hyperlink" Target="http://www.3gpp.org/ftp/tsg_sa/TSG_SA/TSGS_85/Docs/SP-190713.zip" TargetMode="External"/><Relationship Id="rId3" Type="http://schemas.openxmlformats.org/officeDocument/2006/relationships/hyperlink" Target="http://www.3gpp.org/ftp/tsg_sa/TSG_SA/TSGS_88E_Electronic/Docs/SP-200352.zip" TargetMode="External"/><Relationship Id="rId7" Type="http://schemas.openxmlformats.org/officeDocument/2006/relationships/hyperlink" Target="http://www.3gpp.org/ftp/tsg_sa/TSG_SA/TSGS_82/Docs/SP-181035.zip" TargetMode="External"/><Relationship Id="rId12" Type="http://schemas.openxmlformats.org/officeDocument/2006/relationships/hyperlink" Target="http://www.3gpp.org/ftp/tsg_sa/TSG_SA/TSGs_89E_Electronic/Docs/SP-200721.zip" TargetMode="External"/><Relationship Id="rId17" Type="http://schemas.openxmlformats.org/officeDocument/2006/relationships/hyperlink" Target="http://www.3gpp.org/ftp/tsg_sa/TSG_SA/TSGS_82/Docs/SP-181038.zip" TargetMode="External"/><Relationship Id="rId2" Type="http://schemas.openxmlformats.org/officeDocument/2006/relationships/hyperlink" Target="http://www.3gpp.org/ftp/tsg_sa/TSG_SA/TSGS_88E_Electronic/Docs/SP-200353.zip" TargetMode="External"/><Relationship Id="rId16" Type="http://schemas.openxmlformats.org/officeDocument/2006/relationships/hyperlink" Target="http://www.3gpp.org/ftp/tsg_sa/TSG_SA/TSGS_82/Docs/SP-18123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8E_Electronic/Docs/SP-200347.zip" TargetMode="External"/><Relationship Id="rId11" Type="http://schemas.openxmlformats.org/officeDocument/2006/relationships/hyperlink" Target="http://www.3gpp.org/ftp/tsg_sa/TSG_SA/TSGs_89E_Electronic/Docs/SP-200878.zip" TargetMode="External"/><Relationship Id="rId5" Type="http://schemas.openxmlformats.org/officeDocument/2006/relationships/hyperlink" Target="http://www.3gpp.org/ftp/tsg_sa/TSG_SA/TSGS_88E_Electronic/Docs/SP-200351.zip" TargetMode="External"/><Relationship Id="rId15" Type="http://schemas.openxmlformats.org/officeDocument/2006/relationships/hyperlink" Target="http://www.3gpp.org/ftp/tsg_sa/TSG_SA/TSGS_81/Docs/SP-180696.zip" TargetMode="External"/><Relationship Id="rId10" Type="http://schemas.openxmlformats.org/officeDocument/2006/relationships/hyperlink" Target="http://www.3gpp.org/ftp/tsg_sa/TSG_SA/TSGs_89E_Electronic/Docs/SP-200722.zip" TargetMode="External"/><Relationship Id="rId4" Type="http://schemas.openxmlformats.org/officeDocument/2006/relationships/hyperlink" Target="http://www.3gpp.org/ftp/tsg_sa/TSG_SA/TSGS_88E_Electronic/Docs/SP-200355.zip" TargetMode="External"/><Relationship Id="rId9" Type="http://schemas.openxmlformats.org/officeDocument/2006/relationships/hyperlink" Target="http://www.3gpp.org/ftp/tsg_sa/TSG_SA/TSGS_88E_Electronic/Docs/SP-200350.zip" TargetMode="External"/><Relationship Id="rId14" Type="http://schemas.openxmlformats.org/officeDocument/2006/relationships/hyperlink" Target="http://www.3gpp.org/ftp/tsg_sa/TSG_SA/TSGS_81/Docs/SP-180690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7E_Electronic/Docs/SP-200146.zip" TargetMode="External"/><Relationship Id="rId13" Type="http://schemas.openxmlformats.org/officeDocument/2006/relationships/hyperlink" Target="http://www.3gpp.org/ftp/tsg_sa/TSG_SA/TSGS_86/Docs/SP-190983.zip" TargetMode="External"/><Relationship Id="rId3" Type="http://schemas.openxmlformats.org/officeDocument/2006/relationships/hyperlink" Target="http://www.3gpp.org/ftp/tsg_sa/TSG_SA/TSGs_89E_Electronic/Docs/SP-200879.zip" TargetMode="External"/><Relationship Id="rId7" Type="http://schemas.openxmlformats.org/officeDocument/2006/relationships/hyperlink" Target="http://www.3gpp.org/ftp/tsg_sa/TSG_SA/TSGs_89E_Electronic/Docs/SP-200720.zip" TargetMode="External"/><Relationship Id="rId12" Type="http://schemas.openxmlformats.org/officeDocument/2006/relationships/hyperlink" Target="http://www.3gpp.org/ftp/tsg_sa/TSG_SA/TSGs_89E_Electronic/Docs/SP-200719.zip" TargetMode="External"/><Relationship Id="rId2" Type="http://schemas.openxmlformats.org/officeDocument/2006/relationships/hyperlink" Target="http://www.3gpp.org/ftp/tsg_sa/TSG_SA/TSGS_85/Docs/SP-19071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7E_Electronic/Docs/SP-200149.zip" TargetMode="External"/><Relationship Id="rId11" Type="http://schemas.openxmlformats.org/officeDocument/2006/relationships/hyperlink" Target="http://www.3gpp.org/ftp/tsg_sa/TSG_SA/TSGS_88E_Electronic/Docs/SP-200348.zip" TargetMode="External"/><Relationship Id="rId5" Type="http://schemas.openxmlformats.org/officeDocument/2006/relationships/hyperlink" Target="http://www.3gpp.org/ftp/tsg_sa/TSG_SA/TSGS_86/Docs/SP-191128.zip" TargetMode="External"/><Relationship Id="rId10" Type="http://schemas.openxmlformats.org/officeDocument/2006/relationships/hyperlink" Target="http://www.3gpp.org/ftp/tsg_sa/TSG_SA/TSGS_87E_Electronic/Docs/SP-200148.zip" TargetMode="External"/><Relationship Id="rId4" Type="http://schemas.openxmlformats.org/officeDocument/2006/relationships/hyperlink" Target="http://www.3gpp.org/ftp/tsg_sa/TSG_SA/TSGS_85/Docs/SP-190714.zip" TargetMode="External"/><Relationship Id="rId9" Type="http://schemas.openxmlformats.org/officeDocument/2006/relationships/hyperlink" Target="http://www.3gpp.org/ftp/tsg_sa/TSG_SA/TSGS_87E_Electronic/Docs/SP-200147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6/Docs/SP-190989.zip" TargetMode="External"/><Relationship Id="rId13" Type="http://schemas.openxmlformats.org/officeDocument/2006/relationships/hyperlink" Target="http://www.3gpp.org/ftp/tsg_sa/TSG_SA/TSGS_87E_Electronic/Docs/SP-200056.zip" TargetMode="External"/><Relationship Id="rId3" Type="http://schemas.openxmlformats.org/officeDocument/2006/relationships/hyperlink" Target="http://www.3gpp.org/ftp/tsg_sa/TSG_SA/TSGS_87E_Electronic/Docs/SP-200238.zip" TargetMode="External"/><Relationship Id="rId7" Type="http://schemas.openxmlformats.org/officeDocument/2006/relationships/hyperlink" Target="http://www.3gpp.org/ftp/tsg_sa/TSG_SA/TSGS_83/Docs/SP-190040.zip" TargetMode="External"/><Relationship Id="rId12" Type="http://schemas.openxmlformats.org/officeDocument/2006/relationships/hyperlink" Target="http://www.3gpp.org/ftp/tsg_sa/TSG_SA/TSGS_87E_Electronic/Docs/SP-200053.zip" TargetMode="External"/><Relationship Id="rId2" Type="http://schemas.openxmlformats.org/officeDocument/2006/relationships/hyperlink" Target="http://www.3gpp.org/ftp/tsg_sa/TSG_SA/TSGS_88E_Electronic/Docs/SP-20039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2/Docs/SP-180985.zip" TargetMode="External"/><Relationship Id="rId11" Type="http://schemas.openxmlformats.org/officeDocument/2006/relationships/hyperlink" Target="http://www.3gpp.org/ftp/tsg_sa/TSG_SA/TSGS_87E_Electronic/Docs/SP-200052.zip" TargetMode="External"/><Relationship Id="rId5" Type="http://schemas.openxmlformats.org/officeDocument/2006/relationships/hyperlink" Target="http://www.3gpp.org/ftp/tsg_sa/TSG_SA/TSGS_88E_Electronic/Docs/SP-200398.zip" TargetMode="External"/><Relationship Id="rId10" Type="http://schemas.openxmlformats.org/officeDocument/2006/relationships/hyperlink" Target="http://www.3gpp.org/ftp/tsg_sa/TSG_SA/TSGS_85/Docs/SP-190642.zip" TargetMode="External"/><Relationship Id="rId4" Type="http://schemas.openxmlformats.org/officeDocument/2006/relationships/hyperlink" Target="http://www.3gpp.org/ftp/tsg_sa/TSG_SA/TSGs_89E_Electronic/Docs/SP-200667.zip" TargetMode="External"/><Relationship Id="rId9" Type="http://schemas.openxmlformats.org/officeDocument/2006/relationships/hyperlink" Target="http://www.3gpp.org/ftp/tsg_sa/TSG_SA/TSGS_77/Docs/SP-170611.zip" TargetMode="External"/><Relationship Id="rId14" Type="http://schemas.openxmlformats.org/officeDocument/2006/relationships/hyperlink" Target="http://www.3gpp.org/ftp/tsg_sa/TSG_SA/TSGS_87E_Electronic/Docs/SP-200054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9E_Electronic/Docs/SP-200771.zip" TargetMode="External"/><Relationship Id="rId3" Type="http://schemas.openxmlformats.org/officeDocument/2006/relationships/hyperlink" Target="http://www.3gpp.org/ftp/tsg_sa/TSG_SA/TSGS_88E_Electronic/Docs/SP-200467.zip" TargetMode="External"/><Relationship Id="rId7" Type="http://schemas.openxmlformats.org/officeDocument/2006/relationships/hyperlink" Target="http://www.3gpp.org/ftp/tsg_sa/TSG_SA/TSGs_89E_Electronic/Docs/SP-200765.zip" TargetMode="External"/><Relationship Id="rId2" Type="http://schemas.openxmlformats.org/officeDocument/2006/relationships/hyperlink" Target="http://www.3gpp.org/ftp/tsg_sa/TSG_SA/TSGS_83/Docs/SP-19013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9E_Electronic/Docs/SP-200853.zip" TargetMode="External"/><Relationship Id="rId11" Type="http://schemas.openxmlformats.org/officeDocument/2006/relationships/hyperlink" Target="http://www.3gpp.org/ftp/tsg_sa/TSG_SA/TSGS_87E_Electronic/Docs/SP-200187.zip" TargetMode="External"/><Relationship Id="rId5" Type="http://schemas.openxmlformats.org/officeDocument/2006/relationships/hyperlink" Target="http://www.3gpp.org/ftp/tsg_sa/TSG_SA/TSGs_89E_Electronic/Docs/SP-200767.zip" TargetMode="External"/><Relationship Id="rId10" Type="http://schemas.openxmlformats.org/officeDocument/2006/relationships/hyperlink" Target="http://www.3gpp.org/ftp/tsg_sa/TSG_SA/TSGS_85/Docs/SP-190930.zip" TargetMode="External"/><Relationship Id="rId4" Type="http://schemas.openxmlformats.org/officeDocument/2006/relationships/hyperlink" Target="http://www.3gpp.org/ftp/tsg_sa/TSG_SA/TSGS_87E_Electronic/Docs/SP-200195.zip" TargetMode="External"/><Relationship Id="rId9" Type="http://schemas.openxmlformats.org/officeDocument/2006/relationships/hyperlink" Target="http://www.3gpp.org/ftp/tsg_sa/TSG_SA/TSGs_89E_Electronic/Docs/SP-200766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7E_Electronic/Docs/SP-200188.zip" TargetMode="External"/><Relationship Id="rId13" Type="http://schemas.openxmlformats.org/officeDocument/2006/relationships/hyperlink" Target="http://www.3gpp.org/ftp/tsg_sa/TSG_SA/TSGS_87E_Electronic/Docs/SP-200193.zip" TargetMode="External"/><Relationship Id="rId18" Type="http://schemas.openxmlformats.org/officeDocument/2006/relationships/hyperlink" Target="http://www.3gpp.org/ftp/tsg_sa/TSG_SA/TSGs_89E_Electronic/Docs/SP-200854.zip" TargetMode="External"/><Relationship Id="rId3" Type="http://schemas.openxmlformats.org/officeDocument/2006/relationships/hyperlink" Target="http://www.3gpp.org/ftp/tsg_sa/TSG_SA/TSGS_88E_Electronic/Docs/SP-200464.zip" TargetMode="External"/><Relationship Id="rId7" Type="http://schemas.openxmlformats.org/officeDocument/2006/relationships/hyperlink" Target="http://www.3gpp.org/ftp/tsg_sa/TSG_SA/TSGS_88E_Electronic/Docs/SP-200462.zip" TargetMode="External"/><Relationship Id="rId12" Type="http://schemas.openxmlformats.org/officeDocument/2006/relationships/hyperlink" Target="http://www.3gpp.org/ftp/tsg_sa/TSG_SA/TSGS_87E_Electronic/Docs/SP-200192.zip" TargetMode="External"/><Relationship Id="rId17" Type="http://schemas.openxmlformats.org/officeDocument/2006/relationships/hyperlink" Target="http://www.3gpp.org/ftp/tsg_sa/TSG_SA/TSGs_89E_Electronic/Docs/SP-200770.zip" TargetMode="External"/><Relationship Id="rId2" Type="http://schemas.openxmlformats.org/officeDocument/2006/relationships/hyperlink" Target="http://www.3gpp.org/ftp/tsg_sa/TSG_SA/TSGS_87E_Electronic/Docs/SP-200194.zip" TargetMode="External"/><Relationship Id="rId16" Type="http://schemas.openxmlformats.org/officeDocument/2006/relationships/hyperlink" Target="http://www.3gpp.org/ftp/tsg_sa/TSG_SA/TSGS_81/Docs/SP-18089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8E_Electronic/Docs/SP-200463.zip" TargetMode="External"/><Relationship Id="rId11" Type="http://schemas.openxmlformats.org/officeDocument/2006/relationships/hyperlink" Target="http://www.3gpp.org/ftp/tsg_sa/TSG_SA/TSGS_87E_Electronic/Docs/SP-200191.zip" TargetMode="External"/><Relationship Id="rId5" Type="http://schemas.openxmlformats.org/officeDocument/2006/relationships/hyperlink" Target="http://www.3gpp.org/ftp/tsg_sa/TSG_SA/TSGS_88E_Electronic/Docs/SP-200465.zip" TargetMode="External"/><Relationship Id="rId15" Type="http://schemas.openxmlformats.org/officeDocument/2006/relationships/hyperlink" Target="http://www.3gpp.org/ftp/tsg_sa/TSG_SA/TSGS_84/Docs/SP-190367.zip" TargetMode="External"/><Relationship Id="rId10" Type="http://schemas.openxmlformats.org/officeDocument/2006/relationships/hyperlink" Target="http://www.3gpp.org/ftp/tsg_sa/TSG_SA/TSGS_87E_Electronic/Docs/SP-200190.zip" TargetMode="External"/><Relationship Id="rId19" Type="http://schemas.openxmlformats.org/officeDocument/2006/relationships/hyperlink" Target="http://www.3gpp.org/ftp/tsg_sa/TSG_SA/TSGs_89E_Electronic/Docs/SP-200769.zip" TargetMode="External"/><Relationship Id="rId4" Type="http://schemas.openxmlformats.org/officeDocument/2006/relationships/hyperlink" Target="http://www.3gpp.org/ftp/tsg_sa/TSG_SA/TSGS_88E_Electronic/Docs/SP-200466.zip" TargetMode="External"/><Relationship Id="rId9" Type="http://schemas.openxmlformats.org/officeDocument/2006/relationships/hyperlink" Target="http://www.3gpp.org/ftp/tsg_sa/TSG_SA/TSGS_87E_Electronic/Docs/SP-200189.zip" TargetMode="External"/><Relationship Id="rId14" Type="http://schemas.openxmlformats.org/officeDocument/2006/relationships/hyperlink" Target="http://www.3gpp.org/ftp/tsg_sa/TSG_SA/TSGS_87E_Electronic/Docs/SP-200196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3/Docs/SP-190065.zip" TargetMode="External"/><Relationship Id="rId3" Type="http://schemas.openxmlformats.org/officeDocument/2006/relationships/hyperlink" Target="http://www.3gpp.org/ftp/tsg_sa/TSG_SA/TSGS_87E_Electronic/Docs/SP-200111.zip" TargetMode="External"/><Relationship Id="rId7" Type="http://schemas.openxmlformats.org/officeDocument/2006/relationships/hyperlink" Target="http://www.3gpp.org/ftp/tsg_sa/TSG_SA/TSGs_89E_Electronic/Docs/SP-200837.zip" TargetMode="External"/><Relationship Id="rId2" Type="http://schemas.openxmlformats.org/officeDocument/2006/relationships/hyperlink" Target="http://www.3gpp.org/ftp/tsg_sa/TSG_SA/TSGs_89E_Electronic/Docs/SP-20083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5/Docs/SP-190929.zip" TargetMode="External"/><Relationship Id="rId5" Type="http://schemas.openxmlformats.org/officeDocument/2006/relationships/hyperlink" Target="http://www.3gpp.org/ftp/tsg_sa/TSG_SA/TSGS_85/Docs/SP-190725.zip" TargetMode="External"/><Relationship Id="rId4" Type="http://schemas.openxmlformats.org/officeDocument/2006/relationships/hyperlink" Target="http://www.3gpp.org/ftp/tsg_sa/TSG_SA/TSGS_87E_Electronic/Docs/SP-200110.zip" TargetMode="External"/><Relationship Id="rId9" Type="http://schemas.openxmlformats.org/officeDocument/2006/relationships/hyperlink" Target="http://www.3gpp.org/ftp/tsg_sa/TSG_SA/TSGs_89E_Electronic/Docs/SP-200835.zip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5/Docs/SP-190944.zip" TargetMode="External"/><Relationship Id="rId3" Type="http://schemas.openxmlformats.org/officeDocument/2006/relationships/hyperlink" Target="http://www.3gpp.org/ftp/tsg_sa/TSG_SA/TSGs_89E_Electronic/Docs/SP-200831.zip" TargetMode="External"/><Relationship Id="rId7" Type="http://schemas.openxmlformats.org/officeDocument/2006/relationships/hyperlink" Target="http://www.3gpp.org/ftp/tsg_sa/TSG_SA/TSGs_89E_Electronic/Docs/SP-200886.zip" TargetMode="External"/><Relationship Id="rId2" Type="http://schemas.openxmlformats.org/officeDocument/2006/relationships/hyperlink" Target="http://www.3gpp.org/ftp/tsg_sa/TSG_SA/TSGS_86/Docs/SP-19110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7E_Electronic/Docs/SP-200109.zip" TargetMode="External"/><Relationship Id="rId5" Type="http://schemas.openxmlformats.org/officeDocument/2006/relationships/hyperlink" Target="http://www.3gpp.org/ftp/tsg_sa/TSG_SA/TSGS_86/Docs/SP-191106.zip" TargetMode="External"/><Relationship Id="rId10" Type="http://schemas.openxmlformats.org/officeDocument/2006/relationships/hyperlink" Target="http://www.3gpp.org/ftp/tsg_sa/TSG_SA/TSGs_89E_Electronic/Docs/SP-200832.zip" TargetMode="External"/><Relationship Id="rId4" Type="http://schemas.openxmlformats.org/officeDocument/2006/relationships/hyperlink" Target="http://www.3gpp.org/ftp/tsg_sa/TSG_SA/TSGs_89E_Electronic/Docs/SP-200833.zip" TargetMode="External"/><Relationship Id="rId9" Type="http://schemas.openxmlformats.org/officeDocument/2006/relationships/hyperlink" Target="http://www.3gpp.org/ftp/tsg_sa/TSG_SA/TSGS_87E_Electronic/Docs/SP-200108.zip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8E_Electronic/Docs/SP-200573.zip" TargetMode="External"/><Relationship Id="rId13" Type="http://schemas.openxmlformats.org/officeDocument/2006/relationships/hyperlink" Target="http://www.3gpp.org/ftp/tsg_sa/TSG_SA/TSGS_85/Docs/SP-190836.zip" TargetMode="External"/><Relationship Id="rId3" Type="http://schemas.openxmlformats.org/officeDocument/2006/relationships/hyperlink" Target="http://www.3gpp.org/ftp/tsg_sa/TSG_SA/TSGS_85/Docs/SP-190838.zip" TargetMode="External"/><Relationship Id="rId7" Type="http://schemas.openxmlformats.org/officeDocument/2006/relationships/hyperlink" Target="http://www.3gpp.org/ftp/tsg_sa/TSG_SA/TSGS_88E_Electronic/Docs/SP-200571.zip" TargetMode="External"/><Relationship Id="rId12" Type="http://schemas.openxmlformats.org/officeDocument/2006/relationships/hyperlink" Target="http://www.3gpp.org/ftp/tsg_sa/TSG_SA/TSGS_88E_Electronic/Docs/SP-200592.zip" TargetMode="External"/><Relationship Id="rId2" Type="http://schemas.openxmlformats.org/officeDocument/2006/relationships/hyperlink" Target="http://www.3gpp.org/ftp/tsg_sa/TSG_SA/TSGs_89E_Electronic/Docs/SP-200797.zip" TargetMode="External"/><Relationship Id="rId16" Type="http://schemas.openxmlformats.org/officeDocument/2006/relationships/hyperlink" Target="http://www.3gpp.org/ftp/tsg_sa/TSG_SA/TSGS_86/Docs/SP-19104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9E_Electronic/Docs/SP-200799.zip" TargetMode="External"/><Relationship Id="rId11" Type="http://schemas.openxmlformats.org/officeDocument/2006/relationships/hyperlink" Target="http://www.3gpp.org/ftp/tsg_sa/TSG_SA/TSGS_88E_Electronic/Docs/SP-200576.zip" TargetMode="External"/><Relationship Id="rId5" Type="http://schemas.openxmlformats.org/officeDocument/2006/relationships/hyperlink" Target="http://www.3gpp.org/ftp/tsg_sa/TSG_SA/TSGs_89E_Electronic/Docs/SP-200798.zip" TargetMode="External"/><Relationship Id="rId15" Type="http://schemas.openxmlformats.org/officeDocument/2006/relationships/hyperlink" Target="http://www.3gpp.org/ftp/tsg_sa/TSG_SA/TSGS_86/Docs/SP-191040.zip" TargetMode="External"/><Relationship Id="rId10" Type="http://schemas.openxmlformats.org/officeDocument/2006/relationships/hyperlink" Target="http://www.3gpp.org/ftp/tsg_sa/TSG_SA/TSGS_88E_Electronic/Docs/SP-200575.zip" TargetMode="External"/><Relationship Id="rId4" Type="http://schemas.openxmlformats.org/officeDocument/2006/relationships/hyperlink" Target="http://www.3gpp.org/ftp/tsg_sa/TSG_SA/TSGS_88E_Electronic/Docs/SP-200572.zip" TargetMode="External"/><Relationship Id="rId9" Type="http://schemas.openxmlformats.org/officeDocument/2006/relationships/hyperlink" Target="http://www.3gpp.org/ftp/tsg_sa/TSG_SA/TSGS_88E_Electronic/Docs/SP-200574.zip" TargetMode="External"/><Relationship Id="rId14" Type="http://schemas.openxmlformats.org/officeDocument/2006/relationships/hyperlink" Target="http://www.3gpp.org/ftp/tsg_sa/TSG_SA/TSGS_85/Docs/SP-190837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88E_Electronic/Docs/SP-200335.zip" TargetMode="External"/><Relationship Id="rId2" Type="http://schemas.openxmlformats.org/officeDocument/2006/relationships/hyperlink" Target="http://www.3gpp.org/ftp/tsg_sa/TSG_SA/TSGS_88E_Electronic/Docs/SP-200336.zip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#89e 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hevron 73"/>
          <p:cNvSpPr>
            <a:spLocks noChangeArrowheads="1"/>
          </p:cNvSpPr>
          <p:nvPr/>
        </p:nvSpPr>
        <p:spPr bwMode="auto">
          <a:xfrm>
            <a:off x="-8466" y="2324101"/>
            <a:ext cx="817033" cy="309033"/>
          </a:xfrm>
          <a:prstGeom prst="chevron">
            <a:avLst>
              <a:gd name="adj" fmla="val 50331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333" b="1" dirty="0">
              <a:latin typeface="Arial" panose="020B0604020202020204" pitchFamily="34" charset="0"/>
            </a:endParaRPr>
          </a:p>
        </p:txBody>
      </p:sp>
      <p:sp>
        <p:nvSpPr>
          <p:cNvPr id="10243" name="Chevron 73"/>
          <p:cNvSpPr>
            <a:spLocks noChangeArrowheads="1"/>
          </p:cNvSpPr>
          <p:nvPr/>
        </p:nvSpPr>
        <p:spPr bwMode="auto">
          <a:xfrm>
            <a:off x="-42333" y="2874434"/>
            <a:ext cx="814917" cy="309033"/>
          </a:xfrm>
          <a:prstGeom prst="chevron">
            <a:avLst>
              <a:gd name="adj" fmla="val 50200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333" b="1" dirty="0"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133167" y="1455588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247" name="Straight Connector 70"/>
          <p:cNvCxnSpPr>
            <a:cxnSpLocks noChangeShapeType="1"/>
          </p:cNvCxnSpPr>
          <p:nvPr/>
        </p:nvCxnSpPr>
        <p:spPr bwMode="auto">
          <a:xfrm flipV="1">
            <a:off x="8047567" y="144712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8" name="TextBox 71"/>
          <p:cNvSpPr txBox="1">
            <a:spLocks noChangeArrowheads="1"/>
          </p:cNvSpPr>
          <p:nvPr/>
        </p:nvSpPr>
        <p:spPr bwMode="auto">
          <a:xfrm>
            <a:off x="7682673" y="14386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49" name="Straight Connector 72"/>
          <p:cNvCxnSpPr>
            <a:cxnSpLocks noChangeShapeType="1"/>
          </p:cNvCxnSpPr>
          <p:nvPr/>
        </p:nvCxnSpPr>
        <p:spPr bwMode="auto">
          <a:xfrm flipV="1">
            <a:off x="8983134" y="1447121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TextBox 73"/>
          <p:cNvSpPr txBox="1">
            <a:spLocks noChangeArrowheads="1"/>
          </p:cNvSpPr>
          <p:nvPr/>
        </p:nvSpPr>
        <p:spPr bwMode="auto">
          <a:xfrm>
            <a:off x="8616122" y="14386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51" name="Straight Connector 74"/>
          <p:cNvCxnSpPr>
            <a:cxnSpLocks noChangeShapeType="1"/>
          </p:cNvCxnSpPr>
          <p:nvPr/>
        </p:nvCxnSpPr>
        <p:spPr bwMode="auto">
          <a:xfrm flipV="1">
            <a:off x="9912351" y="1447121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2" name="TextBox 75"/>
          <p:cNvSpPr txBox="1">
            <a:spLocks noChangeArrowheads="1"/>
          </p:cNvSpPr>
          <p:nvPr/>
        </p:nvSpPr>
        <p:spPr bwMode="auto">
          <a:xfrm>
            <a:off x="9562273" y="143018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53" name="TextBox 77"/>
          <p:cNvSpPr txBox="1">
            <a:spLocks noChangeArrowheads="1"/>
          </p:cNvSpPr>
          <p:nvPr/>
        </p:nvSpPr>
        <p:spPr bwMode="auto">
          <a:xfrm>
            <a:off x="10414230" y="1430187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46567" y="1451355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255" name="Straight Connector 81"/>
          <p:cNvCxnSpPr>
            <a:cxnSpLocks noChangeShapeType="1"/>
          </p:cNvCxnSpPr>
          <p:nvPr/>
        </p:nvCxnSpPr>
        <p:spPr bwMode="auto">
          <a:xfrm flipV="1">
            <a:off x="797985" y="145135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6" name="TextBox 82"/>
          <p:cNvSpPr txBox="1">
            <a:spLocks noChangeArrowheads="1"/>
          </p:cNvSpPr>
          <p:nvPr/>
        </p:nvSpPr>
        <p:spPr bwMode="auto">
          <a:xfrm>
            <a:off x="447906" y="14513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87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57" name="Straight Connector 83"/>
          <p:cNvCxnSpPr>
            <a:cxnSpLocks noChangeShapeType="1"/>
          </p:cNvCxnSpPr>
          <p:nvPr/>
        </p:nvCxnSpPr>
        <p:spPr bwMode="auto">
          <a:xfrm flipV="1">
            <a:off x="1733551" y="1451354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8" name="TextBox 84"/>
          <p:cNvSpPr txBox="1">
            <a:spLocks noChangeArrowheads="1"/>
          </p:cNvSpPr>
          <p:nvPr/>
        </p:nvSpPr>
        <p:spPr bwMode="auto">
          <a:xfrm>
            <a:off x="1382414" y="14513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88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59" name="Straight Connector 85"/>
          <p:cNvCxnSpPr>
            <a:cxnSpLocks noChangeShapeType="1"/>
          </p:cNvCxnSpPr>
          <p:nvPr/>
        </p:nvCxnSpPr>
        <p:spPr bwMode="auto">
          <a:xfrm flipV="1">
            <a:off x="2660651" y="145135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0" name="TextBox 86"/>
          <p:cNvSpPr txBox="1">
            <a:spLocks noChangeArrowheads="1"/>
          </p:cNvSpPr>
          <p:nvPr/>
        </p:nvSpPr>
        <p:spPr bwMode="auto">
          <a:xfrm>
            <a:off x="2311630" y="14513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89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61" name="Straight Connector 87"/>
          <p:cNvCxnSpPr>
            <a:cxnSpLocks noChangeShapeType="1"/>
          </p:cNvCxnSpPr>
          <p:nvPr/>
        </p:nvCxnSpPr>
        <p:spPr bwMode="auto">
          <a:xfrm flipV="1">
            <a:off x="3496734" y="145135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62" name="TextBox 88"/>
          <p:cNvSpPr txBox="1">
            <a:spLocks noChangeArrowheads="1"/>
          </p:cNvSpPr>
          <p:nvPr/>
        </p:nvSpPr>
        <p:spPr bwMode="auto">
          <a:xfrm>
            <a:off x="3147714" y="1451354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90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65" name="Straight Connector 115"/>
          <p:cNvCxnSpPr>
            <a:cxnSpLocks noChangeShapeType="1"/>
          </p:cNvCxnSpPr>
          <p:nvPr/>
        </p:nvCxnSpPr>
        <p:spPr bwMode="auto">
          <a:xfrm>
            <a:off x="4406900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8193618" y="1043519"/>
            <a:ext cx="9969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</a:rPr>
              <a:t>2022</a:t>
            </a:r>
            <a:endParaRPr lang="en-GB" sz="1400" b="1" dirty="0">
              <a:ea typeface="ＭＳ Ｐゴシック" charset="-12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38767" y="1043519"/>
            <a:ext cx="9969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</a:rPr>
              <a:t>2020</a:t>
            </a:r>
            <a:endParaRPr lang="en-GB" sz="1400" b="1" dirty="0">
              <a:ea typeface="ＭＳ Ｐゴシック" charset="-128"/>
            </a:endParaRPr>
          </a:p>
        </p:txBody>
      </p:sp>
      <p:cxnSp>
        <p:nvCxnSpPr>
          <p:cNvPr id="10268" name="Straight Connector 114"/>
          <p:cNvCxnSpPr>
            <a:cxnSpLocks noChangeShapeType="1"/>
          </p:cNvCxnSpPr>
          <p:nvPr/>
        </p:nvCxnSpPr>
        <p:spPr bwMode="auto">
          <a:xfrm>
            <a:off x="692151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69" name="Straight Connector 114"/>
          <p:cNvCxnSpPr>
            <a:cxnSpLocks noChangeShapeType="1"/>
          </p:cNvCxnSpPr>
          <p:nvPr/>
        </p:nvCxnSpPr>
        <p:spPr bwMode="auto">
          <a:xfrm>
            <a:off x="1621367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70" name="Straight Connector 114"/>
          <p:cNvCxnSpPr>
            <a:cxnSpLocks noChangeShapeType="1"/>
          </p:cNvCxnSpPr>
          <p:nvPr/>
        </p:nvCxnSpPr>
        <p:spPr bwMode="auto">
          <a:xfrm>
            <a:off x="2686051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1" name="Rectangle 12"/>
          <p:cNvSpPr>
            <a:spLocks noChangeArrowheads="1"/>
          </p:cNvSpPr>
          <p:nvPr/>
        </p:nvSpPr>
        <p:spPr bwMode="auto">
          <a:xfrm>
            <a:off x="2025651" y="5791201"/>
            <a:ext cx="11599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Today</a:t>
            </a:r>
          </a:p>
        </p:txBody>
      </p:sp>
      <p:sp>
        <p:nvSpPr>
          <p:cNvPr id="10272" name="TextBox 112"/>
          <p:cNvSpPr txBox="1">
            <a:spLocks noChangeArrowheads="1"/>
          </p:cNvSpPr>
          <p:nvPr/>
        </p:nvSpPr>
        <p:spPr bwMode="auto">
          <a:xfrm>
            <a:off x="10054019" y="2012951"/>
            <a:ext cx="142058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7" b="1" dirty="0">
                <a:solidFill>
                  <a:srgbClr val="00B050"/>
                </a:solidFill>
                <a:latin typeface="Arial" panose="020B0604020202020204" pitchFamily="34" charset="0"/>
              </a:rPr>
              <a:t>Release 17</a:t>
            </a:r>
            <a:endParaRPr lang="en-GB" altLang="en-US" sz="16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500967" y="1449238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274" name="Straight Connector 48"/>
          <p:cNvCxnSpPr>
            <a:cxnSpLocks noChangeShapeType="1"/>
          </p:cNvCxnSpPr>
          <p:nvPr/>
        </p:nvCxnSpPr>
        <p:spPr bwMode="auto">
          <a:xfrm flipV="1">
            <a:off x="4421718" y="1449238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5" name="TextBox 61"/>
          <p:cNvSpPr txBox="1">
            <a:spLocks noChangeArrowheads="1"/>
          </p:cNvSpPr>
          <p:nvPr/>
        </p:nvSpPr>
        <p:spPr bwMode="auto">
          <a:xfrm>
            <a:off x="4072697" y="144923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76" name="Straight Connector 62"/>
          <p:cNvCxnSpPr>
            <a:cxnSpLocks noChangeShapeType="1"/>
          </p:cNvCxnSpPr>
          <p:nvPr/>
        </p:nvCxnSpPr>
        <p:spPr bwMode="auto">
          <a:xfrm flipV="1">
            <a:off x="5357285" y="1449238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7" name="TextBox 63"/>
          <p:cNvSpPr txBox="1">
            <a:spLocks noChangeArrowheads="1"/>
          </p:cNvSpPr>
          <p:nvPr/>
        </p:nvSpPr>
        <p:spPr bwMode="auto">
          <a:xfrm>
            <a:off x="5008263" y="144923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78" name="Straight Connector 64"/>
          <p:cNvCxnSpPr>
            <a:cxnSpLocks noChangeShapeType="1"/>
          </p:cNvCxnSpPr>
          <p:nvPr/>
        </p:nvCxnSpPr>
        <p:spPr bwMode="auto">
          <a:xfrm flipV="1">
            <a:off x="6286500" y="1449238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9" name="TextBox 65"/>
          <p:cNvSpPr txBox="1">
            <a:spLocks noChangeArrowheads="1"/>
          </p:cNvSpPr>
          <p:nvPr/>
        </p:nvSpPr>
        <p:spPr bwMode="auto">
          <a:xfrm>
            <a:off x="5935363" y="144923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80" name="Straight Connector 66"/>
          <p:cNvCxnSpPr>
            <a:cxnSpLocks noChangeShapeType="1"/>
          </p:cNvCxnSpPr>
          <p:nvPr/>
        </p:nvCxnSpPr>
        <p:spPr bwMode="auto">
          <a:xfrm flipV="1">
            <a:off x="7120467" y="1449238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81" name="TextBox 67"/>
          <p:cNvSpPr txBox="1">
            <a:spLocks noChangeArrowheads="1"/>
          </p:cNvSpPr>
          <p:nvPr/>
        </p:nvSpPr>
        <p:spPr bwMode="auto">
          <a:xfrm>
            <a:off x="6771447" y="144923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487334" y="1045635"/>
            <a:ext cx="9969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</a:rPr>
              <a:t>2021</a:t>
            </a:r>
            <a:endParaRPr lang="en-GB" sz="1400" b="1" dirty="0">
              <a:ea typeface="ＭＳ Ｐゴシック" charset="-128"/>
            </a:endParaRPr>
          </a:p>
        </p:txBody>
      </p:sp>
      <p:cxnSp>
        <p:nvCxnSpPr>
          <p:cNvPr id="10283" name="Straight Connector 114"/>
          <p:cNvCxnSpPr>
            <a:cxnSpLocks noChangeShapeType="1"/>
          </p:cNvCxnSpPr>
          <p:nvPr/>
        </p:nvCxnSpPr>
        <p:spPr bwMode="auto">
          <a:xfrm>
            <a:off x="10773833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84" name="TextBox 116"/>
          <p:cNvSpPr txBox="1">
            <a:spLocks noChangeArrowheads="1"/>
          </p:cNvSpPr>
          <p:nvPr/>
        </p:nvSpPr>
        <p:spPr bwMode="auto">
          <a:xfrm>
            <a:off x="152200" y="1099987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85" name="Straight Connector 97"/>
          <p:cNvCxnSpPr>
            <a:cxnSpLocks noChangeShapeType="1"/>
          </p:cNvCxnSpPr>
          <p:nvPr/>
        </p:nvCxnSpPr>
        <p:spPr bwMode="auto">
          <a:xfrm>
            <a:off x="400051" y="5511800"/>
            <a:ext cx="11557000" cy="0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86" name="TextBox 112"/>
          <p:cNvSpPr txBox="1">
            <a:spLocks noChangeArrowheads="1"/>
          </p:cNvSpPr>
          <p:nvPr/>
        </p:nvSpPr>
        <p:spPr bwMode="auto">
          <a:xfrm>
            <a:off x="10025444" y="5628217"/>
            <a:ext cx="1420581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67" b="1" dirty="0">
                <a:solidFill>
                  <a:srgbClr val="00B050"/>
                </a:solidFill>
                <a:latin typeface="Arial" panose="020B0604020202020204" pitchFamily="34" charset="0"/>
              </a:rPr>
              <a:t>Release 18</a:t>
            </a:r>
            <a:endParaRPr lang="en-GB" altLang="en-US" sz="16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72" name="Chevron 79"/>
          <p:cNvSpPr/>
          <p:nvPr/>
        </p:nvSpPr>
        <p:spPr bwMode="auto">
          <a:xfrm>
            <a:off x="5689601" y="5118100"/>
            <a:ext cx="2315633" cy="321733"/>
          </a:xfrm>
          <a:prstGeom prst="chevron">
            <a:avLst/>
          </a:prstGeom>
          <a:solidFill>
            <a:srgbClr val="FFC000">
              <a:alpha val="29020"/>
            </a:srgbClr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b="1" dirty="0">
                <a:ea typeface="ＭＳ Ｐゴシック" charset="-128"/>
              </a:rPr>
              <a:t>RAN4’s Perf 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10814051" y="1440771"/>
            <a:ext cx="1322916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290" name="Straight Connector 48"/>
          <p:cNvCxnSpPr>
            <a:cxnSpLocks noChangeShapeType="1"/>
          </p:cNvCxnSpPr>
          <p:nvPr/>
        </p:nvCxnSpPr>
        <p:spPr bwMode="auto">
          <a:xfrm flipV="1">
            <a:off x="11544301" y="1413254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91" name="TextBox 61"/>
          <p:cNvSpPr txBox="1">
            <a:spLocks noChangeArrowheads="1"/>
          </p:cNvSpPr>
          <p:nvPr/>
        </p:nvSpPr>
        <p:spPr bwMode="auto">
          <a:xfrm>
            <a:off x="11163530" y="1436538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0292" name="Straight Connector 114"/>
          <p:cNvCxnSpPr>
            <a:cxnSpLocks noChangeShapeType="1"/>
          </p:cNvCxnSpPr>
          <p:nvPr/>
        </p:nvCxnSpPr>
        <p:spPr bwMode="auto">
          <a:xfrm>
            <a:off x="11544300" y="1214967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TextBox 85"/>
          <p:cNvSpPr txBox="1"/>
          <p:nvPr/>
        </p:nvSpPr>
        <p:spPr>
          <a:xfrm>
            <a:off x="11322052" y="1060453"/>
            <a:ext cx="9948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</a:rPr>
              <a:t>2023</a:t>
            </a:r>
            <a:endParaRPr lang="en-GB" sz="1400" b="1" dirty="0">
              <a:ea typeface="ＭＳ Ｐゴシック" charset="-128"/>
            </a:endParaRPr>
          </a:p>
        </p:txBody>
      </p:sp>
      <p:sp>
        <p:nvSpPr>
          <p:cNvPr id="87" name="Chevron 79"/>
          <p:cNvSpPr/>
          <p:nvPr/>
        </p:nvSpPr>
        <p:spPr bwMode="auto">
          <a:xfrm>
            <a:off x="4690534" y="4751918"/>
            <a:ext cx="2487084" cy="300567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 b="1" dirty="0">
                <a:ea typeface="ＭＳ Ｐゴシック" charset="-128"/>
              </a:rPr>
              <a:t>ASN.1 </a:t>
            </a:r>
          </a:p>
        </p:txBody>
      </p:sp>
      <p:sp>
        <p:nvSpPr>
          <p:cNvPr id="90" name="Chevron 79"/>
          <p:cNvSpPr/>
          <p:nvPr/>
        </p:nvSpPr>
        <p:spPr bwMode="auto">
          <a:xfrm>
            <a:off x="2895601" y="3856567"/>
            <a:ext cx="3433233" cy="328084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400" b="1" dirty="0">
                <a:ea typeface="ＭＳ Ｐゴシック" charset="-128"/>
              </a:rPr>
              <a:t>"RAN </a:t>
            </a:r>
            <a:r>
              <a:rPr lang="fr-FR" sz="1400" b="1" dirty="0">
                <a:ea typeface="ＭＳ Ｐゴシック" charset="-128"/>
              </a:rPr>
              <a:t>Completion</a:t>
            </a:r>
            <a:r>
              <a:rPr lang="fr-FR" sz="1400" b="1" dirty="0">
                <a:ea typeface="ＭＳ Ｐゴシック" charset="-128"/>
              </a:rPr>
              <a:t>" </a:t>
            </a:r>
            <a:r>
              <a:rPr lang="fr-FR" sz="1067" b="1" dirty="0">
                <a:ea typeface="ＭＳ Ｐゴシック" charset="-128"/>
              </a:rPr>
              <a:t>(RAN2/3/4core</a:t>
            </a:r>
            <a:r>
              <a:rPr lang="fr-FR" sz="1200" b="1" dirty="0">
                <a:ea typeface="ＭＳ Ｐゴシック" charset="-128"/>
              </a:rPr>
              <a:t>)</a:t>
            </a:r>
          </a:p>
        </p:txBody>
      </p:sp>
      <p:sp>
        <p:nvSpPr>
          <p:cNvPr id="89" name="Chevron 58"/>
          <p:cNvSpPr/>
          <p:nvPr/>
        </p:nvSpPr>
        <p:spPr bwMode="auto">
          <a:xfrm>
            <a:off x="2849034" y="4258734"/>
            <a:ext cx="3433233" cy="277284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3 (CT, SA St.3 </a:t>
            </a:r>
            <a:r>
              <a:rPr lang="fr-FR" sz="1600" b="1" dirty="0">
                <a:ea typeface="ＭＳ Ｐゴシック" charset="-128"/>
                <a:cs typeface="Arial" pitchFamily="34" charset="0"/>
              </a:rPr>
              <a:t>WGs</a:t>
            </a:r>
            <a:r>
              <a:rPr lang="fr-FR" sz="1600" b="1" dirty="0">
                <a:ea typeface="ＭＳ Ｐゴシック" charset="-128"/>
                <a:cs typeface="Arial" pitchFamily="34" charset="0"/>
              </a:rPr>
              <a:t>) </a:t>
            </a:r>
          </a:p>
        </p:txBody>
      </p:sp>
      <p:cxnSp>
        <p:nvCxnSpPr>
          <p:cNvPr id="10297" name="Straight Connector 114"/>
          <p:cNvCxnSpPr>
            <a:cxnSpLocks noChangeShapeType="1"/>
          </p:cNvCxnSpPr>
          <p:nvPr/>
        </p:nvCxnSpPr>
        <p:spPr bwMode="auto">
          <a:xfrm>
            <a:off x="9886951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Chevron 60"/>
          <p:cNvSpPr/>
          <p:nvPr/>
        </p:nvSpPr>
        <p:spPr bwMode="auto">
          <a:xfrm>
            <a:off x="19051" y="2324100"/>
            <a:ext cx="3494616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2 (SA2, SA6,…) </a:t>
            </a:r>
            <a:r>
              <a:rPr lang="fr-FR" sz="1600" b="1" dirty="0">
                <a:ea typeface="ＭＳ Ｐゴシック" charset="-128"/>
                <a:cs typeface="Arial" pitchFamily="34" charset="0"/>
              </a:rPr>
              <a:t>Studies</a:t>
            </a:r>
            <a:endParaRPr lang="fr-FR" sz="16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299" name="Straight Connector 114"/>
          <p:cNvCxnSpPr>
            <a:cxnSpLocks noChangeShapeType="1"/>
          </p:cNvCxnSpPr>
          <p:nvPr/>
        </p:nvCxnSpPr>
        <p:spPr bwMode="auto">
          <a:xfrm>
            <a:off x="8030633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0" name="Straight Connector 114"/>
          <p:cNvCxnSpPr>
            <a:cxnSpLocks noChangeShapeType="1"/>
          </p:cNvCxnSpPr>
          <p:nvPr/>
        </p:nvCxnSpPr>
        <p:spPr bwMode="auto">
          <a:xfrm>
            <a:off x="8959851" y="12234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1" name="Straight Connector 114"/>
          <p:cNvCxnSpPr>
            <a:cxnSpLocks noChangeShapeType="1"/>
          </p:cNvCxnSpPr>
          <p:nvPr/>
        </p:nvCxnSpPr>
        <p:spPr bwMode="auto">
          <a:xfrm>
            <a:off x="6354233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2" name="Straight Connector 114"/>
          <p:cNvCxnSpPr>
            <a:cxnSpLocks noChangeShapeType="1"/>
          </p:cNvCxnSpPr>
          <p:nvPr/>
        </p:nvCxnSpPr>
        <p:spPr bwMode="auto">
          <a:xfrm>
            <a:off x="5334000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3" name="Straight Connector 11"/>
          <p:cNvCxnSpPr>
            <a:cxnSpLocks noChangeShapeType="1"/>
          </p:cNvCxnSpPr>
          <p:nvPr/>
        </p:nvCxnSpPr>
        <p:spPr bwMode="auto">
          <a:xfrm>
            <a:off x="2671233" y="1013884"/>
            <a:ext cx="0" cy="4842933"/>
          </a:xfrm>
          <a:prstGeom prst="line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04" name="Straight Connector 114"/>
          <p:cNvCxnSpPr>
            <a:cxnSpLocks noChangeShapeType="1"/>
          </p:cNvCxnSpPr>
          <p:nvPr/>
        </p:nvCxnSpPr>
        <p:spPr bwMode="auto">
          <a:xfrm>
            <a:off x="3477684" y="1225551"/>
            <a:ext cx="0" cy="463338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7" name="Chevron 60"/>
          <p:cNvSpPr/>
          <p:nvPr/>
        </p:nvSpPr>
        <p:spPr bwMode="auto">
          <a:xfrm>
            <a:off x="3145368" y="3369734"/>
            <a:ext cx="2264833" cy="277284"/>
          </a:xfrm>
          <a:prstGeom prst="chevron">
            <a:avLst/>
          </a:prstGeom>
          <a:solidFill>
            <a:srgbClr val="FFC00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b="1" dirty="0">
                <a:ea typeface="ＭＳ Ｐゴシック" charset="-128"/>
              </a:rPr>
              <a:t>RAN1</a:t>
            </a:r>
          </a:p>
        </p:txBody>
      </p:sp>
      <p:sp>
        <p:nvSpPr>
          <p:cNvPr id="10306" name="TextBox 1"/>
          <p:cNvSpPr txBox="1">
            <a:spLocks noChangeArrowheads="1"/>
          </p:cNvSpPr>
          <p:nvPr/>
        </p:nvSpPr>
        <p:spPr bwMode="auto">
          <a:xfrm>
            <a:off x="3185584" y="5557077"/>
            <a:ext cx="5958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2400" dirty="0" smtClean="0">
                <a:solidFill>
                  <a:srgbClr val="92D050"/>
                </a:solidFill>
              </a:rPr>
              <a:t>Rel-18 schedule open, depends on Rel-17</a:t>
            </a:r>
            <a:endParaRPr lang="en-GB" altLang="en-US" sz="1400" dirty="0">
              <a:solidFill>
                <a:srgbClr val="92D050"/>
              </a:solidFill>
            </a:endParaRPr>
          </a:p>
        </p:txBody>
      </p:sp>
      <p:sp>
        <p:nvSpPr>
          <p:cNvPr id="10307" name="TextBox 1"/>
          <p:cNvSpPr txBox="1">
            <a:spLocks noChangeArrowheads="1"/>
          </p:cNvSpPr>
          <p:nvPr/>
        </p:nvSpPr>
        <p:spPr bwMode="auto">
          <a:xfrm>
            <a:off x="-67733" y="1951567"/>
            <a:ext cx="83268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600" dirty="0"/>
              <a:t>(SA1’s Stage 1 &amp; “RAN content definition” completed TSG#86)</a:t>
            </a:r>
          </a:p>
        </p:txBody>
      </p:sp>
      <p:sp>
        <p:nvSpPr>
          <p:cNvPr id="107" name="Chevron 60"/>
          <p:cNvSpPr/>
          <p:nvPr/>
        </p:nvSpPr>
        <p:spPr bwMode="auto">
          <a:xfrm>
            <a:off x="-42333" y="2885018"/>
            <a:ext cx="3494617" cy="29633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cxnSp>
        <p:nvCxnSpPr>
          <p:cNvPr id="10309" name="Straight Connector 76"/>
          <p:cNvCxnSpPr>
            <a:cxnSpLocks noChangeShapeType="1"/>
          </p:cNvCxnSpPr>
          <p:nvPr/>
        </p:nvCxnSpPr>
        <p:spPr bwMode="auto">
          <a:xfrm flipV="1">
            <a:off x="10797117" y="1447121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10" name="Straight Connector 114"/>
          <p:cNvCxnSpPr>
            <a:cxnSpLocks noChangeShapeType="1"/>
          </p:cNvCxnSpPr>
          <p:nvPr/>
        </p:nvCxnSpPr>
        <p:spPr bwMode="auto">
          <a:xfrm>
            <a:off x="7147984" y="1198033"/>
            <a:ext cx="0" cy="4633384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11" name="TextBox 1"/>
          <p:cNvSpPr txBox="1">
            <a:spLocks noChangeArrowheads="1"/>
          </p:cNvSpPr>
          <p:nvPr/>
        </p:nvSpPr>
        <p:spPr bwMode="auto">
          <a:xfrm>
            <a:off x="8197851" y="6125634"/>
            <a:ext cx="44807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Note: starting dates not representative </a:t>
            </a:r>
          </a:p>
        </p:txBody>
      </p:sp>
      <p:sp>
        <p:nvSpPr>
          <p:cNvPr id="83" name="Rectangle 82"/>
          <p:cNvSpPr/>
          <p:nvPr/>
        </p:nvSpPr>
        <p:spPr bwMode="auto">
          <a:xfrm>
            <a:off x="66296" y="2818111"/>
            <a:ext cx="8962118" cy="2641600"/>
          </a:xfrm>
          <a:prstGeom prst="rect">
            <a:avLst/>
          </a:prstGeom>
          <a:solidFill>
            <a:schemeClr val="bg1">
              <a:lumMod val="85000"/>
              <a:alpha val="4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>
              <a:defRPr/>
            </a:pPr>
            <a:r>
              <a:rPr lang="en-GB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Will be shifted by at least 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+3 </a:t>
            </a:r>
            <a:r>
              <a:rPr lang="en-GB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months, </a:t>
            </a:r>
            <a:r>
              <a:rPr lang="en-GB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decision @TSG#90</a:t>
            </a:r>
            <a:endParaRPr lang="en-GB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3098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 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CT4 </a:t>
            </a:r>
            <a:r>
              <a:rPr lang="en-US" dirty="0" smtClean="0"/>
              <a:t>CRs, </a:t>
            </a:r>
            <a:r>
              <a:rPr lang="en-US" dirty="0"/>
              <a:t>are approved by SA plenary</a:t>
            </a:r>
            <a:r>
              <a:rPr lang="en-US" dirty="0" smtClean="0"/>
              <a:t>.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smtClean="0"/>
              <a:t>WID on AKMA was discussed how to proceed with Stage2  Rel-16 and stage3 is Rel-17. SA3 &amp;SA1 have the task to shift the work to Rel-17 to have the complete feature in one release</a:t>
            </a:r>
            <a:endParaRPr lang="de-DE" dirty="0"/>
          </a:p>
          <a:p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MINT (Minimization of Service Interruption) – stage 2 will be done by CT1, as requested (SP-200880)</a:t>
            </a:r>
          </a:p>
          <a:p>
            <a:r>
              <a:rPr lang="de-DE" dirty="0" smtClean="0"/>
              <a:t> SA was extended by 1 day for </a:t>
            </a:r>
            <a:r>
              <a:rPr lang="en-GB" dirty="0" smtClean="0"/>
              <a:t>reporting </a:t>
            </a:r>
            <a:r>
              <a:rPr lang="en-GB" dirty="0"/>
              <a:t>from RAN, CT and </a:t>
            </a:r>
            <a:r>
              <a:rPr lang="en-GB" dirty="0" smtClean="0"/>
              <a:t>MCC no technical discussion on SA topics on this day. </a:t>
            </a:r>
            <a:endParaRPr lang="de-DE" dirty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683281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SA#89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Approved </a:t>
            </a:r>
            <a:r>
              <a:rPr lang="en-GB" dirty="0" smtClean="0">
                <a:solidFill>
                  <a:srgbClr val="FF0000"/>
                </a:solidFill>
              </a:rPr>
              <a:t>Work items</a:t>
            </a:r>
            <a:endParaRPr lang="de-DE" dirty="0" smtClean="0">
              <a:solidFill>
                <a:srgbClr val="FF0000"/>
              </a:solidFill>
            </a:endParaRP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SP-200656	SA3	</a:t>
            </a:r>
            <a:r>
              <a:rPr lang="en-GB" sz="1400" b="1" dirty="0" smtClean="0"/>
              <a:t> </a:t>
            </a:r>
            <a:r>
              <a:rPr lang="en-GB" sz="1400" dirty="0" smtClean="0"/>
              <a:t>revised WID on the normative aspects of User Plane Integrity Protection for N</a:t>
            </a:r>
            <a:r>
              <a:rPr lang="en-GB" sz="1400" b="1" dirty="0" smtClean="0"/>
              <a:t>R</a:t>
            </a:r>
            <a:endParaRPr lang="en-US" sz="1400" dirty="0" smtClean="0">
              <a:solidFill>
                <a:srgbClr val="FF0000"/>
              </a:solidFill>
            </a:endParaRP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SP-200719	SA3	new WID  on Enhanced </a:t>
            </a:r>
            <a:r>
              <a:rPr lang="en-GB" sz="1400" dirty="0" smtClean="0"/>
              <a:t>UPIP </a:t>
            </a:r>
            <a:r>
              <a:rPr lang="en-GB" sz="1400" dirty="0"/>
              <a:t>support in 5GS</a:t>
            </a:r>
            <a:endParaRPr lang="en-US" sz="1400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SP-200879	SA3	</a:t>
            </a:r>
            <a:r>
              <a:rPr lang="en-US" sz="1400" dirty="0"/>
              <a:t> new WID  on </a:t>
            </a:r>
            <a:r>
              <a:rPr lang="en-GB" sz="1400" dirty="0" smtClean="0"/>
              <a:t> </a:t>
            </a:r>
            <a:r>
              <a:rPr lang="en-GB" sz="1400" dirty="0"/>
              <a:t>mission critical security enhancements phase 2</a:t>
            </a:r>
            <a:endParaRPr lang="en-US" sz="1400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SP-200667	SA3	</a:t>
            </a:r>
            <a:r>
              <a:rPr lang="en-US" sz="1400" dirty="0"/>
              <a:t> new WID  on </a:t>
            </a:r>
            <a:r>
              <a:rPr lang="en-GB" sz="1400" dirty="0" smtClean="0"/>
              <a:t>Operation </a:t>
            </a:r>
            <a:r>
              <a:rPr lang="en-GB" sz="1400" dirty="0"/>
              <a:t>Points for 8K VR 360 Video over </a:t>
            </a:r>
            <a:r>
              <a:rPr lang="en-GB" sz="1400" dirty="0" smtClean="0"/>
              <a:t>5G.</a:t>
            </a:r>
            <a:endParaRPr lang="en-US" sz="1400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SP-200720	SA3	</a:t>
            </a:r>
            <a:r>
              <a:rPr lang="en-US" sz="1400" dirty="0"/>
              <a:t> new WID  on </a:t>
            </a:r>
            <a:r>
              <a:rPr lang="en-GB" sz="1400" dirty="0" smtClean="0"/>
              <a:t>Security </a:t>
            </a:r>
            <a:r>
              <a:rPr lang="en-GB" sz="1400" dirty="0"/>
              <a:t>Assurance Specification for Network Slice-Specific Authentication and Authorization Function (NSSAAF)</a:t>
            </a:r>
            <a:endParaRPr lang="en-US" sz="1400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SP-200854	SA5	</a:t>
            </a:r>
            <a:r>
              <a:rPr lang="en-US" sz="1400" dirty="0"/>
              <a:t> new WID  on </a:t>
            </a:r>
            <a:r>
              <a:rPr lang="en-GB" sz="1400" dirty="0" smtClean="0"/>
              <a:t>N40 </a:t>
            </a:r>
            <a:r>
              <a:rPr lang="en-GB" sz="1400" dirty="0"/>
              <a:t>Interface Enhancements to Support GERAN and </a:t>
            </a:r>
            <a:r>
              <a:rPr lang="en-GB" sz="1400" dirty="0" smtClean="0"/>
              <a:t>UTRAN</a:t>
            </a: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SP-200769	SA5	</a:t>
            </a:r>
            <a:r>
              <a:rPr lang="en-US" sz="1400" dirty="0"/>
              <a:t> new WID  on </a:t>
            </a:r>
            <a:r>
              <a:rPr lang="en-GB" sz="1400" dirty="0" smtClean="0"/>
              <a:t>charging </a:t>
            </a:r>
            <a:r>
              <a:rPr lang="en-GB" sz="1400" dirty="0"/>
              <a:t>enhancement for URLLC</a:t>
            </a:r>
            <a:endParaRPr lang="en-US" sz="1400" dirty="0" smtClean="0"/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SP-200831	SA6	</a:t>
            </a:r>
            <a:r>
              <a:rPr lang="en-US" sz="1400" dirty="0"/>
              <a:t> new WID  on </a:t>
            </a:r>
            <a:r>
              <a:rPr lang="en-GB" sz="1400" dirty="0" smtClean="0"/>
              <a:t>enhanced </a:t>
            </a:r>
            <a:r>
              <a:rPr lang="en-GB" sz="1400" dirty="0"/>
              <a:t>application layer support for V2X service</a:t>
            </a:r>
            <a:r>
              <a:rPr lang="en-US" sz="1400" dirty="0" smtClean="0"/>
              <a:t>	</a:t>
            </a: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US" sz="1400" dirty="0" smtClean="0"/>
              <a:t>SP-200832	SA6	</a:t>
            </a:r>
            <a:r>
              <a:rPr lang="en-US" sz="1400" dirty="0"/>
              <a:t> new WID  on </a:t>
            </a:r>
            <a:r>
              <a:rPr lang="en-GB" sz="1400" dirty="0" smtClean="0"/>
              <a:t>Application </a:t>
            </a:r>
            <a:r>
              <a:rPr lang="en-GB" sz="1400" dirty="0"/>
              <a:t>Architecture for MSGin5G </a:t>
            </a:r>
            <a:r>
              <a:rPr lang="en-GB" sz="1400" dirty="0" smtClean="0"/>
              <a:t>Service</a:t>
            </a:r>
          </a:p>
          <a:p>
            <a:pPr defTabSz="673100">
              <a:tabLst>
                <a:tab pos="1168400" algn="l"/>
                <a:tab pos="1703388" algn="l"/>
                <a:tab pos="2870200" algn="l"/>
              </a:tabLst>
            </a:pPr>
            <a:r>
              <a:rPr lang="en-GB" sz="1400" dirty="0" smtClean="0"/>
              <a:t>SP-200833	SA6	</a:t>
            </a:r>
            <a:r>
              <a:rPr lang="en-US" sz="1400" dirty="0"/>
              <a:t> new WID  on </a:t>
            </a:r>
            <a:r>
              <a:rPr lang="en-GB" sz="1400" dirty="0" smtClean="0"/>
              <a:t>Mission </a:t>
            </a:r>
            <a:r>
              <a:rPr lang="en-GB" sz="1400" dirty="0"/>
              <a:t>Critical Services over 5GS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43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from </a:t>
            </a:r>
            <a:r>
              <a:rPr lang="en-US" sz="3600" b="1" dirty="0" smtClean="0"/>
              <a:t>SA#89 </a:t>
            </a:r>
            <a:r>
              <a:rPr lang="en-US" sz="3600" b="1" dirty="0"/>
              <a:t>related to CT4 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en-US" sz="1800" dirty="0"/>
              <a:t>Approved </a:t>
            </a:r>
            <a:r>
              <a:rPr lang="en-GB" sz="1800" dirty="0"/>
              <a:t>Work </a:t>
            </a:r>
            <a:r>
              <a:rPr lang="en-GB" sz="1800" dirty="0" smtClean="0"/>
              <a:t>items </a:t>
            </a:r>
            <a:r>
              <a:rPr lang="de-DE" sz="1800" b="1" dirty="0" smtClean="0"/>
              <a:t>(1/2)</a:t>
            </a:r>
          </a:p>
          <a:p>
            <a:pPr>
              <a:tabLst>
                <a:tab pos="1435100" algn="l"/>
              </a:tabLst>
            </a:pPr>
            <a:r>
              <a:rPr lang="de-DE" sz="1800" b="1" dirty="0" smtClean="0"/>
              <a:t>SP-200886	SA6	</a:t>
            </a:r>
            <a:r>
              <a:rPr lang="en-GB" sz="1800" dirty="0"/>
              <a:t>Revised WID on Architecture for enabling Edge Applications </a:t>
            </a:r>
            <a:r>
              <a:rPr lang="en-US" sz="1800" dirty="0" smtClean="0"/>
              <a:t>.</a:t>
            </a:r>
            <a:endParaRPr lang="en-US" sz="1800" b="1" dirty="0" smtClean="0"/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SP-200835</a:t>
            </a:r>
            <a:r>
              <a:rPr lang="en-US" sz="1800" b="1" dirty="0"/>
              <a:t>	</a:t>
            </a:r>
            <a:r>
              <a:rPr lang="en-US" sz="1800" dirty="0" smtClean="0"/>
              <a:t>SA6</a:t>
            </a:r>
            <a:r>
              <a:rPr lang="en-US" sz="1800" dirty="0"/>
              <a:t>	</a:t>
            </a:r>
            <a:r>
              <a:rPr lang="en-GB" sz="1800" dirty="0"/>
              <a:t>Revised SID Study on support of the 5GMSG Service</a:t>
            </a:r>
            <a:r>
              <a:rPr lang="en-US" sz="1800" dirty="0" smtClean="0"/>
              <a:t>.</a:t>
            </a:r>
            <a:endParaRPr lang="en-US" sz="1800" dirty="0"/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SP-200835</a:t>
            </a:r>
            <a:r>
              <a:rPr lang="en-US" sz="1800" b="1" dirty="0"/>
              <a:t>	</a:t>
            </a:r>
            <a:r>
              <a:rPr lang="en-US" sz="1800" dirty="0" smtClean="0"/>
              <a:t>SA6</a:t>
            </a:r>
            <a:r>
              <a:rPr lang="en-US" sz="1800" dirty="0"/>
              <a:t>	</a:t>
            </a:r>
            <a:r>
              <a:rPr lang="en-GB" sz="1800" dirty="0"/>
              <a:t>Revised SID Study on application layer support for . Factories of the Future in 5G </a:t>
            </a:r>
            <a:r>
              <a:rPr lang="en-GB" sz="1800" dirty="0" smtClean="0"/>
              <a:t>network</a:t>
            </a:r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SP-200836</a:t>
            </a:r>
            <a:r>
              <a:rPr lang="en-US" sz="1800" b="1" dirty="0"/>
              <a:t>	</a:t>
            </a:r>
            <a:r>
              <a:rPr lang="en-US" sz="1800" dirty="0" smtClean="0"/>
              <a:t>SA6</a:t>
            </a:r>
            <a:r>
              <a:rPr lang="en-US" sz="1800" dirty="0"/>
              <a:t>	</a:t>
            </a:r>
            <a:r>
              <a:rPr lang="en-GB" sz="1800" dirty="0"/>
              <a:t>Revised SID Study on application layer support for . Factories of the Future in 5G network</a:t>
            </a:r>
            <a:endParaRPr lang="en-US" sz="1800" dirty="0"/>
          </a:p>
          <a:p>
            <a:pPr>
              <a:tabLst>
                <a:tab pos="1435100" algn="l"/>
              </a:tabLst>
            </a:pPr>
            <a:r>
              <a:rPr lang="en-US" sz="1800" b="1" dirty="0" smtClean="0"/>
              <a:t>SP-200837</a:t>
            </a:r>
            <a:r>
              <a:rPr lang="en-US" sz="1800" b="1" dirty="0"/>
              <a:t>	</a:t>
            </a:r>
            <a:r>
              <a:rPr lang="en-US" sz="1800" dirty="0" smtClean="0"/>
              <a:t>SA6</a:t>
            </a:r>
            <a:r>
              <a:rPr lang="en-US" sz="1800" dirty="0"/>
              <a:t>	</a:t>
            </a:r>
            <a:r>
              <a:rPr lang="en-GB" sz="1800" dirty="0"/>
              <a:t>Revised SID Study on Mission Critical services support over 5G System</a:t>
            </a:r>
            <a:r>
              <a:rPr lang="en-US" sz="1800" dirty="0" smtClean="0">
                <a:solidFill>
                  <a:srgbClr val="FF0000"/>
                </a:solidFill>
              </a:rPr>
              <a:t>.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435100" algn="l"/>
              </a:tabLs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from </a:t>
            </a:r>
            <a:r>
              <a:rPr lang="en-US" sz="3600" b="1" dirty="0" smtClean="0"/>
              <a:t>plenary #89 overall </a:t>
            </a:r>
            <a:r>
              <a:rPr lang="en-US" sz="3600" b="1" dirty="0"/>
              <a:t>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>
              <a:tabLst>
                <a:tab pos="1435100" algn="l"/>
              </a:tabLst>
            </a:pPr>
            <a:r>
              <a:rPr lang="en-US" sz="2000" dirty="0" smtClean="0"/>
              <a:t> John </a:t>
            </a:r>
            <a:r>
              <a:rPr lang="en-US" sz="2000" dirty="0"/>
              <a:t>Meredith is retiring at the end of September </a:t>
            </a:r>
            <a:r>
              <a:rPr lang="en-US" sz="2000" dirty="0" smtClean="0"/>
              <a:t>2020 John was working in MCC from start of 3GPP and was also active in GSM before.</a:t>
            </a:r>
          </a:p>
          <a:p>
            <a:pPr>
              <a:tabLst>
                <a:tab pos="1435100" algn="l"/>
              </a:tabLst>
            </a:pPr>
            <a:r>
              <a:rPr lang="de-DE" sz="2000" dirty="0" smtClean="0"/>
              <a:t> John‘s  sucessor as director of 3GPP MCC is </a:t>
            </a:r>
            <a:r>
              <a:rPr lang="fr-FR" sz="2000" b="1" dirty="0"/>
              <a:t>Issam Toufik</a:t>
            </a:r>
            <a:endParaRPr lang="en-GB" sz="2000" b="1" dirty="0"/>
          </a:p>
          <a:p>
            <a:pPr>
              <a:tabLst>
                <a:tab pos="1435100" algn="l"/>
              </a:tabLst>
            </a:pPr>
            <a:r>
              <a:rPr lang="de-DE" sz="2000" dirty="0" smtClean="0"/>
              <a:t> John‘s successor as </a:t>
            </a:r>
            <a:r>
              <a:rPr lang="en-GB" sz="2000" dirty="0"/>
              <a:t>Specifications Manager is </a:t>
            </a:r>
            <a:r>
              <a:rPr lang="en-GB" sz="2000" b="1" dirty="0"/>
              <a:t>Frédéric</a:t>
            </a:r>
            <a:r>
              <a:rPr lang="en-GB" sz="2000" b="1" dirty="0"/>
              <a:t> Firmin</a:t>
            </a:r>
          </a:p>
          <a:p>
            <a:pPr>
              <a:tabLst>
                <a:tab pos="1435100" algn="l"/>
              </a:tabLst>
            </a:pPr>
            <a:r>
              <a:rPr lang="de-DE" sz="2000" dirty="0" smtClean="0"/>
              <a:t> More details can be found </a:t>
            </a:r>
            <a:r>
              <a:rPr lang="en-GB" sz="2000" dirty="0"/>
              <a:t>SP-200803, RP-201409, CP-20200</a:t>
            </a:r>
            <a:r>
              <a:rPr lang="en-GB" sz="1800" b="1" dirty="0"/>
              <a:t>9 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0942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1/12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440937"/>
              </p:ext>
            </p:extLst>
          </p:nvPr>
        </p:nvGraphicFramePr>
        <p:xfrm>
          <a:off x="2218091" y="1954946"/>
          <a:ext cx="8804522" cy="1952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0895"/>
                <a:gridCol w="1085636"/>
                <a:gridCol w="799022"/>
                <a:gridCol w="3557158"/>
                <a:gridCol w="799022"/>
                <a:gridCol w="832789"/>
              </a:tblGrid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Group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WI-tdoc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5GLAN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LAN support in 5G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99.00%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2"/>
                        </a:rPr>
                        <a:t>SP-180593.zip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UDICOM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User data interworking, Coexistence and Migration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99.00%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/>
                        </a:rPr>
                        <a:t>SP-190182.zip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5G_CIoT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Stage 2 of 5G_CIoT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98.00%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4"/>
                        </a:rPr>
                        <a:t>SP-181118.zip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eV2XARC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Security Aspects of eV2XARC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98.00%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5"/>
                        </a:rPr>
                        <a:t>SP-191125.zip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MCXSec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Mission Critical Services Security Enhancements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80.0%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6"/>
                        </a:rPr>
                        <a:t>SP-180596.zip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LIR16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S3LI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Lawful Interception Report Rel-16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7"/>
                        </a:rPr>
                        <a:t>SP-190342.zip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197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NPM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Network policy </a:t>
                      </a:r>
                      <a:r>
                        <a:rPr lang="en-US" sz="1100" dirty="0" smtClean="0">
                          <a:effectLst/>
                        </a:rPr>
                        <a:t>management for </a:t>
                      </a:r>
                      <a:r>
                        <a:rPr lang="en-US" sz="1100" dirty="0">
                          <a:effectLst/>
                        </a:rPr>
                        <a:t>5G mobile networks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55.00%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8"/>
                        </a:rPr>
                        <a:t>SP-191211.zip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  <a:tr h="3765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eMCData2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Enhancements to Functional architecture and information flows for Mission Critical Data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99.00%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9"/>
                        </a:rPr>
                        <a:t>SP-180378.zip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739" marR="8739" marT="8739" marB="8739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48294" y="1866507"/>
            <a:ext cx="1915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SA Rel-16 </a:t>
            </a:r>
            <a:r>
              <a:rPr lang="en-US" altLang="en-US" dirty="0" smtClean="0"/>
              <a:t>WIDs </a:t>
            </a:r>
          </a:p>
          <a:p>
            <a:r>
              <a:rPr lang="en-US" altLang="en-US" dirty="0" smtClean="0"/>
              <a:t>Not completed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2/12</a:t>
            </a:r>
            <a:endParaRPr lang="en-US" alt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167460"/>
              </p:ext>
            </p:extLst>
          </p:nvPr>
        </p:nvGraphicFramePr>
        <p:xfrm>
          <a:off x="2157965" y="1738114"/>
          <a:ext cx="8098276" cy="46150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7591"/>
                <a:gridCol w="580452"/>
                <a:gridCol w="445816"/>
                <a:gridCol w="4124528"/>
                <a:gridCol w="841443"/>
                <a:gridCol w="948446"/>
              </a:tblGrid>
              <a:tr h="276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Acronym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Groups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Name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WI-tdoc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910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FS_eNPN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enhanced support of Non-Public Networks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75.00%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2"/>
                        </a:rPr>
                        <a:t>SP-200094.zip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1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FS_5GLAN_enh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enhancement of support for 5G LAN-type service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3"/>
                        </a:rPr>
                        <a:t>SP-190626.zip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349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FS_ID_UAS_SA2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supporting Unmanned Aerial Systems Connectivity, Identification, and Tracking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4"/>
                        </a:rPr>
                        <a:t>SP-200097.zip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772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5GSAT_ARCH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(Stage 2 of) Integration of satellite components in the 5G architecture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10.0%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5"/>
                        </a:rPr>
                        <a:t>SP-191335.zip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683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FS_IIoT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enhanced support of Industrial IoT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75.00%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6"/>
                        </a:rPr>
                        <a:t>SP-200298.zip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704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FS_eV2XARC_Ph2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V2X services – Phase 2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7"/>
                        </a:rPr>
                        <a:t>SP-190631.zip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90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FS_5MBS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Architectural enhancements for 5G multicast-broadcast services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65.00%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8"/>
                        </a:rPr>
                        <a:t>SP-200690.zip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182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FS_enh_EC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enhancement of support for Edge Computing in 5GC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9"/>
                        </a:rPr>
                        <a:t>SP-200093.zip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40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FS_5GSAT_ARCH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architecture aspects for using satellite access in 5G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100%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0"/>
                        </a:rPr>
                        <a:t>SP-181253.zip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683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FS_MUSIM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Stage 2 (System Enablers) for MUSIM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80.0%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1"/>
                        </a:rPr>
                        <a:t>SP-200297.zip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45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FS_5G_ProSe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System enhancement for Proximity based Services in 5GS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2"/>
                        </a:rPr>
                        <a:t>SP-190443.zip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136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FS_eNA_Ph2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Enablers for Network Automation for 5G - phase 2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3"/>
                        </a:rPr>
                        <a:t>SP-200098.zip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819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FS_eNS_Ph2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Enhancement of Network Slicing Phase 2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75.00%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4"/>
                        </a:rPr>
                        <a:t>SP-190931.zip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54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FS_5WWC_Ph2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enhancement of support for 5WWC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5"/>
                        </a:rPr>
                        <a:t>SP-190562.zip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365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FS_eUEPO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enhancement of 5G UE Policy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6"/>
                        </a:rPr>
                        <a:t>SP-190449.zip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046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FS_UUI5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the Usage of User Identifiers in the 5G System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7"/>
                        </a:rPr>
                        <a:t>SP-190450.zip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728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FS_SB_SMS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service-based support for SMS in 5GC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8"/>
                        </a:rPr>
                        <a:t>SP-190184.zip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1683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FS_UPCAS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UPF enhancement for control and SBA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19"/>
                        </a:rPr>
                        <a:t>SP-190187.zip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3861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FS_ATSSS_Ph2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Access Traffic Steering, Switch and Splitting support in the 5G system architecture Phase 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70.0%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20"/>
                        </a:rPr>
                        <a:t>SP-200095.zip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  <a:tr h="2273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FS_MPS2_St2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Rel-17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Study on Multimedia Priority Service (MPS) Phase 2, Stage 2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0%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u="sng" dirty="0">
                          <a:effectLst/>
                          <a:hlinkClick r:id="rId21"/>
                        </a:rPr>
                        <a:t>SP-190629.zip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1" marR="221" marT="221" marB="221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54880" y="1932706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SA2 </a:t>
            </a:r>
            <a:r>
              <a:rPr lang="en-US" altLang="en-US" dirty="0"/>
              <a:t>Study </a:t>
            </a:r>
            <a:r>
              <a:rPr lang="en-US" altLang="en-US" dirty="0" smtClean="0"/>
              <a:t>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1654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3/12</a:t>
            </a:r>
            <a:endParaRPr lang="en-US" alt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609465"/>
              </p:ext>
            </p:extLst>
          </p:nvPr>
        </p:nvGraphicFramePr>
        <p:xfrm>
          <a:off x="1551012" y="1773050"/>
          <a:ext cx="7261183" cy="1374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27"/>
                <a:gridCol w="1069427"/>
                <a:gridCol w="1069427"/>
                <a:gridCol w="1914048"/>
                <a:gridCol w="1069427"/>
                <a:gridCol w="1069427"/>
              </a:tblGrid>
              <a:tr h="174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Acronym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Groups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WI-tdoc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5G_eLCS_ph2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Enhancement to the 5GC LoCation Services-Phase 2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2"/>
                        </a:rPr>
                        <a:t>SP-200082.zip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174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MPS2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Stage 2 of MPS2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3"/>
                        </a:rPr>
                        <a:t>SP-200519.zip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5G_AIS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5G System Enhancement for Advanced Interactive Services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4"/>
                        </a:rPr>
                        <a:t>SP-190564.zip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FLADN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Supporting Flexible Local Area Data Network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5"/>
                        </a:rPr>
                        <a:t>SP-190563.zip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229984"/>
              </p:ext>
            </p:extLst>
          </p:nvPr>
        </p:nvGraphicFramePr>
        <p:xfrm>
          <a:off x="1551011" y="3313957"/>
          <a:ext cx="7261183" cy="3066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27"/>
                <a:gridCol w="1069427"/>
                <a:gridCol w="1069427"/>
                <a:gridCol w="1914048"/>
                <a:gridCol w="1069427"/>
                <a:gridCol w="1069427"/>
              </a:tblGrid>
              <a:tr h="333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Acronym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Groups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WI-tdoc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TEI17_SPSFAS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Same PCF Selection For AMF and SMF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6"/>
                        </a:rPr>
                        <a:t>SP-200447.zip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TEI17_SE_RPS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System enhancement for Redundant PDU Session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7"/>
                        </a:rPr>
                        <a:t>SP-200448.zip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TEI17_SAPES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Support for Signed Attestation for Priority and Emergency Sessions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8"/>
                        </a:rPr>
                        <a:t>SP-200453.zip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TEI17_DCAMP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Dynamically Changing AM Policies in the 5GC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9"/>
                        </a:rPr>
                        <a:t>SP-200446.zip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TEI17_IPU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IP address pool information from UDM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10"/>
                        </a:rPr>
                        <a:t>SP-200454.zip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TEI17_GEM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Dynamic management of group-based event monitoring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11"/>
                        </a:rPr>
                        <a:t>SP-200455.zip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TEI17_N3SLICE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Support of different slices over different Non 3GPP access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12"/>
                        </a:rPr>
                        <a:t>SP-200456.zip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  <a:tr h="3335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TEI17_NIESGU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Rel-17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S2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N7/N40 Interfaces Enhancements to Support GERAN and UTRAN 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0%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u="sng" dirty="0">
                          <a:effectLst/>
                          <a:hlinkClick r:id="rId13"/>
                        </a:rPr>
                        <a:t>SP-200457.zip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40" marR="7740" marT="7740" marB="7740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81610" y="1817691"/>
            <a:ext cx="1313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SA2 </a:t>
            </a:r>
            <a:r>
              <a:rPr lang="en-US" altLang="en-US" dirty="0"/>
              <a:t>WIDs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2744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4/12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382722"/>
              </p:ext>
            </p:extLst>
          </p:nvPr>
        </p:nvGraphicFramePr>
        <p:xfrm>
          <a:off x="1741250" y="1783100"/>
          <a:ext cx="7614468" cy="4345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126"/>
                <a:gridCol w="600112"/>
                <a:gridCol w="544035"/>
                <a:gridCol w="3981187"/>
                <a:gridCol w="544749"/>
                <a:gridCol w="812259"/>
              </a:tblGrid>
              <a:tr h="54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Groups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WI-tdoc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FS_eNPN_SEC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enhanced security support for Non-Public Networks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2"/>
                        </a:rPr>
                        <a:t>SP-200353.zip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FS_UAS_SEC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Unmanned Aerial Systems (UAS)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/>
                        </a:rPr>
                        <a:t>SP-200352.zip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FS_IIoT_SEC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for enhanced support of Industrial IoT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4"/>
                        </a:rPr>
                        <a:t>SP-200355.zip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04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FS_5MBS_SEC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Enhancements for 5G Multicast-Broadcast Services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5"/>
                        </a:rPr>
                        <a:t>SP-200351.zip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04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FS_eEDGE_Sec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Enhancement of Support for Edge Computing in 5GC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 smtClean="0">
                          <a:effectLst/>
                          <a:hlinkClick r:id="rId6"/>
                        </a:rPr>
                        <a:t>SP-200347.zip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FS_UP_IP_Sec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User Plane Integrity Protection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7"/>
                        </a:rPr>
                        <a:t>SP-181035.zip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FS_UC3S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User Consent for 3GPP services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8"/>
                        </a:rPr>
                        <a:t>SP-200885.zip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04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FS_5G_ProSe_Sec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Enhancement for Proximity Based Services in 5GS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9"/>
                        </a:rPr>
                        <a:t>SP-200350.zip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04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FS_eNA_SEC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enablers for Network Automation (eNA) for the 5G system (5GS) Phase 2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0"/>
                        </a:rPr>
                        <a:t>SP-200722.zip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FS_SEC_5GMSG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the 5GMSG Service (St1 in Rel16!)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1"/>
                        </a:rPr>
                        <a:t>SP-200878.zip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FS_AMFREAL_SEC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the security of AMF re-allocation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2"/>
                        </a:rPr>
                        <a:t>SP-200721.zip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FS_disagg_gNB_Sec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aspects of the Disaggregated gNB Architecture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3"/>
                        </a:rPr>
                        <a:t>SP-200349.zip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FS_5GFBS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5G security enhancement against false base stations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83.00%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4"/>
                        </a:rPr>
                        <a:t>SP-180690.zip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04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FS_VNP_SECAM_SCAS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SECAM and SCAS for 3GPP virtualized network products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5"/>
                        </a:rPr>
                        <a:t>SP-180696.zip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FS_SIV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Security Impacts of Virtualisation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6"/>
                        </a:rPr>
                        <a:t>SP-181236.zip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FS_LTKUP_Detail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Long Term Key Update Process (LTKUP) Detailed solutions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7"/>
                        </a:rPr>
                        <a:t>SP-181038.zip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FS_AUTH_ENH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authentication enhancements in 5GS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8"/>
                        </a:rPr>
                        <a:t>SP-190713.zip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04847" y="1965515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SA3 </a:t>
            </a:r>
            <a:r>
              <a:rPr lang="en-US" altLang="en-US" dirty="0"/>
              <a:t>Studies</a:t>
            </a:r>
          </a:p>
        </p:txBody>
      </p:sp>
    </p:spTree>
    <p:extLst>
      <p:ext uri="{BB962C8B-B14F-4D97-AF65-F5344CB8AC3E}">
        <p14:creationId xmlns:p14="http://schemas.microsoft.com/office/powerpoint/2010/main" val="42829838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5/12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776813"/>
              </p:ext>
            </p:extLst>
          </p:nvPr>
        </p:nvGraphicFramePr>
        <p:xfrm>
          <a:off x="1440500" y="1983044"/>
          <a:ext cx="7614468" cy="2730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126"/>
                <a:gridCol w="600112"/>
                <a:gridCol w="362331"/>
                <a:gridCol w="4162891"/>
                <a:gridCol w="544749"/>
                <a:gridCol w="812259"/>
              </a:tblGrid>
              <a:tr h="54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Groups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WI-tdoc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54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AKMA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SA3 aspects of AKMA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96.00%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2"/>
                        </a:rPr>
                        <a:t>SP-190711.zip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MCXSec2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Mission critical security enhancements phase 2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/>
                        </a:rPr>
                        <a:t>SP-200879.zip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GBA_5G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Integration of GBA into 5GC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4"/>
                        </a:rPr>
                        <a:t>SP-190714.zip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SCAS_IMS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Assurance Specification for IMS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5"/>
                        </a:rPr>
                        <a:t>SP-191128.zip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Security Assurance Specification for 5G (eSCAS_5G)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13.00%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6"/>
                        </a:rPr>
                        <a:t>SP-200149.zip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254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SCAS_5G_NSSAAF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 for Network Slice-Specific Authentication and Authorization Function (NSSAAF)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7"/>
                        </a:rPr>
                        <a:t>SP-200720.zip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SCAS_5G_N3IWF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 for Non-3GPP InterWorking Function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8"/>
                        </a:rPr>
                        <a:t>SP-200146.zip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SCAS_5G_NWDAF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 for 5G NWDAF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9"/>
                        </a:rPr>
                        <a:t>SP-200147.zip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SCAS_5G_SECOP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 for Service Communication Proxy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0"/>
                        </a:rPr>
                        <a:t>SP-200148.zip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SCAS_5G_IPUPS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eSCAS_5Gfor Inter PLMN UP Security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1"/>
                        </a:rPr>
                        <a:t>SP-200348.zip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548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eUPIP_SEC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Enhancements to User Plane Integrity Protection Support in 5GS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2"/>
                        </a:rPr>
                        <a:t>SP-200719.zip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  <a:tr h="104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LI17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Lawful Interception Rel-17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3"/>
                        </a:rPr>
                        <a:t>SP-190983.zip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34" marR="2434" marT="2434" marB="2434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2008" y="1895662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SA3 </a:t>
            </a:r>
            <a:r>
              <a:rPr lang="en-US" altLang="en-US" dirty="0"/>
              <a:t>WIDs</a:t>
            </a:r>
          </a:p>
        </p:txBody>
      </p:sp>
    </p:spTree>
    <p:extLst>
      <p:ext uri="{BB962C8B-B14F-4D97-AF65-F5344CB8AC3E}">
        <p14:creationId xmlns:p14="http://schemas.microsoft.com/office/powerpoint/2010/main" val="4142447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CT#89e was full electronic plenary meeting  (3 day meeting) with conference  calls on 2days.</a:t>
            </a:r>
          </a:p>
          <a:p>
            <a:r>
              <a:rPr lang="de-DE" dirty="0" smtClean="0"/>
              <a:t>SA started on Tuesday ended on Monday the week after.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6/12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281680"/>
              </p:ext>
            </p:extLst>
          </p:nvPr>
        </p:nvGraphicFramePr>
        <p:xfrm>
          <a:off x="1099227" y="1825626"/>
          <a:ext cx="8219146" cy="4525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6593"/>
                <a:gridCol w="469103"/>
                <a:gridCol w="644714"/>
                <a:gridCol w="4303040"/>
                <a:gridCol w="578559"/>
                <a:gridCol w="1057137"/>
              </a:tblGrid>
              <a:tr h="1683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Groups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WI-tdoc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FS_5GSTAR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5G Glass-type AR/MR Devices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2"/>
                        </a:rPr>
                        <a:t>SP-200399.zip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FS_5GMS_Multicast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Multicast Architecture Enhancements for 5G Media Streaming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3"/>
                        </a:rPr>
                        <a:t>SP-200238.zip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8K_VR_5G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Points for 8K VR 360 Video over 5G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4"/>
                        </a:rPr>
                        <a:t>SP-200667.zip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HInT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Extension for headset interface tests of UE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5"/>
                        </a:rPr>
                        <a:t>SP-200398.zip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ITT4RT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Support of Immersive Teleconferencing and Telepresence for Remote Terminals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6"/>
                        </a:rPr>
                        <a:t>SP-180985.zip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ATIAS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Terminal Audio quality performance and Test methods for Immersive Audio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7"/>
                        </a:rPr>
                        <a:t>SP-190040.zip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HaNTE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Handsets Featuring Non-Traditional Earpieces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8"/>
                        </a:rPr>
                        <a:t>SP-190989.zip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IVAS_Codec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EVS Codec Extension for Immersive Voice and Audio Services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27.00%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9"/>
                        </a:rPr>
                        <a:t>SP-170611.zip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FS_VR_CoGui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VR Streaming Conformance and Guidelines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0"/>
                        </a:rPr>
                        <a:t>SP-190642.zip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FS_5GVideo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5G Video Codec Characteristics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1"/>
                        </a:rPr>
                        <a:t>SP-200052.zip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FS_FLUS_NBMP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the use of NBMP in FLUS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2"/>
                        </a:rPr>
                        <a:t>SP-200053.zip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FS_EMSA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Streaming Architecture extensions For Edge processing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3"/>
                        </a:rPr>
                        <a:t>SP-200056.zip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  <a:tr h="321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FS_XRTraffic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Typical Traffic Characteristics for XR Services and other Media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4"/>
                        </a:rPr>
                        <a:t>SP-200054.zip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67" marR="7467" marT="7467" marB="7467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7470" y="1880319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SA4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84524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076096"/>
              </p:ext>
            </p:extLst>
          </p:nvPr>
        </p:nvGraphicFramePr>
        <p:xfrm>
          <a:off x="1699625" y="1818205"/>
          <a:ext cx="8792749" cy="3283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1584"/>
                <a:gridCol w="546628"/>
                <a:gridCol w="737312"/>
                <a:gridCol w="4324649"/>
                <a:gridCol w="661481"/>
                <a:gridCol w="1211095"/>
              </a:tblGrid>
              <a:tr h="245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Acronym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Groups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Name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WI-tdoc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FS_5GSAT_MO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management and orchestration aspects with integrated satellite components in a 5G network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70.0%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SP-190138.zip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FS_EDGE_CH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charging aspects of Edge Computing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3"/>
                        </a:rPr>
                        <a:t>SP-200467.zip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FS_Eedge_Mgt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enhancements of edge computing management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4"/>
                        </a:rPr>
                        <a:t>SP-200195.zip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FS_5G_Prose_CH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charging aspects of Enhanced Proximity-based Services in 5GC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5"/>
                        </a:rPr>
                        <a:t>SP-200767.zip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FS_MNSAC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access control for management service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6"/>
                        </a:rPr>
                        <a:t>SP-200853.zip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FS_YANG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YANG PUSH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7"/>
                        </a:rPr>
                        <a:t>SP-200765.zip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FS_5G_CIoT_CH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charging aspects of 5GS CIoT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8"/>
                        </a:rPr>
                        <a:t>SP-200771.zip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FS_NSMEN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S5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network slice management enhancement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9"/>
                        </a:rPr>
                        <a:t>SP-200766.zip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FS_eMDAS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enhancement of Management Data Analytics Service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70.0%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10"/>
                        </a:rPr>
                        <a:t>SP-190930.zip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FS_EE5G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new aspects of EE for 5G networks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11"/>
                        </a:rPr>
                        <a:t>SP-200187.zip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11078" y="1818205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SA5 </a:t>
            </a:r>
            <a:r>
              <a:rPr lang="en-US" altLang="en-US" dirty="0"/>
              <a:t>Studies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8683" y="533987"/>
            <a:ext cx="64089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latin typeface="+mj-lt"/>
                <a:ea typeface="+mj-ea"/>
                <a:cs typeface="+mj-cs"/>
              </a:rPr>
              <a:t>Workplan status in </a:t>
            </a:r>
            <a:r>
              <a:rPr lang="de-DE" sz="4400" dirty="0" smtClean="0">
                <a:latin typeface="+mj-lt"/>
                <a:ea typeface="+mj-ea"/>
                <a:cs typeface="+mj-cs"/>
              </a:rPr>
              <a:t>SA 7/12 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686617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8/12</a:t>
            </a:r>
            <a:r>
              <a:rPr lang="en-US" alt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50871"/>
              </p:ext>
            </p:extLst>
          </p:nvPr>
        </p:nvGraphicFramePr>
        <p:xfrm>
          <a:off x="1242172" y="1865559"/>
          <a:ext cx="8701322" cy="3542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5826"/>
                <a:gridCol w="513343"/>
                <a:gridCol w="477527"/>
                <a:gridCol w="5463088"/>
                <a:gridCol w="515712"/>
                <a:gridCol w="865826"/>
              </a:tblGrid>
              <a:tr h="798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Groups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WI-tdoc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eSON_5G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Enhancements of Self-Organizing Networks (SON) for 5G networks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2.00%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SP-200194.zip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ANL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Autonomous network levels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3"/>
                        </a:rPr>
                        <a:t>SP-200464.zip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E_HOO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Rel-17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Enhancement of Handover Optimization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4"/>
                        </a:rPr>
                        <a:t>SP-200466.zip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MADCOL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Management data collection control and discovery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5"/>
                        </a:rPr>
                        <a:t>SP-200465.zip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eMEMTANE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Management of the enhanced tenant concept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6"/>
                        </a:rPr>
                        <a:t>SP-200463.zip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ePM_KPI_5G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Enhancements of 5G performance measurements and KPIs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7"/>
                        </a:rPr>
                        <a:t>SP-200462.zip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EE5GPLUS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Enhancements on EE for 5G networks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8"/>
                        </a:rPr>
                        <a:t>SP-200188.zip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OAM_NPN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Management of non-public networks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9"/>
                        </a:rPr>
                        <a:t>SP-200189.zip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EMA5SLA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Enhancement on Management Aspects of 5G Service-Level Agreement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0"/>
                        </a:rPr>
                        <a:t>SP-200190.zip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e_5GMDT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Management of MDT enhancement in 5G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1"/>
                        </a:rPr>
                        <a:t>SP-200191.zip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adNRM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Additional NRM features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2"/>
                        </a:rPr>
                        <a:t>SP-200192.zip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eQoE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Enhancement of QoE Measurement Collection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3"/>
                        </a:rPr>
                        <a:t>SP-200193.zip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eCOSLA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Closed loop SLS Assurance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4"/>
                        </a:rPr>
                        <a:t>SP-200196.zip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5GSIMSCH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IMS Charging in 5G System Architecture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5"/>
                        </a:rPr>
                        <a:t>SP-190367.zip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IDMS_MN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Intent driven management service for mobile network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6"/>
                        </a:rPr>
                        <a:t>SP-180899.zip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5GDMS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Discovery of management services in 5G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7"/>
                        </a:rPr>
                        <a:t>SP-200770.zip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TEI17_NIESGU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N40 Interface Enhancements to Support GERAN and UTRAN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8"/>
                        </a:rPr>
                        <a:t>SP-200854.zip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  <a:tr h="1525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5G_URLLC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Charging enhancement for URLLC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9"/>
                        </a:rPr>
                        <a:t>SP-200769.zip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0" marR="3540" marT="3540" marB="3540"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99420" y="1791901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519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9/12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98784"/>
              </p:ext>
            </p:extLst>
          </p:nvPr>
        </p:nvGraphicFramePr>
        <p:xfrm>
          <a:off x="1579986" y="1895122"/>
          <a:ext cx="9507283" cy="28473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5543"/>
                <a:gridCol w="622570"/>
                <a:gridCol w="734439"/>
                <a:gridCol w="5184842"/>
                <a:gridCol w="745144"/>
                <a:gridCol w="1044745"/>
              </a:tblGrid>
              <a:tr h="40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Acronym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Rel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Groups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Name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WI-tdoc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680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FS_FFAPP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application layer support for Factories of the Future in 5G network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70.0%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2"/>
                        </a:rPr>
                        <a:t>SP-200836.zip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33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FS_UASAPP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application layer support for Unmanned Aerial System (UAS)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55.00%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3"/>
                        </a:rPr>
                        <a:t>SP-200111.zip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335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FS_eV2XAPP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enhancements to application layer support for V2X services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4"/>
                        </a:rPr>
                        <a:t>SP-200110.zip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048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FS_enhMCLoc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location enhancements for mission critical services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90.0%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5"/>
                        </a:rPr>
                        <a:t>SP-190725.zip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508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FS_MC5MBS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Mission Critical services over 5G multicast-broadcast system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6"/>
                        </a:rPr>
                        <a:t>SP-190929.zip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819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FS_MCOver5GS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Study on Mission Critical services support over 5G System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60.0%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7"/>
                        </a:rPr>
                        <a:t>SP-200837.zip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3278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FS_EDGEAPP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Application Architecture for enabling Edge Applications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8"/>
                        </a:rPr>
                        <a:t>SP-190065.zip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78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FS_5GMARCH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Study on support of the 5GMSG Service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9"/>
                        </a:rPr>
                        <a:t>SP-200835.zip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13301" y="1895122"/>
            <a:ext cx="14542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SA6 Stud</a:t>
            </a:r>
            <a:r>
              <a:rPr lang="en-US" altLang="en-US" dirty="0"/>
              <a:t>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9707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10/12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571008"/>
              </p:ext>
            </p:extLst>
          </p:nvPr>
        </p:nvGraphicFramePr>
        <p:xfrm>
          <a:off x="1383287" y="1897651"/>
          <a:ext cx="9222153" cy="25487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0005"/>
                <a:gridCol w="607978"/>
                <a:gridCol w="681269"/>
                <a:gridCol w="4747408"/>
                <a:gridCol w="724400"/>
                <a:gridCol w="1211093"/>
              </a:tblGrid>
              <a:tr h="40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Acronym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Rel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Groups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Name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WI-tdoc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09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eMONASTERY2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Stage 2 of eMONASTERY2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2"/>
                        </a:rPr>
                        <a:t>SP-191104.zip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589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eV2XAPP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Enhanced application layer support for V2X services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3"/>
                        </a:rPr>
                        <a:t>SP-200831.zip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728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MCOver5GS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Mission Critical Services over 5GS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4"/>
                        </a:rPr>
                        <a:t>SP-200833.zip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096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eMCData3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Mission Critical Data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27.00%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5"/>
                        </a:rPr>
                        <a:t>SP-191106.zip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441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eMCData3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Overall aspects for eMCData3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70.0%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5"/>
                        </a:rPr>
                        <a:t>SP-191106.zip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244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EDGEAPP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S6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Architecture for enabling Edge Applications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83.00%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6"/>
                        </a:rPr>
                        <a:t>SP-200109.zip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244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EDGEAPP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Architecture for enabling Edge Applications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70.0%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7"/>
                        </a:rPr>
                        <a:t>SP-200886.zip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18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MCIOPS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MC services support on IOPS mode of operation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8"/>
                        </a:rPr>
                        <a:t>SP-190944.zip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1383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enh3MCPTT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Rel-17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Stage 2 aspects of enh3MCPTT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35.00%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>
                          <a:effectLst/>
                          <a:hlinkClick r:id="rId9"/>
                        </a:rPr>
                        <a:t>SP-200108.zip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  <a:tr h="2302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5GMARCH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Application Architecture for MSGin5G Service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0%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sng" dirty="0">
                          <a:effectLst/>
                          <a:hlinkClick r:id="rId10"/>
                        </a:rPr>
                        <a:t>SP-200832.zip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9" marR="279" marT="279" marB="279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34227" y="1858636"/>
            <a:ext cx="1249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Rel-17 </a:t>
            </a:r>
            <a:endParaRPr lang="en-US" altLang="en-US" dirty="0" smtClean="0"/>
          </a:p>
          <a:p>
            <a:r>
              <a:rPr lang="en-US" altLang="en-US" dirty="0" smtClean="0"/>
              <a:t>SA6 </a:t>
            </a:r>
            <a:r>
              <a:rPr lang="en-US" altLang="en-US" dirty="0"/>
              <a:t>WIDs</a:t>
            </a:r>
          </a:p>
        </p:txBody>
      </p:sp>
    </p:spTree>
    <p:extLst>
      <p:ext uri="{BB962C8B-B14F-4D97-AF65-F5344CB8AC3E}">
        <p14:creationId xmlns:p14="http://schemas.microsoft.com/office/powerpoint/2010/main" val="5672717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11/12</a:t>
            </a:r>
            <a:endParaRPr lang="en-US" altLang="en-US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483469" y="1757533"/>
          <a:ext cx="7329791" cy="4659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4288"/>
                <a:gridCol w="561670"/>
                <a:gridCol w="421252"/>
                <a:gridCol w="3785654"/>
                <a:gridCol w="578521"/>
                <a:gridCol w="1078406"/>
              </a:tblGrid>
              <a:tr h="1121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Groups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WI-tdoc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SNA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Subscriber-aware Northbound API access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2"/>
                        </a:rPr>
                        <a:t>SP-200797.zip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3166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FS_RAILSS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Supporting of Railway Smart Station Services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3"/>
                        </a:rPr>
                        <a:t>SP-190838.zip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FS_OffNetRail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Off-Network for Rail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4"/>
                        </a:rPr>
                        <a:t>SP-200572.zip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FS_VMR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vehicle-mounted relays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5"/>
                        </a:rPr>
                        <a:t>SP-200798.zip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3166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FS_PALS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5G Networks Providing Access to Localized Services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6"/>
                        </a:rPr>
                        <a:t>SP-200799.zip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3166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FS_EASNS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Enhanced Access to and Support of Network Slice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7"/>
                        </a:rPr>
                        <a:t>SP-200571.zip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FS_5TRS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5G Timing Resiliency System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8"/>
                        </a:rPr>
                        <a:t>SP-200573.zip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FS_5GSEI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5G Smart Energy and Infrastructure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9"/>
                        </a:rPr>
                        <a:t>SP-200574.zip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FS_Ranging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Ranging-based Services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0"/>
                        </a:rPr>
                        <a:t>SP-200575.zip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FS_Resident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Study on Enhancements for Residential 5G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11"/>
                        </a:rPr>
                        <a:t>SP-200576.zip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FS_PIN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Personal IoT Networks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12"/>
                        </a:rPr>
                        <a:t>SP-200592.zip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3166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FS_MMTELin5G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evolution of IMS multimedia telephony service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13"/>
                        </a:rPr>
                        <a:t>SP-190836.zip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521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FS_SACI_MCS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sharing administrative configuration between interconnected MCX Service systems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14"/>
                        </a:rPr>
                        <a:t>SP-190837.zip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5211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FS_AMMT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Study on traffic characteristics and performance requirements for AI/ML model transfer in 5GS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>
                          <a:effectLst/>
                          <a:hlinkClick r:id="rId15"/>
                        </a:rPr>
                        <a:t>SP-191040.zip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  <a:tr h="2144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FS_5GET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Rel-18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Guidelines for Extra-territorial 5G Systems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u="sng" dirty="0">
                          <a:effectLst/>
                          <a:hlinkClick r:id="rId16"/>
                        </a:rPr>
                        <a:t>SP-191042.zip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76" marR="4976" marT="4976" marB="4976" anchor="ctr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95216" y="1839044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Rel-18 </a:t>
            </a:r>
            <a:endParaRPr lang="en-US" altLang="en-US" dirty="0" smtClean="0"/>
          </a:p>
          <a:p>
            <a:r>
              <a:rPr lang="en-US" altLang="en-US" dirty="0" smtClean="0"/>
              <a:t>SA1 </a:t>
            </a:r>
          </a:p>
        </p:txBody>
      </p:sp>
    </p:spTree>
    <p:extLst>
      <p:ext uri="{BB962C8B-B14F-4D97-AF65-F5344CB8AC3E}">
        <p14:creationId xmlns:p14="http://schemas.microsoft.com/office/powerpoint/2010/main" val="35097934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Workplan status in </a:t>
            </a:r>
            <a:r>
              <a:rPr lang="de-DE" dirty="0" smtClean="0"/>
              <a:t>SA 12/12</a:t>
            </a:r>
            <a:endParaRPr lang="en-US" alt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840708" y="2516188"/>
          <a:ext cx="9132319" cy="10356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4764"/>
                <a:gridCol w="565355"/>
                <a:gridCol w="594851"/>
                <a:gridCol w="3618783"/>
                <a:gridCol w="545178"/>
                <a:gridCol w="157338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Acronym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Groups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WI-</a:t>
                      </a:r>
                      <a:r>
                        <a:rPr lang="en-US" sz="1200" dirty="0" err="1">
                          <a:effectLst/>
                        </a:rPr>
                        <a:t>tdoc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FS_IRail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Rel-18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Study of Interconnection and Migration Aspects for Railways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2"/>
                        </a:rPr>
                        <a:t>SP-200336.zip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FS_MCGWUE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Rel-18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Study of Gateway UE function for Mission Critical Communication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10.0%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3"/>
                        </a:rPr>
                        <a:t>SP-200335.zip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64712" y="20589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13515" y="1918256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Rel-18 </a:t>
            </a:r>
            <a:endParaRPr lang="en-US" altLang="en-US" dirty="0" smtClean="0"/>
          </a:p>
          <a:p>
            <a:r>
              <a:rPr lang="en-US" altLang="en-US" dirty="0" smtClean="0"/>
              <a:t>SA6 </a:t>
            </a:r>
            <a:r>
              <a:rPr lang="en-US" altLang="en-US" dirty="0"/>
              <a:t>Studies</a:t>
            </a:r>
          </a:p>
        </p:txBody>
      </p:sp>
    </p:spTree>
    <p:extLst>
      <p:ext uri="{BB962C8B-B14F-4D97-AF65-F5344CB8AC3E}">
        <p14:creationId xmlns:p14="http://schemas.microsoft.com/office/powerpoint/2010/main" val="18814671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revised WIDs with CT4 impact:</a:t>
            </a:r>
            <a:endParaRPr lang="en-US" sz="3600" dirty="0" smtClean="0"/>
          </a:p>
          <a:p>
            <a:pPr>
              <a:tabLst>
                <a:tab pos="1795463" algn="l"/>
              </a:tabLst>
            </a:pP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none this time</a:t>
            </a: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258487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new WIDs (which were agreed/ endorsed) are </a:t>
            </a:r>
            <a:r>
              <a:rPr lang="en-US" dirty="0"/>
              <a:t>all </a:t>
            </a:r>
            <a:r>
              <a:rPr lang="en-US" dirty="0" smtClean="0"/>
              <a:t>approved:</a:t>
            </a:r>
            <a:endParaRPr lang="en-US" sz="3600" dirty="0" smtClean="0"/>
          </a:p>
          <a:p>
            <a:r>
              <a:rPr lang="en-US" sz="1800" dirty="0" smtClean="0"/>
              <a:t>CP-202254</a:t>
            </a:r>
            <a:r>
              <a:rPr lang="en-US" sz="1800" dirty="0"/>
              <a:t>     New WID on Authentication and key management for applications based on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		3GPP </a:t>
            </a:r>
            <a:r>
              <a:rPr lang="en-US" sz="1800" dirty="0"/>
              <a:t>credential in </a:t>
            </a:r>
            <a:r>
              <a:rPr lang="en-US" sz="1800" dirty="0" smtClean="0"/>
              <a:t>5G (CT3 lead)</a:t>
            </a:r>
            <a:br>
              <a:rPr lang="en-US" sz="1800" dirty="0" smtClean="0"/>
            </a:br>
            <a:r>
              <a:rPr lang="en-US" sz="1800" dirty="0" smtClean="0"/>
              <a:t>	LS is send to SA to indicate  stage 3 WID is approved for Rel-17 and Stage 2 WID is Rel-16</a:t>
            </a:r>
            <a:r>
              <a:rPr lang="en-US" sz="1800" dirty="0"/>
              <a:t>      </a:t>
            </a:r>
          </a:p>
          <a:p>
            <a:r>
              <a:rPr lang="en-US" sz="1800" dirty="0" smtClean="0"/>
              <a:t>CP-202242</a:t>
            </a:r>
            <a:r>
              <a:rPr lang="en-US" sz="1800" dirty="0"/>
              <a:t>     New WID on Service-based support for SMS in </a:t>
            </a:r>
            <a:r>
              <a:rPr lang="en-US" sz="1800" dirty="0" smtClean="0"/>
              <a:t>5GC (CT4 lead)</a:t>
            </a:r>
            <a:r>
              <a:rPr lang="en-US" sz="1800" dirty="0"/>
              <a:t> 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		New TR number is 29.829</a:t>
            </a:r>
            <a:r>
              <a:rPr lang="en-US" sz="1800" dirty="0"/>
              <a:t>   </a:t>
            </a:r>
          </a:p>
          <a:p>
            <a:r>
              <a:rPr lang="en-US" sz="1800" dirty="0" smtClean="0"/>
              <a:t>CP-202243</a:t>
            </a:r>
            <a:r>
              <a:rPr lang="en-US" sz="1800" dirty="0"/>
              <a:t>     Study on Port Number Allocation Alternatives for New 3GPP Interfaces </a:t>
            </a:r>
            <a:r>
              <a:rPr lang="en-US" sz="1800" dirty="0" smtClean="0"/>
              <a:t>(CT4 lead)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                          </a:t>
            </a:r>
            <a:r>
              <a:rPr lang="en-US" sz="1800" dirty="0" smtClean="0"/>
              <a:t>	CT4 </a:t>
            </a:r>
            <a:r>
              <a:rPr lang="en-US" sz="1800" dirty="0"/>
              <a:t>TR number is </a:t>
            </a:r>
            <a:r>
              <a:rPr lang="en-US" sz="1800" dirty="0" smtClean="0"/>
              <a:t>29.835 </a:t>
            </a:r>
            <a:r>
              <a:rPr lang="en-GB" sz="1800" dirty="0"/>
              <a:t>Study on Port Allocation Alternatives for New 3GPP </a:t>
            </a:r>
            <a:r>
              <a:rPr lang="en-GB" sz="1800" dirty="0" smtClean="0"/>
              <a:t>Interfaces</a:t>
            </a:r>
          </a:p>
          <a:p>
            <a:pPr marL="0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		CT4 </a:t>
            </a:r>
            <a:r>
              <a:rPr lang="en-US" sz="1800" dirty="0"/>
              <a:t>TR number is </a:t>
            </a:r>
            <a:r>
              <a:rPr lang="en-US" sz="1800" dirty="0" smtClean="0"/>
              <a:t>29.941 </a:t>
            </a:r>
            <a:r>
              <a:rPr lang="en-GB" sz="1800" dirty="0"/>
              <a:t>Guidelines on Port Allocation for New 3GPP Interfaces</a:t>
            </a:r>
            <a:endParaRPr lang="en-US" sz="1800" dirty="0" smtClean="0"/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9607" y="2242327"/>
            <a:ext cx="83406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ea typeface="Times New Roman" panose="02020603050405020304" pitchFamily="18" charset="0"/>
              </a:rPr>
              <a:t>CP-202214: LS from  CT4 on AUSF/UDM </a:t>
            </a:r>
            <a:r>
              <a:rPr lang="en-GB" dirty="0">
                <a:ea typeface="Times New Roman" panose="02020603050405020304" pitchFamily="18" charset="0"/>
              </a:rPr>
              <a:t>discovery based on SUCI </a:t>
            </a:r>
            <a:r>
              <a:rPr lang="en-GB" dirty="0" smtClean="0">
                <a:ea typeface="Times New Roman" panose="02020603050405020304" pitchFamily="18" charset="0"/>
              </a:rPr>
              <a:t>information, </a:t>
            </a:r>
          </a:p>
          <a:p>
            <a:r>
              <a:rPr lang="en-GB" dirty="0" smtClean="0"/>
              <a:t>As requested  by CT4 a </a:t>
            </a:r>
            <a:r>
              <a:rPr lang="en-US" dirty="0" smtClean="0"/>
              <a:t>specific </a:t>
            </a:r>
            <a:r>
              <a:rPr lang="en-US" dirty="0"/>
              <a:t>note </a:t>
            </a:r>
            <a:r>
              <a:rPr lang="en-US" dirty="0" smtClean="0"/>
              <a:t>is </a:t>
            </a:r>
            <a:r>
              <a:rPr lang="en-US" dirty="0"/>
              <a:t>put in the CT chair report to SA on this topic, to ensure that priority will be given to this topic in Q4 </a:t>
            </a:r>
            <a:r>
              <a:rPr lang="en-US" dirty="0" smtClean="0"/>
              <a:t>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dirty="0" smtClean="0"/>
              <a:t>The following CRs send  by CT4 to CT plenary  are not approved:</a:t>
            </a:r>
            <a:endParaRPr lang="en-US" altLang="en-US" dirty="0"/>
          </a:p>
          <a:p>
            <a:pPr lvl="0">
              <a:tabLst>
                <a:tab pos="1795463" algn="l"/>
              </a:tabLst>
            </a:pPr>
            <a:r>
              <a:rPr lang="de-DE" altLang="en-US" sz="20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sz="2000" dirty="0"/>
              <a:t>CR 29.503  CR0466r1 (C4-204493) is depended on TS 24.501 CR 2009 which is not agreed by CT1 and therefore not send for approval to CT plenary. The CR </a:t>
            </a:r>
            <a:r>
              <a:rPr lang="en-US" sz="2000" dirty="0" smtClean="0"/>
              <a:t>is </a:t>
            </a:r>
            <a:r>
              <a:rPr lang="en-US" sz="2000" dirty="0"/>
              <a:t>referred back to </a:t>
            </a:r>
            <a:r>
              <a:rPr lang="en-US" sz="2000" dirty="0" smtClean="0"/>
              <a:t>CT4.</a:t>
            </a:r>
            <a:endParaRPr lang="en-US" altLang="zh-CN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836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</a:t>
            </a: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Approved  company contributions (all of them were distributed on CT4 </a:t>
            </a: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reflector in advance):</a:t>
            </a:r>
            <a:endParaRPr lang="en-US" altLang="en-US" sz="105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CP-202206 </a:t>
            </a:r>
            <a:r>
              <a:rPr lang="en-US" sz="1400" dirty="0"/>
              <a:t>rev of </a:t>
            </a:r>
            <a:r>
              <a:rPr lang="en-US" sz="1400" dirty="0" smtClean="0"/>
              <a:t>C4-204433</a:t>
            </a:r>
            <a:r>
              <a:rPr lang="en-US" sz="1400" dirty="0"/>
              <a:t>	</a:t>
            </a:r>
            <a:r>
              <a:rPr lang="en-GB" sz="1400" dirty="0" smtClean="0"/>
              <a:t>H-SMF/SMF </a:t>
            </a:r>
            <a:r>
              <a:rPr lang="en-GB" sz="1400" dirty="0"/>
              <a:t>sending IPv6 Interface Identifier to </a:t>
            </a:r>
            <a:r>
              <a:rPr lang="en-GB" sz="1400" dirty="0" smtClean="0"/>
              <a:t>V-SMF/I-SMF	H</a:t>
            </a:r>
            <a:r>
              <a:rPr lang="en-US" sz="1400" dirty="0" smtClean="0"/>
              <a:t>uawei</a:t>
            </a:r>
            <a:endParaRPr lang="en-US" sz="1400" dirty="0" smtClean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CP-202207 </a:t>
            </a:r>
            <a:r>
              <a:rPr lang="en-US" sz="1400" dirty="0"/>
              <a:t>rev of </a:t>
            </a:r>
            <a:r>
              <a:rPr lang="en-US" sz="1400" dirty="0" smtClean="0"/>
              <a:t>C4-204478	</a:t>
            </a:r>
            <a:r>
              <a:rPr lang="en-GB" sz="1400" dirty="0" smtClean="0"/>
              <a:t>H-SMF </a:t>
            </a:r>
            <a:r>
              <a:rPr lang="en-GB" sz="1400" dirty="0"/>
              <a:t>sending IPv6 Interface Identifier to </a:t>
            </a:r>
            <a:r>
              <a:rPr lang="en-GB" sz="1400" dirty="0" smtClean="0"/>
              <a:t>V-SMF </a:t>
            </a:r>
            <a:r>
              <a:rPr lang="en-US" sz="1400" dirty="0"/>
              <a:t> 	</a:t>
            </a:r>
            <a:r>
              <a:rPr lang="en-US" sz="1400" dirty="0" smtClean="0"/>
              <a:t>	Huawei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de-DE" sz="1400" dirty="0" smtClean="0"/>
              <a:t>CP-202023 rev of C4-204472	E</a:t>
            </a:r>
            <a:r>
              <a:rPr lang="en-GB" sz="1400" dirty="0" smtClean="0"/>
              <a:t>rror</a:t>
            </a:r>
            <a:r>
              <a:rPr lang="en-GB" sz="1400" dirty="0" smtClean="0"/>
              <a:t> </a:t>
            </a:r>
            <a:r>
              <a:rPr lang="en-GB" sz="1400" dirty="0"/>
              <a:t>handling of mismatch of polices at </a:t>
            </a:r>
            <a:r>
              <a:rPr lang="en-GB" sz="1400" dirty="0" smtClean="0"/>
              <a:t>SEPP		NTTDOCOMO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CP-202035 rev of C4-204453</a:t>
            </a:r>
            <a:r>
              <a:rPr lang="en-US" sz="1400" dirty="0"/>
              <a:t>	</a:t>
            </a:r>
            <a:r>
              <a:rPr lang="en-GB" sz="1400" dirty="0" smtClean="0"/>
              <a:t>Notify Empty Authorized NSSAI Availability</a:t>
            </a:r>
            <a:r>
              <a:rPr lang="en-US" sz="1400" dirty="0" smtClean="0"/>
              <a:t>                               		Ericsson, Huawei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CP-202139 </a:t>
            </a:r>
            <a:r>
              <a:rPr lang="en-US" sz="1400" dirty="0"/>
              <a:t>rev of </a:t>
            </a:r>
            <a:r>
              <a:rPr lang="en-US" sz="1400" dirty="0" smtClean="0"/>
              <a:t>C4-204533</a:t>
            </a:r>
            <a:r>
              <a:rPr lang="en-US" sz="1400" dirty="0"/>
              <a:t>	</a:t>
            </a:r>
            <a:r>
              <a:rPr lang="en-US" sz="1400" dirty="0" smtClean="0"/>
              <a:t>Essential </a:t>
            </a:r>
            <a:r>
              <a:rPr lang="en-US" sz="1400" dirty="0"/>
              <a:t>correction to </a:t>
            </a:r>
            <a:r>
              <a:rPr lang="en-US" sz="1400" dirty="0"/>
              <a:t>OpenAPI</a:t>
            </a:r>
            <a:r>
              <a:rPr lang="en-US" sz="1400" dirty="0"/>
              <a:t> specification for </a:t>
            </a:r>
            <a:r>
              <a:rPr lang="en-US" sz="1400" dirty="0"/>
              <a:t>LocationUpdateNotify</a:t>
            </a:r>
            <a:r>
              <a:rPr lang="en-US" sz="1400" dirty="0"/>
              <a:t> service operation                                </a:t>
            </a:r>
            <a:r>
              <a:rPr lang="en-US" sz="1400" dirty="0" smtClean="0"/>
              <a:t>			Orange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CP-202016rev </a:t>
            </a:r>
            <a:r>
              <a:rPr lang="en-US" sz="1400" dirty="0"/>
              <a:t>of </a:t>
            </a:r>
            <a:r>
              <a:rPr lang="en-US" sz="1400" dirty="0" smtClean="0"/>
              <a:t>C4-204463</a:t>
            </a:r>
            <a:r>
              <a:rPr lang="en-US" sz="1400" dirty="0"/>
              <a:t>	</a:t>
            </a:r>
            <a:r>
              <a:rPr lang="en-US" sz="1400" dirty="0" smtClean="0"/>
              <a:t>Error </a:t>
            </a:r>
            <a:r>
              <a:rPr lang="en-US" sz="1400" dirty="0"/>
              <a:t>handling for PDU sessions with an I-SMF or V-SMF      </a:t>
            </a:r>
            <a:r>
              <a:rPr lang="en-US" sz="1400" dirty="0" smtClean="0"/>
              <a:t>		Nokia</a:t>
            </a:r>
            <a:r>
              <a:rPr lang="en-US" sz="1400" dirty="0"/>
              <a:t>, Nokia Shanghai </a:t>
            </a:r>
            <a:r>
              <a:rPr lang="en-US" sz="1400" dirty="0" smtClean="0"/>
              <a:t>Bell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CP-202022 </a:t>
            </a:r>
            <a:r>
              <a:rPr lang="en-US" sz="1400" dirty="0"/>
              <a:t>rev of </a:t>
            </a:r>
            <a:r>
              <a:rPr lang="en-US" sz="1400" dirty="0" smtClean="0"/>
              <a:t>C4-204448	Message </a:t>
            </a:r>
            <a:r>
              <a:rPr lang="en-US" sz="1400" dirty="0"/>
              <a:t>and Information Class for Default Subscription    </a:t>
            </a:r>
            <a:r>
              <a:rPr lang="en-US" sz="1400" dirty="0" smtClean="0"/>
              <a:t>		Ericsson</a:t>
            </a:r>
          </a:p>
          <a:p>
            <a:pPr>
              <a:tabLst>
                <a:tab pos="2508250" algn="l"/>
                <a:tab pos="6816725" algn="l"/>
              </a:tabLst>
            </a:pPr>
            <a:r>
              <a:rPr lang="en-US" sz="1400" dirty="0" smtClean="0"/>
              <a:t>CP-202231 </a:t>
            </a:r>
            <a:r>
              <a:rPr lang="en-US" sz="1400" dirty="0"/>
              <a:t>rev of </a:t>
            </a:r>
            <a:r>
              <a:rPr lang="en-US" sz="1400" dirty="0" smtClean="0"/>
              <a:t>C4-204467	</a:t>
            </a:r>
            <a:r>
              <a:rPr lang="en-US" sz="1400" dirty="0" smtClean="0"/>
              <a:t>NodeType</a:t>
            </a:r>
            <a:r>
              <a:rPr lang="en-US" sz="1400" dirty="0" smtClean="0"/>
              <a:t> </a:t>
            </a:r>
            <a:r>
              <a:rPr lang="en-US" sz="1400" dirty="0"/>
              <a:t>in </a:t>
            </a:r>
            <a:r>
              <a:rPr lang="en-US" sz="1400" dirty="0"/>
              <a:t>HssAuthenticationInfoRequest</a:t>
            </a:r>
            <a:r>
              <a:rPr lang="en-US" sz="1400" dirty="0" smtClean="0"/>
              <a:t> </a:t>
            </a:r>
            <a:r>
              <a:rPr lang="en-US" sz="1400" dirty="0"/>
              <a:t>   </a:t>
            </a:r>
            <a:r>
              <a:rPr lang="en-US" sz="1400" dirty="0" smtClean="0"/>
              <a:t>		Hewlett-Packard </a:t>
            </a:r>
            <a:r>
              <a:rPr lang="en-US" sz="1400" dirty="0"/>
              <a:t>Enterprise, </a:t>
            </a:r>
            <a:r>
              <a:rPr lang="en-US" sz="1400" dirty="0" smtClean="0"/>
              <a:t>Ericsson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endParaRPr lang="en-US" sz="1400" dirty="0"/>
          </a:p>
          <a:p>
            <a:pPr marL="0" indent="0" defTabSz="673100"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1388417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in 2020</a:t>
            </a:r>
            <a:endParaRPr lang="en-US" sz="3600" dirty="0"/>
          </a:p>
          <a:p>
            <a:r>
              <a:rPr lang="en-US" sz="2000" dirty="0" smtClean="0"/>
              <a:t>CT4#101e      2020-11-03 - 2020-11-13 Electronic meeting</a:t>
            </a:r>
          </a:p>
          <a:p>
            <a:pPr marL="0" indent="0">
              <a:buNone/>
            </a:pPr>
            <a:endParaRPr lang="de-DE" b="1" i="1" dirty="0" smtClean="0"/>
          </a:p>
          <a:p>
            <a:pPr marL="0" indent="0">
              <a:buNone/>
            </a:pPr>
            <a:r>
              <a:rPr lang="de-DE" dirty="0" smtClean="0"/>
              <a:t>In first half  of 2021 no F2F meetings are expected to take place</a:t>
            </a:r>
            <a:endParaRPr lang="en-US" dirty="0" smtClean="0"/>
          </a:p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in </a:t>
            </a:r>
            <a:r>
              <a:rPr lang="en-US" b="1" i="1" dirty="0" smtClean="0"/>
              <a:t>2021</a:t>
            </a:r>
            <a:endParaRPr lang="en-US" b="1" i="1" dirty="0"/>
          </a:p>
          <a:p>
            <a:r>
              <a:rPr lang="en-US" sz="2000" dirty="0" smtClean="0"/>
              <a:t>CT4#101e-bis</a:t>
            </a:r>
            <a:r>
              <a:rPr lang="en-US" sz="2000" dirty="0"/>
              <a:t> </a:t>
            </a:r>
            <a:r>
              <a:rPr lang="en-US" sz="2000" dirty="0">
                <a:solidFill>
                  <a:srgbClr val="FF0000"/>
                </a:solidFill>
              </a:rPr>
              <a:t> </a:t>
            </a:r>
            <a:r>
              <a:rPr lang="en-US" sz="2000" dirty="0" smtClean="0">
                <a:solidFill>
                  <a:srgbClr val="FF0000"/>
                </a:solidFill>
              </a:rPr>
              <a:t>2021-01-25 </a:t>
            </a:r>
            <a:r>
              <a:rPr lang="en-US" sz="2000" dirty="0">
                <a:solidFill>
                  <a:srgbClr val="FF0000"/>
                </a:solidFill>
              </a:rPr>
              <a:t>- </a:t>
            </a:r>
            <a:r>
              <a:rPr lang="en-US" sz="2000" dirty="0" smtClean="0">
                <a:solidFill>
                  <a:srgbClr val="FF0000"/>
                </a:solidFill>
              </a:rPr>
              <a:t>2020-01-29 </a:t>
            </a:r>
            <a:r>
              <a:rPr lang="en-US" sz="2000" dirty="0" smtClean="0"/>
              <a:t>Electronic meeting (restricted agenda) </a:t>
            </a:r>
            <a:endParaRPr lang="en-US" sz="2000" dirty="0"/>
          </a:p>
          <a:p>
            <a:r>
              <a:rPr lang="en-US" sz="2000" dirty="0" smtClean="0"/>
              <a:t>CT4#102e       </a:t>
            </a:r>
            <a:r>
              <a:rPr lang="en-US" sz="2000" dirty="0"/>
              <a:t> </a:t>
            </a:r>
            <a:r>
              <a:rPr lang="en-US" sz="2000" dirty="0" smtClean="0">
                <a:solidFill>
                  <a:srgbClr val="FF0000"/>
                </a:solidFill>
              </a:rPr>
              <a:t>2021-02-24 </a:t>
            </a:r>
            <a:r>
              <a:rPr lang="en-US" sz="2000" dirty="0">
                <a:solidFill>
                  <a:srgbClr val="FF0000"/>
                </a:solidFill>
              </a:rPr>
              <a:t>- </a:t>
            </a:r>
            <a:r>
              <a:rPr lang="en-US" sz="2000" dirty="0" smtClean="0">
                <a:solidFill>
                  <a:srgbClr val="FF0000"/>
                </a:solidFill>
              </a:rPr>
              <a:t>2020-03-05 </a:t>
            </a:r>
            <a:r>
              <a:rPr lang="en-US" sz="2000" dirty="0"/>
              <a:t>Electronic meeting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#89e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buNone/>
            </a:pPr>
            <a:r>
              <a:rPr lang="en-GB" sz="2400" dirty="0" smtClean="0"/>
              <a:t>Rel-17 </a:t>
            </a:r>
            <a:r>
              <a:rPr lang="en-GB" sz="2400" dirty="0"/>
              <a:t>Timeline: </a:t>
            </a:r>
          </a:p>
          <a:p>
            <a:r>
              <a:rPr lang="fr-FR" sz="2400" dirty="0" smtClean="0"/>
              <a:t>The </a:t>
            </a:r>
            <a:r>
              <a:rPr lang="en-GB" sz="2400" dirty="0" smtClean="0"/>
              <a:t>following</a:t>
            </a:r>
            <a:r>
              <a:rPr lang="fr-FR" sz="2400" dirty="0" smtClean="0"/>
              <a:t> dates are </a:t>
            </a:r>
            <a:r>
              <a:rPr lang="en-GB" sz="2400" dirty="0" smtClean="0"/>
              <a:t>still</a:t>
            </a:r>
            <a:r>
              <a:rPr lang="fr-FR" sz="2400" dirty="0" smtClean="0"/>
              <a:t> </a:t>
            </a:r>
            <a:r>
              <a:rPr lang="en-GB" sz="2400" dirty="0" smtClean="0"/>
              <a:t>valid</a:t>
            </a:r>
            <a:r>
              <a:rPr lang="fr-FR" sz="2400" dirty="0" smtClean="0"/>
              <a:t> (no changes in </a:t>
            </a:r>
            <a:r>
              <a:rPr lang="en-GB" sz="2400" dirty="0" smtClean="0"/>
              <a:t>this</a:t>
            </a:r>
            <a:r>
              <a:rPr lang="fr-FR" sz="2400" dirty="0" smtClean="0"/>
              <a:t> </a:t>
            </a:r>
            <a:r>
              <a:rPr lang="en-GB" sz="2400" dirty="0" smtClean="0"/>
              <a:t>plenary</a:t>
            </a:r>
            <a:r>
              <a:rPr lang="fr-FR" sz="2400" dirty="0" smtClean="0"/>
              <a:t>)</a:t>
            </a:r>
            <a:endParaRPr lang="fr-FR" sz="2400" dirty="0"/>
          </a:p>
          <a:p>
            <a:pPr lvl="1"/>
            <a:r>
              <a:rPr lang="en-GB" sz="2000" dirty="0"/>
              <a:t>Stage 2 freeze: </a:t>
            </a:r>
            <a:r>
              <a:rPr lang="en-GB" sz="2000" dirty="0" smtClean="0">
                <a:solidFill>
                  <a:srgbClr val="FF0000"/>
                </a:solidFill>
              </a:rPr>
              <a:t>December 2020 </a:t>
            </a:r>
            <a:r>
              <a:rPr lang="en-GB" sz="2000" dirty="0" smtClean="0"/>
              <a:t>(shifted to December 2020 at June plenary)</a:t>
            </a:r>
            <a:endParaRPr lang="fr-FR" sz="2000" dirty="0"/>
          </a:p>
          <a:p>
            <a:pPr lvl="1"/>
            <a:r>
              <a:rPr lang="en-GB" sz="2000" dirty="0"/>
              <a:t>Stage 3 freeze: </a:t>
            </a:r>
            <a:r>
              <a:rPr lang="en-GB" sz="2000" dirty="0">
                <a:solidFill>
                  <a:srgbClr val="FF0000"/>
                </a:solidFill>
              </a:rPr>
              <a:t>September 2021 </a:t>
            </a:r>
            <a:r>
              <a:rPr lang="en-GB" sz="2000" dirty="0"/>
              <a:t>(9 months after stage 2 freeze)</a:t>
            </a:r>
            <a:endParaRPr lang="fr-FR" sz="2000" dirty="0"/>
          </a:p>
          <a:p>
            <a:pPr lvl="1"/>
            <a:r>
              <a:rPr lang="en-GB" sz="2000" dirty="0"/>
              <a:t>ASN.1 and OpenAPI specification freeze: </a:t>
            </a:r>
            <a:r>
              <a:rPr lang="en-GB" sz="2000" dirty="0">
                <a:solidFill>
                  <a:srgbClr val="FF0000"/>
                </a:solidFill>
              </a:rPr>
              <a:t>December </a:t>
            </a:r>
            <a:r>
              <a:rPr lang="en-GB" sz="2000" dirty="0" smtClean="0">
                <a:solidFill>
                  <a:srgbClr val="FF0000"/>
                </a:solidFill>
              </a:rPr>
              <a:t>2021 </a:t>
            </a:r>
            <a:r>
              <a:rPr lang="en-GB" sz="2000" dirty="0" smtClean="0"/>
              <a:t>(3 </a:t>
            </a:r>
            <a:r>
              <a:rPr lang="en-GB" sz="2000" dirty="0"/>
              <a:t>months after stage </a:t>
            </a:r>
            <a:r>
              <a:rPr lang="en-GB" sz="2000" dirty="0" smtClean="0"/>
              <a:t>3 </a:t>
            </a:r>
            <a:r>
              <a:rPr lang="en-GB" sz="2000" dirty="0"/>
              <a:t>freeze</a:t>
            </a:r>
            <a:r>
              <a:rPr lang="en-GB" sz="2000" dirty="0" smtClean="0"/>
              <a:t>)</a:t>
            </a:r>
            <a:endParaRPr lang="fr-FR" sz="2000" dirty="0" smtClean="0"/>
          </a:p>
          <a:p>
            <a:pPr>
              <a:tabLst>
                <a:tab pos="1795463" algn="l"/>
              </a:tabLst>
            </a:pPr>
            <a:r>
              <a:rPr lang="de-DE" altLang="en-US" sz="2400" dirty="0" smtClean="0"/>
              <a:t>Freeze </a:t>
            </a:r>
            <a:r>
              <a:rPr lang="de-DE" altLang="en-US" sz="2400" dirty="0"/>
              <a:t>dates are not  shifted up to now, SA discussed 3 or 6 month shift and RAN discussed 6 month shift in a worse case scenario 9 month but all depends when we can start with F2F meetings. It is agreed to decide on a </a:t>
            </a:r>
            <a:r>
              <a:rPr lang="de-DE" altLang="en-US" sz="2400" dirty="0" smtClean="0">
                <a:solidFill>
                  <a:srgbClr val="FF0000"/>
                </a:solidFill>
              </a:rPr>
              <a:t>final </a:t>
            </a:r>
            <a:r>
              <a:rPr lang="de-DE" altLang="en-US" sz="2400" dirty="0" smtClean="0"/>
              <a:t>shift </a:t>
            </a:r>
            <a:r>
              <a:rPr lang="de-DE" altLang="en-US" sz="2400" dirty="0"/>
              <a:t>at plenary#90</a:t>
            </a:r>
            <a:r>
              <a:rPr lang="de-DE" altLang="en-US" sz="2400" dirty="0" smtClean="0"/>
              <a:t>.</a:t>
            </a:r>
          </a:p>
          <a:p>
            <a:pPr marL="0" indent="0">
              <a:buNone/>
              <a:tabLst>
                <a:tab pos="1795463" algn="l"/>
              </a:tabLst>
            </a:pPr>
            <a:r>
              <a:rPr lang="de-DE" altLang="en-US" sz="2400" dirty="0" smtClean="0"/>
              <a:t>Rel-18 timeline:</a:t>
            </a:r>
          </a:p>
          <a:p>
            <a:pPr>
              <a:tabLst>
                <a:tab pos="1795463" algn="l"/>
              </a:tabLst>
            </a:pPr>
            <a:r>
              <a:rPr lang="de-DE" altLang="en-US" sz="2400" dirty="0" smtClean="0"/>
              <a:t> </a:t>
            </a:r>
            <a:r>
              <a:rPr lang="de-DE" altLang="en-US" sz="2400" dirty="0"/>
              <a:t>not decided </a:t>
            </a:r>
            <a:r>
              <a:rPr lang="de-DE" altLang="en-US" sz="2400" dirty="0" smtClean="0"/>
              <a:t>yetdepends on Rel-17 timeline decisson</a:t>
            </a:r>
            <a:endParaRPr lang="de-DE" altLang="en-US" sz="2400" dirty="0"/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39057</TotalTime>
  <Words>2797</Words>
  <Application>Microsoft Office PowerPoint</Application>
  <PresentationFormat>Widescreen</PresentationFormat>
  <Paragraphs>1101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 </vt:lpstr>
      <vt:lpstr>MS PGothic</vt:lpstr>
      <vt:lpstr>MS PGothic</vt:lpstr>
      <vt:lpstr>SimSun</vt:lpstr>
      <vt:lpstr>Arial</vt:lpstr>
      <vt:lpstr>Calibri</vt:lpstr>
      <vt:lpstr>Calibri Light</vt:lpstr>
      <vt:lpstr>Times New Roman</vt:lpstr>
      <vt:lpstr>Office Theme</vt:lpstr>
      <vt:lpstr>Plenary #89e report  on CT4 related topics</vt:lpstr>
      <vt:lpstr>Overview</vt:lpstr>
      <vt:lpstr>Report from CT#89e related to CT4 topics</vt:lpstr>
      <vt:lpstr>Report from CT#89e related to CT4 topics</vt:lpstr>
      <vt:lpstr>Report from CT#89e related to CT4 topics</vt:lpstr>
      <vt:lpstr>Report from CT#89e related to CT4 topics</vt:lpstr>
      <vt:lpstr>Report from CT#89e related to CT4 topics</vt:lpstr>
      <vt:lpstr>Report from CT#89e related to CT4 topics</vt:lpstr>
      <vt:lpstr>Report from #89e related to CT4 topics</vt:lpstr>
      <vt:lpstr>PowerPoint Presentation</vt:lpstr>
      <vt:lpstr>Report from SA#89e related to CT4 topics</vt:lpstr>
      <vt:lpstr>Report from SA#89 related to CT4 topics</vt:lpstr>
      <vt:lpstr>Report from SA#89 related to CT4 topics</vt:lpstr>
      <vt:lpstr>Report from plenary #89 overall topics</vt:lpstr>
      <vt:lpstr>Workplan status in SA 1/12</vt:lpstr>
      <vt:lpstr>Workplan status in SA 2/12</vt:lpstr>
      <vt:lpstr>Workplan status in SA 3/12</vt:lpstr>
      <vt:lpstr>Workplan status in SA 4/12</vt:lpstr>
      <vt:lpstr>Workplan status in SA 5/12</vt:lpstr>
      <vt:lpstr>Workplan status in SA 6/12</vt:lpstr>
      <vt:lpstr> </vt:lpstr>
      <vt:lpstr>Workplan status in SA 8/12 </vt:lpstr>
      <vt:lpstr>Workplan status in SA 9/12</vt:lpstr>
      <vt:lpstr>Workplan status in SA 10/12</vt:lpstr>
      <vt:lpstr>Workplan status in SA 11/12</vt:lpstr>
      <vt:lpstr>Workplan status in SA 12/12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794</cp:revision>
  <dcterms:created xsi:type="dcterms:W3CDTF">2010-02-05T13:52:04Z</dcterms:created>
  <dcterms:modified xsi:type="dcterms:W3CDTF">2020-09-28T09:59:39Z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(2)Xa08KoaTBX0wox8G3wi1b6VoV0KPF+UtcTu/RED4cLpOMGA+cBaH58TH9pGdWsCOFVi9MfXB
oWHBKLtGUTIwTBNTBW+JRkyUqqsyATu+9gAuUzi/bQBO1ilJ/07/Ckm2Zfr4O6HBRmcp00Qm
OFGOod/f3O0l1te2ToJtIfzyc6BQj32h8n5jLznb0nryIKMskgPrZqe/l5qjKs1ahxBNoQ+p
C7vNrNOukGHmrMo+51</vt:lpwstr>
  </property>
  <property fmtid="{D5CDD505-2E9C-101B-9397-08002B2CF9AE}" pid="3" name="_2015_ms_pID_7253431">
    <vt:lpwstr>0q7xcRjRMYYnJfcOQ1Tza5IDHv9ssGMhkReLpHscezbE8w7UMUv0A+
PVQAfxhm6fJHxCQDjISWTXwCOBtC2LQMG+MxKwDPZpo6O3FA/aYuzZwXDmmWwy+VF7z7sxSN
YPDNKP80tQ2dF5fwD8y/wlUCKaysSXaqBFXjDmMvyfiHYnMkLZhYD2/sn3lfOSiLXkA2V+ic
O7/+/XWGUUFMb+kG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1601025111</vt:lpwstr>
  </property>
</Properties>
</file>