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9"/>
  </p:notesMasterIdLst>
  <p:handoutMasterIdLst>
    <p:handoutMasterId r:id="rId20"/>
  </p:handoutMasterIdLst>
  <p:sldIdLst>
    <p:sldId id="341" r:id="rId2"/>
    <p:sldId id="396" r:id="rId3"/>
    <p:sldId id="416" r:id="rId4"/>
    <p:sldId id="385" r:id="rId5"/>
    <p:sldId id="403" r:id="rId6"/>
    <p:sldId id="412" r:id="rId7"/>
    <p:sldId id="388" r:id="rId8"/>
    <p:sldId id="389" r:id="rId9"/>
    <p:sldId id="432" r:id="rId10"/>
    <p:sldId id="413" r:id="rId11"/>
    <p:sldId id="433" r:id="rId12"/>
    <p:sldId id="406" r:id="rId13"/>
    <p:sldId id="420" r:id="rId14"/>
    <p:sldId id="434" r:id="rId15"/>
    <p:sldId id="435" r:id="rId16"/>
    <p:sldId id="436" r:id="rId17"/>
    <p:sldId id="379"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0" autoAdjust="0"/>
    <p:restoredTop sz="99112"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 WG4#101bis-e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Electronic meeting; 25</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29</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January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C4-210006</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smtClean="0"/>
              <a:t>Plenary #90e report </a:t>
            </a:r>
            <a:br>
              <a:rPr lang="en-US" altLang="en-US" dirty="0" smtClean="0"/>
            </a:br>
            <a:r>
              <a:rPr lang="en-US" altLang="en-US" dirty="0" smtClean="0"/>
              <a:t>on CT4 related topics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SA#90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solidFill>
                  <a:srgbClr val="FF0000"/>
                </a:solidFill>
              </a:rPr>
              <a:t>Approved new </a:t>
            </a:r>
            <a:r>
              <a:rPr lang="en-GB" dirty="0" smtClean="0">
                <a:solidFill>
                  <a:srgbClr val="FF0000"/>
                </a:solidFill>
              </a:rPr>
              <a:t>Work items</a:t>
            </a:r>
            <a:endParaRPr lang="de-DE" dirty="0" smtClean="0">
              <a:solidFill>
                <a:srgbClr val="FF0000"/>
              </a:solidFill>
            </a:endParaRPr>
          </a:p>
          <a:p>
            <a:pPr>
              <a:tabLst>
                <a:tab pos="1077913" algn="l"/>
                <a:tab pos="1435100" algn="l"/>
              </a:tabLst>
            </a:pPr>
            <a:r>
              <a:rPr lang="en-GB" sz="1400" dirty="0"/>
              <a:t>SP-201132	SA2	New WID on System enhancement for Proximity based Services in 5GS</a:t>
            </a:r>
            <a:endParaRPr lang="en-US" sz="1400" dirty="0"/>
          </a:p>
          <a:p>
            <a:pPr>
              <a:tabLst>
                <a:tab pos="1077913" algn="l"/>
                <a:tab pos="1435100" algn="l"/>
              </a:tabLst>
            </a:pPr>
            <a:r>
              <a:rPr lang="en-GB" sz="1400" dirty="0"/>
              <a:t>SP-201106	SA2	New WID: Architectural enhancements for 5G multicast-broadcast services</a:t>
            </a:r>
            <a:endParaRPr lang="en-US" sz="1400" dirty="0"/>
          </a:p>
          <a:p>
            <a:pPr>
              <a:tabLst>
                <a:tab pos="1077913" algn="l"/>
                <a:tab pos="1435100" algn="l"/>
              </a:tabLst>
            </a:pPr>
            <a:r>
              <a:rPr lang="en-GB" sz="1400" dirty="0"/>
              <a:t>SP-201133	SA2	New WID on Enablers for Network Automation for 5G - phase 2</a:t>
            </a:r>
            <a:endParaRPr lang="en-US" sz="1400" dirty="0"/>
          </a:p>
          <a:p>
            <a:pPr>
              <a:tabLst>
                <a:tab pos="1077913" algn="l"/>
                <a:tab pos="1435100" algn="l"/>
              </a:tabLst>
            </a:pPr>
            <a:r>
              <a:rPr lang="en-GB" sz="1400" dirty="0"/>
              <a:t>SP-201134	SA2	New WID on enhancement of support for Edge Computing in 5G Core network.</a:t>
            </a:r>
            <a:endParaRPr lang="en-US" sz="1400" dirty="0"/>
          </a:p>
          <a:p>
            <a:pPr>
              <a:tabLst>
                <a:tab pos="1077913" algn="l"/>
                <a:tab pos="1435100" algn="l"/>
              </a:tabLst>
            </a:pPr>
            <a:r>
              <a:rPr lang="en-GB" sz="1400" dirty="0"/>
              <a:t>SP-201136	SA2	New WID on Enhanced support of Industrial </a:t>
            </a:r>
            <a:r>
              <a:rPr lang="en-GB" sz="1400" dirty="0"/>
              <a:t>IoT</a:t>
            </a:r>
            <a:r>
              <a:rPr lang="en-GB" sz="1400" dirty="0"/>
              <a:t>.</a:t>
            </a:r>
            <a:endParaRPr lang="en-US" sz="1400" dirty="0"/>
          </a:p>
          <a:p>
            <a:pPr>
              <a:tabLst>
                <a:tab pos="1077913" algn="l"/>
                <a:tab pos="1435100" algn="l"/>
              </a:tabLst>
            </a:pPr>
            <a:r>
              <a:rPr lang="en-GB" sz="1400" dirty="0"/>
              <a:t>SP-200976	SA2	New WID: Enhancement of Network Slicing Phase 2.</a:t>
            </a:r>
            <a:endParaRPr lang="en-US" sz="1400" dirty="0"/>
          </a:p>
          <a:p>
            <a:pPr>
              <a:tabLst>
                <a:tab pos="1077913" algn="l"/>
                <a:tab pos="1435100" algn="l"/>
              </a:tabLst>
            </a:pPr>
            <a:r>
              <a:rPr lang="en-GB" sz="1400" dirty="0"/>
              <a:t>SP-200977	SA2	New WID on Access Traffic Steering, Switch and Splitting support in the 5G system architecture; Phase 2 .</a:t>
            </a:r>
            <a:endParaRPr lang="en-US" sz="1400" dirty="0"/>
          </a:p>
          <a:p>
            <a:pPr>
              <a:tabLst>
                <a:tab pos="1077913" algn="l"/>
                <a:tab pos="1435100" algn="l"/>
              </a:tabLst>
            </a:pPr>
            <a:r>
              <a:rPr lang="en-GB" sz="1400" dirty="0"/>
              <a:t>SP-200978	SA2	New WID on system enablers for Multi-USIM devices.</a:t>
            </a:r>
            <a:endParaRPr lang="en-US" sz="1400" dirty="0"/>
          </a:p>
          <a:p>
            <a:pPr>
              <a:tabLst>
                <a:tab pos="1077913" algn="l"/>
                <a:tab pos="1435100" algn="l"/>
              </a:tabLst>
            </a:pPr>
            <a:r>
              <a:rPr lang="en-GB" sz="1400" dirty="0"/>
              <a:t>SP-200979	SA2	New WID on Support of Aerial Systems Connectivity, Identification, and Tracking .</a:t>
            </a:r>
            <a:endParaRPr lang="en-US" sz="1400" dirty="0"/>
          </a:p>
          <a:p>
            <a:pPr>
              <a:tabLst>
                <a:tab pos="1077913" algn="l"/>
                <a:tab pos="1435100" algn="l"/>
              </a:tabLst>
            </a:pPr>
            <a:r>
              <a:rPr lang="en-GB" sz="1400" dirty="0"/>
              <a:t>SP-200980	SA2	New WID on enhanced support of Non-Public Networks.</a:t>
            </a:r>
            <a:endParaRPr lang="en-US" sz="1400" dirty="0"/>
          </a:p>
          <a:p>
            <a:pPr marL="0" indent="0">
              <a:buNone/>
            </a:pPr>
            <a:endParaRPr lang="en-US" altLang="fr-FR" dirty="0">
              <a:solidFill>
                <a:srgbClr val="FF0000"/>
              </a:solidFill>
            </a:endParaRPr>
          </a:p>
        </p:txBody>
      </p:sp>
    </p:spTree>
    <p:extLst>
      <p:ext uri="{BB962C8B-B14F-4D97-AF65-F5344CB8AC3E}">
        <p14:creationId xmlns:p14="http://schemas.microsoft.com/office/powerpoint/2010/main" val="77294387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SA#90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solidFill>
                  <a:srgbClr val="FF0000"/>
                </a:solidFill>
              </a:rPr>
              <a:t>Approved new </a:t>
            </a:r>
            <a:r>
              <a:rPr lang="en-GB" dirty="0" smtClean="0">
                <a:solidFill>
                  <a:srgbClr val="FF0000"/>
                </a:solidFill>
              </a:rPr>
              <a:t>Study items</a:t>
            </a:r>
            <a:endParaRPr lang="de-DE" dirty="0" smtClean="0">
              <a:solidFill>
                <a:srgbClr val="FF0000"/>
              </a:solidFill>
            </a:endParaRPr>
          </a:p>
          <a:p>
            <a:pPr>
              <a:tabLst>
                <a:tab pos="1166813" algn="l"/>
                <a:tab pos="1614488" algn="l"/>
              </a:tabLst>
            </a:pPr>
            <a:r>
              <a:rPr lang="en-GB" sz="1400" dirty="0" smtClean="0"/>
              <a:t>SP-201129</a:t>
            </a:r>
            <a:r>
              <a:rPr lang="en-GB" sz="1400" dirty="0"/>
              <a:t>	SA3	New </a:t>
            </a:r>
            <a:r>
              <a:rPr lang="en-GB" sz="1400" dirty="0" smtClean="0"/>
              <a:t>SID: Study </a:t>
            </a:r>
            <a:r>
              <a:rPr lang="en-GB" sz="1400" dirty="0"/>
              <a:t>on enhanced Security Aspects of the 5G Service Based Architecture</a:t>
            </a:r>
            <a:endParaRPr lang="en-US" sz="1400" dirty="0"/>
          </a:p>
          <a:p>
            <a:pPr>
              <a:tabLst>
                <a:tab pos="1166813" algn="l"/>
                <a:tab pos="1614488" algn="l"/>
              </a:tabLst>
            </a:pPr>
            <a:r>
              <a:rPr lang="en-GB" sz="1400" dirty="0"/>
              <a:t>SP-201131	SA3	New SID : Study on the security of the system enablers for devices having multiple Universal Subscriber Identity Modules (USIM)</a:t>
            </a:r>
            <a:endParaRPr lang="en-US" sz="1400" dirty="0"/>
          </a:p>
          <a:p>
            <a:pPr>
              <a:tabLst>
                <a:tab pos="1166813" algn="l"/>
                <a:tab pos="1614488" algn="l"/>
              </a:tabLst>
            </a:pPr>
            <a:r>
              <a:rPr lang="en-GB" sz="1400" dirty="0"/>
              <a:t>SP-201135	SA3	New WID on Adapting BEST for use in 5G networks</a:t>
            </a:r>
            <a:endParaRPr lang="en-US" sz="1400" dirty="0"/>
          </a:p>
          <a:p>
            <a:pPr>
              <a:tabLst>
                <a:tab pos="1166813" algn="l"/>
                <a:tab pos="1614488" algn="l"/>
              </a:tabLst>
            </a:pPr>
            <a:r>
              <a:rPr lang="en-GB" sz="1400" dirty="0"/>
              <a:t>SP-201130	SA4	New SID : Study</a:t>
            </a:r>
            <a:r>
              <a:rPr lang="en-GB" sz="1400" dirty="0" smtClean="0"/>
              <a:t> on 5G </a:t>
            </a:r>
            <a:r>
              <a:rPr lang="en-GB" sz="1400" dirty="0"/>
              <a:t>media streaming extensions</a:t>
            </a:r>
            <a:endParaRPr lang="en-US" sz="1400" dirty="0"/>
          </a:p>
          <a:p>
            <a:pPr>
              <a:tabLst>
                <a:tab pos="1166813" algn="l"/>
                <a:tab pos="1614488" algn="l"/>
              </a:tabLst>
            </a:pPr>
            <a:r>
              <a:rPr lang="en-GB" sz="1400" dirty="0"/>
              <a:t>SP-201081	SA5	New SID : Study on Charging Aspect of 5G LAN-type Services</a:t>
            </a:r>
            <a:endParaRPr lang="en-US" sz="1400" dirty="0"/>
          </a:p>
          <a:p>
            <a:pPr>
              <a:tabLst>
                <a:tab pos="1166813" algn="l"/>
                <a:tab pos="1614488" algn="l"/>
              </a:tabLst>
            </a:pPr>
            <a:r>
              <a:rPr lang="en-GB" sz="1400" dirty="0"/>
              <a:t>SP-201082	SA5	New SID : Study on Charging Aspects for Network Slicing Phase 2</a:t>
            </a:r>
            <a:endParaRPr lang="en-US" sz="1400" dirty="0"/>
          </a:p>
          <a:p>
            <a:pPr>
              <a:tabLst>
                <a:tab pos="1166813" algn="l"/>
                <a:tab pos="1614488" algn="l"/>
              </a:tabLst>
            </a:pPr>
            <a:r>
              <a:rPr lang="en-GB" sz="1400" dirty="0"/>
              <a:t>SP-201080	SA5	New </a:t>
            </a:r>
            <a:r>
              <a:rPr lang="en-GB" sz="1400" dirty="0" smtClean="0"/>
              <a:t>WID </a:t>
            </a:r>
            <a:r>
              <a:rPr lang="en-GB" sz="1400" dirty="0"/>
              <a:t>on Management Aspects of 5G Network Sharing</a:t>
            </a:r>
            <a:endParaRPr lang="en-US" sz="1400" dirty="0"/>
          </a:p>
          <a:p>
            <a:pPr>
              <a:tabLst>
                <a:tab pos="1166813" algn="l"/>
                <a:tab pos="1614488" algn="l"/>
              </a:tabLst>
            </a:pPr>
            <a:r>
              <a:rPr lang="en-GB" sz="1400" dirty="0"/>
              <a:t>SP-200987	SA6	New WID </a:t>
            </a:r>
            <a:r>
              <a:rPr lang="en-GB" sz="1400" dirty="0" smtClean="0"/>
              <a:t>on Enhanced </a:t>
            </a:r>
            <a:r>
              <a:rPr lang="en-GB" sz="1400" dirty="0"/>
              <a:t>Service Enabler Architecture Layer for Verticals</a:t>
            </a:r>
            <a:endParaRPr lang="en-US" sz="1400" dirty="0"/>
          </a:p>
          <a:p>
            <a:pPr>
              <a:tabLst>
                <a:tab pos="1166813" algn="l"/>
                <a:tab pos="1614488" algn="l"/>
              </a:tabLst>
            </a:pPr>
            <a:r>
              <a:rPr lang="en-GB" sz="1400" dirty="0"/>
              <a:t>SP-200988	SA6	New WID </a:t>
            </a:r>
            <a:r>
              <a:rPr lang="en-GB" sz="1400" dirty="0" smtClean="0"/>
              <a:t>on application </a:t>
            </a:r>
            <a:r>
              <a:rPr lang="en-GB" sz="1400" dirty="0"/>
              <a:t>layer support for Unmanned Aerial System (UAS)</a:t>
            </a:r>
            <a:endParaRPr lang="en-US" sz="1400" dirty="0"/>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53385960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Report from </a:t>
            </a:r>
            <a:r>
              <a:rPr lang="en-US" sz="3600" b="1" dirty="0" smtClean="0"/>
              <a:t>SA#90 </a:t>
            </a:r>
            <a:r>
              <a:rPr lang="en-US" sz="3600" b="1" dirty="0"/>
              <a:t>related to CT4 topics</a:t>
            </a:r>
          </a:p>
        </p:txBody>
      </p:sp>
      <p:sp>
        <p:nvSpPr>
          <p:cNvPr id="6" name="Espace réservé du contenu 3"/>
          <p:cNvSpPr>
            <a:spLocks noGrp="1"/>
          </p:cNvSpPr>
          <p:nvPr>
            <p:ph idx="1"/>
          </p:nvPr>
        </p:nvSpPr>
        <p:spPr>
          <a:xfrm>
            <a:off x="838200" y="1825625"/>
            <a:ext cx="10354733" cy="4351338"/>
          </a:xfrm>
        </p:spPr>
        <p:txBody>
          <a:bodyPr/>
          <a:lstStyle/>
          <a:p>
            <a:pPr marL="0" indent="0">
              <a:buNone/>
              <a:tabLst>
                <a:tab pos="1435100" algn="l"/>
              </a:tabLst>
            </a:pPr>
            <a:r>
              <a:rPr lang="en-US" dirty="0">
                <a:solidFill>
                  <a:srgbClr val="FF0000"/>
                </a:solidFill>
              </a:rPr>
              <a:t>Approved revised Study and </a:t>
            </a:r>
            <a:r>
              <a:rPr lang="en-GB" dirty="0">
                <a:solidFill>
                  <a:srgbClr val="FF0000"/>
                </a:solidFill>
              </a:rPr>
              <a:t>Work items </a:t>
            </a:r>
            <a:endParaRPr lang="de-DE" dirty="0">
              <a:solidFill>
                <a:srgbClr val="FF0000"/>
              </a:solidFill>
            </a:endParaRPr>
          </a:p>
          <a:p>
            <a:pPr>
              <a:tabLst>
                <a:tab pos="1346200" algn="l"/>
              </a:tabLst>
            </a:pPr>
            <a:r>
              <a:rPr lang="en-GB" sz="1800" dirty="0"/>
              <a:t>SP-201137	SA2	Revised WID: TEI17_DCAMP - Dynamically Changing AM Policies in the 5GC</a:t>
            </a:r>
            <a:endParaRPr lang="en-US" sz="1800" dirty="0"/>
          </a:p>
          <a:p>
            <a:pPr>
              <a:tabLst>
                <a:tab pos="1346200" algn="l"/>
              </a:tabLst>
            </a:pPr>
            <a:r>
              <a:rPr lang="en-GB" sz="1800" dirty="0"/>
              <a:t>SP-201030	SA2	Revised SID: Feasibility Study on Enhancement of Network Slicing Phase 2.</a:t>
            </a:r>
            <a:endParaRPr lang="en-US" sz="1800" dirty="0"/>
          </a:p>
          <a:p>
            <a:pPr>
              <a:tabLst>
                <a:tab pos="1346200" algn="l"/>
              </a:tabLst>
            </a:pPr>
            <a:r>
              <a:rPr lang="en-GB" sz="1800" dirty="0"/>
              <a:t>SP-201031	SA2	Revised SID: Study on Access Traffic Steering, Switch and Splitting support in the 5G system architecture Phase 2.</a:t>
            </a:r>
            <a:endParaRPr lang="en-US" sz="1800" dirty="0"/>
          </a:p>
          <a:p>
            <a:pPr>
              <a:tabLst>
                <a:tab pos="1346200" algn="l"/>
              </a:tabLst>
            </a:pPr>
            <a:r>
              <a:rPr lang="en-GB" sz="1800" dirty="0"/>
              <a:t>SP-201017	SA3	Revised WID: </a:t>
            </a:r>
            <a:r>
              <a:rPr lang="en-GB" sz="1800" dirty="0" smtClean="0"/>
              <a:t>authentication </a:t>
            </a:r>
            <a:r>
              <a:rPr lang="en-GB" sz="1800" dirty="0"/>
              <a:t>and key management for applications based on 3GPP credential in 5G</a:t>
            </a:r>
            <a:endParaRPr lang="en-US" sz="1800" dirty="0"/>
          </a:p>
          <a:p>
            <a:pPr>
              <a:tabLst>
                <a:tab pos="1346200" algn="l"/>
              </a:tabLst>
            </a:pPr>
            <a:r>
              <a:rPr lang="en-GB" sz="1800" dirty="0"/>
              <a:t>SP-201138	SA3	Revised SID: Study on security for enhanced support of Industrial </a:t>
            </a:r>
            <a:r>
              <a:rPr lang="en-GB" sz="1800" dirty="0"/>
              <a:t>IoT</a:t>
            </a:r>
            <a:endParaRPr lang="en-US" sz="1800" dirty="0"/>
          </a:p>
          <a:p>
            <a:pPr>
              <a:tabLst>
                <a:tab pos="1346200" algn="l"/>
              </a:tabLst>
            </a:pPr>
            <a:r>
              <a:rPr lang="en-GB" sz="1800" dirty="0"/>
              <a:t>SP-201016	SA3	Revised SID: Study on Security for NR Integrated Access and Backhaul</a:t>
            </a:r>
            <a:endParaRPr lang="en-US" sz="1800" dirty="0"/>
          </a:p>
          <a:p>
            <a:pPr>
              <a:tabLst>
                <a:tab pos="1346200" algn="l"/>
              </a:tabLst>
            </a:pPr>
            <a:r>
              <a:rPr lang="en-GB" sz="1800" dirty="0"/>
              <a:t>SP-201079	SA5	Revised </a:t>
            </a:r>
            <a:r>
              <a:rPr lang="en-GB" sz="1800" dirty="0" smtClean="0"/>
              <a:t>SID: Study </a:t>
            </a:r>
            <a:r>
              <a:rPr lang="en-GB" sz="1800" dirty="0"/>
              <a:t>on charging aspects of Proximity-based Services in 5GS</a:t>
            </a:r>
            <a:endParaRPr lang="en-US" sz="1800" dirty="0"/>
          </a:p>
          <a:p>
            <a:pPr>
              <a:tabLst>
                <a:tab pos="1346200" algn="l"/>
              </a:tabLst>
            </a:pPr>
            <a:r>
              <a:rPr lang="en-GB" sz="1800" dirty="0"/>
              <a:t>SP-200986	SA6	Revised </a:t>
            </a:r>
            <a:r>
              <a:rPr lang="en-GB" sz="1800" dirty="0" smtClean="0"/>
              <a:t>SID: </a:t>
            </a:r>
            <a:r>
              <a:rPr lang="en-GB" sz="1800" dirty="0"/>
              <a:t>Study on application layer support for UAS service</a:t>
            </a:r>
            <a:endParaRPr lang="en-US" sz="1800" dirty="0"/>
          </a:p>
          <a:p>
            <a:pPr marL="0" indent="0">
              <a:buNone/>
              <a:tabLst>
                <a:tab pos="1435100" algn="l"/>
              </a:tabLst>
            </a:pPr>
            <a:endParaRPr lang="en-US" sz="1800" dirty="0"/>
          </a:p>
        </p:txBody>
      </p:sp>
    </p:spTree>
    <p:extLst>
      <p:ext uri="{BB962C8B-B14F-4D97-AF65-F5344CB8AC3E}">
        <p14:creationId xmlns:p14="http://schemas.microsoft.com/office/powerpoint/2010/main" val="268177672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2159566" cy="369332"/>
          </a:xfrm>
          <a:prstGeom prst="rect">
            <a:avLst/>
          </a:prstGeom>
        </p:spPr>
        <p:txBody>
          <a:bodyPr wrap="none">
            <a:spAutoFit/>
          </a:bodyPr>
          <a:lstStyle/>
          <a:p>
            <a:r>
              <a:rPr lang="de-DE" dirty="0" smtClean="0"/>
              <a:t>Rel-17, study items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5341099"/>
              </p:ext>
            </p:extLst>
          </p:nvPr>
        </p:nvGraphicFramePr>
        <p:xfrm>
          <a:off x="2387295" y="1953902"/>
          <a:ext cx="6680048" cy="4413932"/>
        </p:xfrm>
        <a:graphic>
          <a:graphicData uri="http://schemas.openxmlformats.org/drawingml/2006/table">
            <a:tbl>
              <a:tblPr firstRow="1" firstCol="1" bandRow="1">
                <a:tableStyleId>{5C22544A-7EE6-4342-B048-85BDC9FD1C3A}</a:tableStyleId>
              </a:tblPr>
              <a:tblGrid>
                <a:gridCol w="672686"/>
                <a:gridCol w="3281077"/>
                <a:gridCol w="1661776"/>
                <a:gridCol w="1064509"/>
              </a:tblGrid>
              <a:tr h="125500">
                <a:tc>
                  <a:txBody>
                    <a:bodyPr/>
                    <a:lstStyle/>
                    <a:p>
                      <a:pPr>
                        <a:lnSpc>
                          <a:spcPct val="107000"/>
                        </a:lnSpc>
                        <a:spcAft>
                          <a:spcPts val="0"/>
                        </a:spcAft>
                      </a:pPr>
                      <a:r>
                        <a:rPr lang="en-US" sz="900" dirty="0">
                          <a:effectLst/>
                        </a:rPr>
                        <a:t>WG</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900" dirty="0">
                          <a:effectLst/>
                        </a:rPr>
                        <a:t>Title</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900" dirty="0">
                          <a:effectLst/>
                        </a:rPr>
                        <a:t>WIC</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900" dirty="0">
                          <a:effectLst/>
                        </a:rPr>
                        <a:t>Completion</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322284">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supporting Unmanned Aerial Systems Connectivity, Identification, and Tracking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FS_ID_UAS_SA2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 </a:t>
                      </a:r>
                      <a:r>
                        <a:rPr lang="en-US" sz="800" dirty="0" smtClean="0">
                          <a:effectLst/>
                        </a:rPr>
                        <a:t>Study </a:t>
                      </a:r>
                      <a:r>
                        <a:rPr lang="en-US" sz="800" dirty="0">
                          <a:effectLst/>
                        </a:rPr>
                        <a:t>on architecture aspects for using satellite access in 5G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FS_5GSAT_ARCH</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S6</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location enhancements for mission critical services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FS_enhMCLoc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S6</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Mission Critical services over 5G multicast-broadcast system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FS_MC5MBS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S6</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Mission Critical services support over 5G System</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FS_MCOver5GS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65%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S6</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smtClean="0">
                          <a:effectLst/>
                        </a:rPr>
                        <a:t>Study </a:t>
                      </a:r>
                      <a:r>
                        <a:rPr lang="en-US" sz="800" dirty="0">
                          <a:effectLst/>
                        </a:rPr>
                        <a:t>on Application Architecture for enabling Edge Applications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FS_EDGEAPP</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enhancement of support for Edge Computing in 5GC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FS_enh_EC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S5</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charging aspects of Edge Computing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FS_EDGE_CH</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30%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20182">
                <a:tc>
                  <a:txBody>
                    <a:bodyPr/>
                    <a:lstStyle/>
                    <a:p>
                      <a:pPr>
                        <a:lnSpc>
                          <a:spcPct val="107000"/>
                        </a:lnSpc>
                        <a:spcAft>
                          <a:spcPts val="0"/>
                        </a:spcAft>
                      </a:pPr>
                      <a:r>
                        <a:rPr lang="en-US" sz="900" dirty="0">
                          <a:effectLst/>
                        </a:rPr>
                        <a:t>S5</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network slice management enhancement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FS_NSMEN</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20%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S5</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access control for management service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FS_MNSAC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125500">
                <a:tc>
                  <a:txBody>
                    <a:bodyPr/>
                    <a:lstStyle/>
                    <a:p>
                      <a:pPr>
                        <a:lnSpc>
                          <a:spcPct val="107000"/>
                        </a:lnSpc>
                        <a:spcAft>
                          <a:spcPts val="0"/>
                        </a:spcAft>
                      </a:pPr>
                      <a:r>
                        <a:rPr lang="en-US" sz="900" dirty="0">
                          <a:effectLst/>
                        </a:rPr>
                        <a:t>S5</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YANG PUSH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FS_YANG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S5</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new aspects of EE for 5G networks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FS_EE5G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45%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S3</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enhanced Security Aspects of the 5G Service Based Architecture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FS_eSBA_SEC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enhancement of support for 5WWC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FS_5WWC_Ph2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125500">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enhancement of 5G UE Policy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FS_eUEPO</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the Usage of User Identifiers in the 5G System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FS_UUI5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service-based support for SMS in 5GC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FS_SB_SMS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UPF enhancement for control and SBA</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FS_UPCAS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Multimedia Priority Service (MPS) Phase 2, Stage 2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FS_MPS2_St2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r h="214856">
                <a:tc>
                  <a:txBody>
                    <a:bodyPr/>
                    <a:lstStyle/>
                    <a:p>
                      <a:pPr>
                        <a:lnSpc>
                          <a:spcPct val="107000"/>
                        </a:lnSpc>
                        <a:spcAft>
                          <a:spcPts val="0"/>
                        </a:spcAft>
                      </a:pPr>
                      <a:r>
                        <a:rPr lang="en-US" sz="900" dirty="0">
                          <a:effectLst/>
                        </a:rPr>
                        <a:t>S2</a:t>
                      </a:r>
                      <a:endParaRPr lang="en-US" sz="9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Study on enhancement of support for 5G LAN-type service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nSpc>
                          <a:spcPct val="107000"/>
                        </a:lnSpc>
                        <a:spcAft>
                          <a:spcPts val="0"/>
                        </a:spcAft>
                      </a:pPr>
                      <a:r>
                        <a:rPr lang="en-US" sz="800" dirty="0">
                          <a:effectLst/>
                        </a:rPr>
                        <a:t>FS_5GLAN_enh</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c>
                  <a:txBody>
                    <a:bodyPr/>
                    <a:lstStyle/>
                    <a:p>
                      <a:pPr algn="r">
                        <a:lnSpc>
                          <a:spcPct val="107000"/>
                        </a:lnSpc>
                        <a:spcAft>
                          <a:spcPts val="0"/>
                        </a:spcAft>
                      </a:pPr>
                      <a:r>
                        <a:rPr lang="en-US" sz="800" dirty="0">
                          <a:effectLst/>
                        </a:rPr>
                        <a:t>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45180" marR="45180" marT="0" marB="0" anchor="b"/>
                </a:tc>
              </a:tr>
            </a:tbl>
          </a:graphicData>
        </a:graphic>
      </p:graphicFrame>
    </p:spTree>
    <p:extLst>
      <p:ext uri="{BB962C8B-B14F-4D97-AF65-F5344CB8AC3E}">
        <p14:creationId xmlns:p14="http://schemas.microsoft.com/office/powerpoint/2010/main" val="647941576"/>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16317040"/>
              </p:ext>
            </p:extLst>
          </p:nvPr>
        </p:nvGraphicFramePr>
        <p:xfrm>
          <a:off x="2080671" y="1832429"/>
          <a:ext cx="6614342" cy="4351337"/>
        </p:xfrm>
        <a:graphic>
          <a:graphicData uri="http://schemas.openxmlformats.org/drawingml/2006/table">
            <a:tbl>
              <a:tblPr firstRow="1" firstCol="1" bandRow="1">
                <a:tableStyleId>{5C22544A-7EE6-4342-B048-85BDC9FD1C3A}</a:tableStyleId>
              </a:tblPr>
              <a:tblGrid>
                <a:gridCol w="625946"/>
                <a:gridCol w="4208875"/>
                <a:gridCol w="1073188"/>
                <a:gridCol w="706333"/>
              </a:tblGrid>
              <a:tr h="143136">
                <a:tc>
                  <a:txBody>
                    <a:bodyPr/>
                    <a:lstStyle/>
                    <a:p>
                      <a:pPr>
                        <a:lnSpc>
                          <a:spcPct val="107000"/>
                        </a:lnSpc>
                        <a:spcAft>
                          <a:spcPts val="0"/>
                        </a:spcAft>
                      </a:pPr>
                      <a:r>
                        <a:rPr lang="en-US" sz="800" dirty="0">
                          <a:effectLst/>
                        </a:rPr>
                        <a:t>WG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Title</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WIC</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Completion</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Enhancement to the 5GC LoCation Services-Phase 2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5G_eLCS_ph2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20%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(Stage 2 of) Integration of satellite components in the 5G architecture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5GSAT_ARCH</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50%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Multicast-broadcast services in 5G</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5MBS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65%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367574">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Access Traffic Steering, Switch and Splitting support in the 5G system architecture; Phase 2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ATSSS_Ph2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73%</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Enhancement of Network Slicing Phase 2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eNS_Ph2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66%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Enablers for Network Automation for 5G - phase 2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eNA_Ph2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72%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Proximity based Services in 5GS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5G_ProSe</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55%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Stage 2 of MPS2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MPS2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20%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 System Enhancement for Advanced Interactive Services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5G_AIS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10%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Stage 2 of eMONASTERY2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eMONASTERY2</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Enhanced application layer support for V2X services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eV2XAPP</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35%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Mission Critical Services over 5GS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MCOver5GS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30%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Mission Critical Data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eMCData3</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39%</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Overall aspects for eMCData3</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eMCData3</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85%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Architecture for enabling Edge Applications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EDGEAPP</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49%</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Architecture for enabling Edge Applications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EDGEAPP</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85%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Enhanced Service Enabler Architecture Layer for Verticals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eSEAL</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10%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MC services support on IOPS mode of operation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MCIOPS</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100%</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143136">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   Stage 2 aspects of enh3MCPTT</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enh3MCPTT</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45%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r h="245049">
                <a:tc>
                  <a:txBody>
                    <a:bodyPr/>
                    <a:lstStyle/>
                    <a:p>
                      <a:pPr>
                        <a:lnSpc>
                          <a:spcPct val="107000"/>
                        </a:lnSpc>
                        <a:spcAft>
                          <a:spcPts val="0"/>
                        </a:spcAft>
                      </a:pPr>
                      <a:r>
                        <a:rPr lang="en-US" sz="800" dirty="0">
                          <a:effectLst/>
                        </a:rPr>
                        <a:t>S6</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Application Architecture for MSGin5G Service </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nSpc>
                          <a:spcPct val="107000"/>
                        </a:lnSpc>
                        <a:spcAft>
                          <a:spcPts val="0"/>
                        </a:spcAft>
                      </a:pPr>
                      <a:r>
                        <a:rPr lang="en-US" sz="800" dirty="0">
                          <a:effectLst/>
                        </a:rPr>
                        <a:t>5GMARCH</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c>
                  <a:txBody>
                    <a:bodyPr/>
                    <a:lstStyle/>
                    <a:p>
                      <a:pPr algn="r">
                        <a:lnSpc>
                          <a:spcPct val="107000"/>
                        </a:lnSpc>
                        <a:spcAft>
                          <a:spcPts val="0"/>
                        </a:spcAft>
                      </a:pPr>
                      <a:r>
                        <a:rPr lang="en-US" sz="800" dirty="0">
                          <a:effectLst/>
                        </a:rPr>
                        <a:t>5%</a:t>
                      </a:r>
                      <a:endParaRPr lang="en-US" sz="800" dirty="0">
                        <a:effectLst/>
                        <a:latin typeface="Calibri" panose="020F0502020204030204" pitchFamily="34" charset="0"/>
                        <a:ea typeface="SimSun" panose="02010600030101010101" pitchFamily="2" charset="-122"/>
                        <a:cs typeface="Times New Roman" panose="02020603050405020304" pitchFamily="18" charset="0"/>
                      </a:endParaRPr>
                    </a:p>
                  </a:txBody>
                  <a:tcPr marL="51529" marR="51529" marT="0" marB="0" anchor="b"/>
                </a:tc>
              </a:tr>
            </a:tbl>
          </a:graphicData>
        </a:graphic>
      </p:graphicFrame>
    </p:spTree>
    <p:extLst>
      <p:ext uri="{BB962C8B-B14F-4D97-AF65-F5344CB8AC3E}">
        <p14:creationId xmlns:p14="http://schemas.microsoft.com/office/powerpoint/2010/main" val="4148847543"/>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677960808"/>
              </p:ext>
            </p:extLst>
          </p:nvPr>
        </p:nvGraphicFramePr>
        <p:xfrm>
          <a:off x="2058770" y="2070386"/>
          <a:ext cx="6476900" cy="3048000"/>
        </p:xfrm>
        <a:graphic>
          <a:graphicData uri="http://schemas.openxmlformats.org/drawingml/2006/table">
            <a:tbl>
              <a:tblPr firstRow="1" firstCol="1" bandRow="1">
                <a:tableStyleId>{5C22544A-7EE6-4342-B048-85BDC9FD1C3A}</a:tableStyleId>
              </a:tblPr>
              <a:tblGrid>
                <a:gridCol w="606893"/>
                <a:gridCol w="3687720"/>
                <a:gridCol w="1372253"/>
                <a:gridCol w="810034"/>
              </a:tblGrid>
              <a:tr h="190500">
                <a:tc>
                  <a:txBody>
                    <a:bodyPr/>
                    <a:lstStyle/>
                    <a:p>
                      <a:pPr>
                        <a:lnSpc>
                          <a:spcPct val="107000"/>
                        </a:lnSpc>
                        <a:spcAft>
                          <a:spcPts val="0"/>
                        </a:spcAft>
                      </a:pPr>
                      <a:r>
                        <a:rPr lang="en-US" sz="1000" dirty="0">
                          <a:effectLst/>
                        </a:rPr>
                        <a:t>WG</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Title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WIC</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Completion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Enhancements of Self-Organizing Networks (SON) for 5G networks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eSON_5G</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Autonomous network levels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ANL</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30%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Enhancement of Handover Optimization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E_HOO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Management data collection control and discovery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MADCOL</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Management of the enhanced tenant concept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eMEMTANE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Enhancements of 5G performance measurements and KPIs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ePM_KPI_5G</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20%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Enhancements on EE for 5G networks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EE5GPLUS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10%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Management of MDT enhancement in 5G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e_5GMDT</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Additional NRM features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adNRM</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Enhancement of QoE Measurement Collection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eQoE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Closed loop SLS Assurance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eCOSLA</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10%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Intent driven management service for mobile network</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IDMS_MN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65%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Discovery of management services in 5G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5GDMS</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   N40 Interface Enhancements to Support GERAN and UTRAN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TEI17_NIESGU</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r h="190500">
                <a:tc>
                  <a:txBody>
                    <a:bodyPr/>
                    <a:lstStyle/>
                    <a:p>
                      <a:pPr>
                        <a:lnSpc>
                          <a:spcPct val="107000"/>
                        </a:lnSpc>
                        <a:spcAft>
                          <a:spcPts val="0"/>
                        </a:spcAft>
                      </a:pPr>
                      <a:r>
                        <a:rPr lang="en-US" sz="1000" dirty="0">
                          <a:effectLst/>
                        </a:rPr>
                        <a:t>S5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   Charging enhancement for URLLC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nSpc>
                          <a:spcPct val="107000"/>
                        </a:lnSpc>
                        <a:spcAft>
                          <a:spcPts val="0"/>
                        </a:spcAft>
                      </a:pPr>
                      <a:r>
                        <a:rPr lang="en-US" sz="1000" dirty="0">
                          <a:effectLst/>
                        </a:rPr>
                        <a:t>5G_URLLC</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c>
                  <a:txBody>
                    <a:bodyPr/>
                    <a:lstStyle/>
                    <a:p>
                      <a:pPr algn="r">
                        <a:lnSpc>
                          <a:spcPct val="107000"/>
                        </a:lnSpc>
                        <a:spcAft>
                          <a:spcPts val="0"/>
                        </a:spcAft>
                      </a:pPr>
                      <a:r>
                        <a:rPr lang="en-US" sz="1000" dirty="0">
                          <a:effectLst/>
                        </a:rPr>
                        <a:t>20%</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b"/>
                </a:tc>
              </a:tr>
            </a:tbl>
          </a:graphicData>
        </a:graphic>
      </p:graphicFrame>
    </p:spTree>
    <p:extLst>
      <p:ext uri="{BB962C8B-B14F-4D97-AF65-F5344CB8AC3E}">
        <p14:creationId xmlns:p14="http://schemas.microsoft.com/office/powerpoint/2010/main" val="99838727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a:t>Workplan status in </a:t>
            </a:r>
            <a:r>
              <a:rPr lang="de-DE" dirty="0" smtClean="0"/>
              <a:t>SA</a:t>
            </a:r>
            <a:endParaRPr lang="en-US" altLang="en-US" dirty="0" smtClean="0"/>
          </a:p>
        </p:txBody>
      </p:sp>
      <p:sp>
        <p:nvSpPr>
          <p:cNvPr id="3" name="Rectangle 2"/>
          <p:cNvSpPr/>
          <p:nvPr/>
        </p:nvSpPr>
        <p:spPr>
          <a:xfrm>
            <a:off x="148294" y="1866507"/>
            <a:ext cx="992579" cy="369332"/>
          </a:xfrm>
          <a:prstGeom prst="rect">
            <a:avLst/>
          </a:prstGeom>
        </p:spPr>
        <p:txBody>
          <a:bodyPr wrap="none">
            <a:spAutoFit/>
          </a:bodyPr>
          <a:lstStyle/>
          <a:p>
            <a:r>
              <a:rPr lang="de-DE" dirty="0" smtClean="0"/>
              <a:t>Rel-17,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30733793"/>
              </p:ext>
            </p:extLst>
          </p:nvPr>
        </p:nvGraphicFramePr>
        <p:xfrm>
          <a:off x="2408287" y="1809199"/>
          <a:ext cx="6444600" cy="4351338"/>
        </p:xfrm>
        <a:graphic>
          <a:graphicData uri="http://schemas.openxmlformats.org/drawingml/2006/table">
            <a:tbl>
              <a:tblPr firstRow="1" firstCol="1" bandRow="1">
                <a:tableStyleId>{5C22544A-7EE6-4342-B048-85BDC9FD1C3A}</a:tableStyleId>
              </a:tblPr>
              <a:tblGrid>
                <a:gridCol w="542980"/>
                <a:gridCol w="4015195"/>
                <a:gridCol w="994863"/>
                <a:gridCol w="891562"/>
              </a:tblGrid>
              <a:tr h="176082">
                <a:tc>
                  <a:txBody>
                    <a:bodyPr/>
                    <a:lstStyle/>
                    <a:p>
                      <a:pPr>
                        <a:lnSpc>
                          <a:spcPct val="107000"/>
                        </a:lnSpc>
                        <a:spcAft>
                          <a:spcPts val="0"/>
                        </a:spcAft>
                      </a:pPr>
                      <a:r>
                        <a:rPr lang="en-US" sz="900" dirty="0">
                          <a:effectLst/>
                        </a:rPr>
                        <a:t>WG</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Title</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WIC</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smtClean="0">
                          <a:effectLst/>
                        </a:rPr>
                        <a:t>Completion</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Enhanced support of Non-Public Networks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eNPN</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30145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Support of Unmanned Aerial Systems Connectivity, Identification, and Tracking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ID_UAS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Support of Enhanced Industrial IIoT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IIoT</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Architectural enhancements for 5G multicast-broadcast services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5MBS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Enhancement of support for Edge Computing in 5G Core network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eEDGE_5GC</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S3</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Adapting BEST for use in 5G networks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BEST_5G</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Stage 2 of ATSSS_Ph2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ATSSS_Ph2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Enhancement of Network Slicing Phase 2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eNS_Ph2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Stage 2 of eNA_Ph2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eNA_Ph2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Proximity based Services in 5GS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5G_ProSe</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System enablers for Multi-USIM devices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MUSIM</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Supporting Flexible Local Area Data Network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FLADN</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S3</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Lawful Interception Rel-17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LI17</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IMS Optimization for HSS Group ID in an SBA environment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TEI17_IMSGID</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Same PCF Selection For AMF and SMF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TEI17_SPSFAS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System enhancement for Redundant PDU Session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TEI17_SE_RPS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Support for Signed Attestation for Priority and Emergency Sessions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TEI17_SAPES</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Dynamically Changing AM Policies in the 5GC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TEI17_DCAMP</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IP address pool information from UDM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TEI17_IPU</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Dynamic management of group-based event monitoring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TEI17_GEM</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Support of different slices over different Non 3GPP access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TEI17_N3SLICE</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r>
                        <a:rPr lang="en-US" sz="900" dirty="0">
                          <a:effectLst/>
                        </a:rPr>
                        <a:t>S2</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   N7/N40 Interfaces Enhancements to Support GERAN and UTRAN </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r>
                        <a:rPr lang="en-US" sz="900" dirty="0">
                          <a:effectLst/>
                        </a:rPr>
                        <a:t>TEI17_NIESGU</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r>
                        <a:rPr lang="en-US" sz="900" dirty="0">
                          <a:effectLst/>
                        </a:rPr>
                        <a:t>0%</a:t>
                      </a: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r h="176082">
                <a:tc>
                  <a:txBody>
                    <a:bodyPr/>
                    <a:lstStyle/>
                    <a:p>
                      <a:pPr>
                        <a:lnSpc>
                          <a:spcPct val="107000"/>
                        </a:lnSpc>
                        <a:spcAft>
                          <a:spcPts val="0"/>
                        </a:spcAft>
                      </a:pP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nSpc>
                          <a:spcPct val="107000"/>
                        </a:lnSpc>
                        <a:spcAft>
                          <a:spcPts val="0"/>
                        </a:spcAft>
                      </a:pP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c>
                  <a:txBody>
                    <a:bodyPr/>
                    <a:lstStyle/>
                    <a:p>
                      <a:pPr algn="r">
                        <a:lnSpc>
                          <a:spcPct val="107000"/>
                        </a:lnSpc>
                        <a:spcAft>
                          <a:spcPts val="0"/>
                        </a:spcAft>
                      </a:pPr>
                      <a:endParaRPr lang="en-US" sz="1000" dirty="0">
                        <a:effectLst/>
                        <a:latin typeface="Calibri" panose="020F0502020204030204" pitchFamily="34" charset="0"/>
                        <a:ea typeface="SimSun" panose="02010600030101010101" pitchFamily="2" charset="-122"/>
                        <a:cs typeface="Times New Roman" panose="02020603050405020304" pitchFamily="18" charset="0"/>
                      </a:endParaRPr>
                    </a:p>
                  </a:txBody>
                  <a:tcPr marL="63390" marR="63390" marT="0" marB="0" anchor="b"/>
                </a:tc>
              </a:tr>
            </a:tbl>
          </a:graphicData>
        </a:graphic>
      </p:graphicFrame>
    </p:spTree>
    <p:extLst>
      <p:ext uri="{BB962C8B-B14F-4D97-AF65-F5344CB8AC3E}">
        <p14:creationId xmlns:p14="http://schemas.microsoft.com/office/powerpoint/2010/main" val="91488981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Overview</a:t>
            </a:r>
            <a:endParaRPr lang="en-US" dirty="0"/>
          </a:p>
        </p:txBody>
      </p:sp>
      <p:sp>
        <p:nvSpPr>
          <p:cNvPr id="3" name="Content Placeholder 2"/>
          <p:cNvSpPr>
            <a:spLocks noGrp="1"/>
          </p:cNvSpPr>
          <p:nvPr>
            <p:ph idx="1"/>
          </p:nvPr>
        </p:nvSpPr>
        <p:spPr/>
        <p:txBody>
          <a:bodyPr/>
          <a:lstStyle/>
          <a:p>
            <a:r>
              <a:rPr lang="de-DE" dirty="0" smtClean="0"/>
              <a:t>CT#90e was full electronic plenary meeting  (3 day meeting) with conference  calls on 2days.</a:t>
            </a:r>
          </a:p>
          <a:p>
            <a:r>
              <a:rPr lang="de-DE" dirty="0" smtClean="0"/>
              <a:t>SA started on Tuesday ended on Monday the week after.</a:t>
            </a:r>
          </a:p>
          <a:p>
            <a:r>
              <a:rPr lang="de-DE" dirty="0" smtClean="0"/>
              <a:t>All ToR for the different CT WGs are approved by CT plenary</a:t>
            </a:r>
          </a:p>
          <a:p>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CT#90e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t>The new WIDs (which were agreed/ endorsed) are </a:t>
            </a:r>
            <a:r>
              <a:rPr lang="en-US" dirty="0"/>
              <a:t>all </a:t>
            </a:r>
            <a:r>
              <a:rPr lang="en-US" dirty="0" smtClean="0"/>
              <a:t>approved:</a:t>
            </a:r>
            <a:endParaRPr lang="en-US" sz="3600" dirty="0" smtClean="0"/>
          </a:p>
          <a:p>
            <a:r>
              <a:rPr lang="en-US" sz="1800" dirty="0" smtClean="0"/>
              <a:t>CP-203271</a:t>
            </a:r>
            <a:r>
              <a:rPr lang="en-US" sz="1800" dirty="0"/>
              <a:t>     New SID on Restoration of profiles related to UDR (</a:t>
            </a:r>
            <a:r>
              <a:rPr lang="en-US" sz="1800" dirty="0" smtClean="0"/>
              <a:t>CT4 lead)</a:t>
            </a:r>
            <a:br>
              <a:rPr lang="en-US" sz="1800" dirty="0" smtClean="0"/>
            </a:br>
            <a:r>
              <a:rPr lang="en-US" sz="1800" dirty="0" smtClean="0"/>
              <a:t>	New TR number assigned: 29.821</a:t>
            </a:r>
            <a:r>
              <a:rPr lang="en-US" sz="1800" dirty="0"/>
              <a:t>      </a:t>
            </a:r>
          </a:p>
          <a:p>
            <a:r>
              <a:rPr lang="en-US" sz="1800" dirty="0" smtClean="0"/>
              <a:t>CP-203020</a:t>
            </a:r>
            <a:r>
              <a:rPr lang="en-US" sz="1800" dirty="0"/>
              <a:t>     New WID on Restoration of PDN connections in PGW-C/SMF Set </a:t>
            </a:r>
            <a:r>
              <a:rPr lang="en-US" sz="1800" dirty="0" smtClean="0"/>
              <a:t>(CT4 lead)</a:t>
            </a:r>
            <a:r>
              <a:rPr lang="en-US" sz="1800" dirty="0"/>
              <a:t> </a:t>
            </a:r>
            <a:r>
              <a:rPr lang="en-US" sz="1800" dirty="0" smtClean="0"/>
              <a:t/>
            </a:r>
            <a:br>
              <a:rPr lang="en-US" sz="1800" dirty="0" smtClean="0"/>
            </a:br>
            <a:r>
              <a:rPr lang="en-US" sz="1800" dirty="0" smtClean="0"/>
              <a:t>		</a:t>
            </a:r>
            <a:r>
              <a:rPr lang="en-US" sz="1800" dirty="0"/>
              <a:t>   </a:t>
            </a:r>
          </a:p>
          <a:p>
            <a:r>
              <a:rPr lang="en-US" sz="1800" dirty="0" smtClean="0"/>
              <a:t>CP-203021</a:t>
            </a:r>
            <a:r>
              <a:rPr lang="en-US" sz="1800" dirty="0"/>
              <a:t>    Enhancement of Inter-PLMN Roaming </a:t>
            </a:r>
            <a:r>
              <a:rPr lang="en-US" sz="1800" dirty="0" smtClean="0"/>
              <a:t>(CT4 lead)</a:t>
            </a:r>
            <a:endParaRPr lang="en-US" sz="1800" dirty="0"/>
          </a:p>
          <a:p>
            <a:pPr marL="0" indent="0">
              <a:buNone/>
            </a:pPr>
            <a:r>
              <a:rPr lang="en-US" sz="1800" dirty="0"/>
              <a:t>                          </a:t>
            </a:r>
            <a:r>
              <a:rPr lang="en-US" sz="1800" dirty="0" smtClean="0"/>
              <a:t>	</a:t>
            </a:r>
          </a:p>
          <a:p>
            <a:r>
              <a:rPr lang="en-US" sz="1800" dirty="0"/>
              <a:t>CP-203107    Revised WID on Authentication and key management for applications based on 3GPP credential in 5G (</a:t>
            </a:r>
            <a:r>
              <a:rPr lang="en-US" sz="1800" dirty="0" smtClean="0"/>
              <a:t>CT3 </a:t>
            </a:r>
            <a:r>
              <a:rPr lang="en-US" sz="1800" dirty="0"/>
              <a:t>lead)</a:t>
            </a:r>
          </a:p>
          <a:p>
            <a:pPr marL="0" indent="0">
              <a:buNone/>
            </a:pPr>
            <a:r>
              <a:rPr lang="en-US" sz="2000" dirty="0"/>
              <a:t>                          	</a:t>
            </a:r>
          </a:p>
          <a:p>
            <a:pPr marL="0" indent="0">
              <a:buNone/>
              <a:tabLst>
                <a:tab pos="1795463" algn="l"/>
              </a:tabLst>
            </a:pPr>
            <a:endParaRPr lang="de-DE" altLang="en-US" sz="2000" dirty="0" smtClean="0">
              <a:latin typeface="Arial" panose="020B0604020202020204" pitchFamily="34" charset="0"/>
              <a:ea typeface="SimSun" panose="02010600030101010101" pitchFamily="2" charset="-122"/>
              <a:cs typeface="Arial" panose="020B0604020202020204" pitchFamily="34" charset="0"/>
            </a:endParaRPr>
          </a:p>
          <a:p>
            <a:pPr marL="0" indent="0">
              <a:buNone/>
              <a:tabLst>
                <a:tab pos="1795463" algn="l"/>
              </a:tabLst>
            </a:pPr>
            <a:endParaRPr lang="en-US" altLang="en-US" sz="1200" dirty="0"/>
          </a:p>
        </p:txBody>
      </p:sp>
    </p:spTree>
    <p:extLst>
      <p:ext uri="{BB962C8B-B14F-4D97-AF65-F5344CB8AC3E}">
        <p14:creationId xmlns:p14="http://schemas.microsoft.com/office/powerpoint/2010/main" val="192791111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CT#90e </a:t>
            </a:r>
            <a:r>
              <a:rPr lang="en-US" b="1" dirty="0"/>
              <a:t>related to CT4 topics</a:t>
            </a:r>
            <a:endParaRPr lang="en-US" altLang="fr-FR" dirty="0"/>
          </a:p>
        </p:txBody>
      </p:sp>
      <p:sp>
        <p:nvSpPr>
          <p:cNvPr id="8" name="Rectangle 7"/>
          <p:cNvSpPr>
            <a:spLocks noChangeArrowheads="1"/>
          </p:cNvSpPr>
          <p:nvPr/>
        </p:nvSpPr>
        <p:spPr bwMode="auto">
          <a:xfrm>
            <a:off x="0" y="97795"/>
            <a:ext cx="26321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000000"/>
                </a:solidFill>
                <a:effectLst/>
                <a:latin typeface="Arial" panose="020B0604020202020204" pitchFamily="34" charset="0"/>
                <a:ea typeface="SimSun" panose="02010600030101010101" pitchFamily="2" charset="-122"/>
                <a:cs typeface="Arial" panose="020B0604020202020204" pitchFamily="34" charset="0"/>
              </a:rPr>
              <a:t>1</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 name="Rectangle 1"/>
          <p:cNvSpPr/>
          <p:nvPr/>
        </p:nvSpPr>
        <p:spPr>
          <a:xfrm>
            <a:off x="989607" y="2242327"/>
            <a:ext cx="8340660" cy="2308324"/>
          </a:xfrm>
          <a:prstGeom prst="rect">
            <a:avLst/>
          </a:prstGeom>
        </p:spPr>
        <p:txBody>
          <a:bodyPr wrap="square">
            <a:spAutoFit/>
          </a:bodyPr>
          <a:lstStyle/>
          <a:p>
            <a:r>
              <a:rPr lang="en-GB" dirty="0"/>
              <a:t>Release 17 is shifted by 6 months, </a:t>
            </a:r>
            <a:r>
              <a:rPr lang="en-GB" dirty="0" smtClean="0"/>
              <a:t>this results </a:t>
            </a:r>
            <a:r>
              <a:rPr lang="en-GB" dirty="0"/>
              <a:t>in the following timeline</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stage 2 freeze (relevant for SA/CT) – June 2021 (TSGs#92</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stage 3 freeze – March 2022 (TSGs#95</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protocol coding freeze (ASN.1, OpenAPI, …) – June 2022 (TSGs#96</a:t>
            </a:r>
            <a:r>
              <a:rPr lang="en-GB" dirty="0" smtClean="0"/>
              <a:t>)</a:t>
            </a:r>
            <a:endParaRPr lang="en-US" dirty="0"/>
          </a:p>
        </p:txBody>
      </p:sp>
    </p:spTree>
    <p:extLst>
      <p:ext uri="{BB962C8B-B14F-4D97-AF65-F5344CB8AC3E}">
        <p14:creationId xmlns:p14="http://schemas.microsoft.com/office/powerpoint/2010/main" val="63617277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CT#90e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lvl="0"/>
            <a:r>
              <a:rPr lang="de-DE" altLang="en-US" sz="1800" dirty="0" smtClean="0">
                <a:latin typeface="Arial" panose="020B0604020202020204" pitchFamily="34" charset="0"/>
                <a:cs typeface="Arial" panose="020B0604020202020204" pitchFamily="34" charset="0"/>
              </a:rPr>
              <a:t> CR in CP-203065 (</a:t>
            </a:r>
            <a:r>
              <a:rPr lang="en-GB" sz="1800" b="1" dirty="0"/>
              <a:t>C4-205501</a:t>
            </a:r>
            <a:r>
              <a:rPr lang="de-DE" altLang="en-US" sz="1800" dirty="0" smtClean="0">
                <a:latin typeface="Arial" panose="020B0604020202020204" pitchFamily="34" charset="0"/>
                <a:cs typeface="Arial" panose="020B0604020202020204" pitchFamily="34" charset="0"/>
              </a:rPr>
              <a:t>) its content is moved to  company </a:t>
            </a:r>
            <a:r>
              <a:rPr lang="de-DE" altLang="en-US" sz="1800" dirty="0">
                <a:latin typeface="Arial" panose="020B0604020202020204" pitchFamily="34" charset="0"/>
                <a:cs typeface="Arial" panose="020B0604020202020204" pitchFamily="34" charset="0"/>
              </a:rPr>
              <a:t>contribution </a:t>
            </a:r>
            <a:r>
              <a:rPr lang="de-DE" altLang="en-US" sz="1800" dirty="0" smtClean="0">
                <a:latin typeface="Arial" panose="020B0604020202020204" pitchFamily="34" charset="0"/>
                <a:cs typeface="Arial" panose="020B0604020202020204" pitchFamily="34" charset="0"/>
              </a:rPr>
              <a:t>CP-203066</a:t>
            </a:r>
            <a:endParaRPr lang="en-US" altLang="en-US" sz="1800" dirty="0" smtClean="0">
              <a:latin typeface="Arial" panose="020B0604020202020204" pitchFamily="34" charset="0"/>
              <a:cs typeface="Arial" panose="020B0604020202020204" pitchFamily="34" charset="0"/>
            </a:endParaRPr>
          </a:p>
          <a:p>
            <a:pPr lvl="0"/>
            <a:r>
              <a:rPr lang="en-US" altLang="en-US" sz="1800" dirty="0" smtClean="0">
                <a:latin typeface="Arial" panose="020B0604020202020204" pitchFamily="34" charset="0"/>
                <a:cs typeface="Arial" panose="020B0604020202020204" pitchFamily="34" charset="0"/>
              </a:rPr>
              <a:t> all other CRs send  by CT4 to CT plenary  for approval are approved with exception of the company CRs which </a:t>
            </a:r>
            <a:r>
              <a:rPr lang="en-US" altLang="en-US" sz="1800" dirty="0" smtClean="0">
                <a:latin typeface="Arial" panose="020B0604020202020204" pitchFamily="34" charset="0"/>
                <a:ea typeface="SimSun" panose="02010600030101010101" pitchFamily="2" charset="-122"/>
                <a:cs typeface="Arial" panose="020B0604020202020204" pitchFamily="34" charset="0"/>
              </a:rPr>
              <a:t>were </a:t>
            </a:r>
            <a:r>
              <a:rPr lang="en-US" altLang="en-US" sz="1800" dirty="0">
                <a:latin typeface="Arial" panose="020B0604020202020204" pitchFamily="34" charset="0"/>
                <a:ea typeface="SimSun" panose="02010600030101010101" pitchFamily="2" charset="-122"/>
                <a:cs typeface="Arial" panose="020B0604020202020204" pitchFamily="34" charset="0"/>
              </a:rPr>
              <a:t>distributed on CT4 reflector in </a:t>
            </a:r>
            <a:r>
              <a:rPr lang="en-US" altLang="en-US" sz="1800" dirty="0" smtClean="0">
                <a:latin typeface="Arial" panose="020B0604020202020204" pitchFamily="34" charset="0"/>
                <a:ea typeface="SimSun" panose="02010600030101010101" pitchFamily="2" charset="-122"/>
                <a:cs typeface="Arial" panose="020B0604020202020204" pitchFamily="34" charset="0"/>
              </a:rPr>
              <a:t>advance</a:t>
            </a:r>
          </a:p>
          <a:p>
            <a:pPr lvl="0"/>
            <a:r>
              <a:rPr lang="de-DE" altLang="en-US" sz="1800" dirty="0" smtClean="0">
                <a:latin typeface="Arial" panose="020B0604020202020204" pitchFamily="34" charset="0"/>
                <a:ea typeface="SimSun" panose="02010600030101010101" pitchFamily="2" charset="-122"/>
                <a:cs typeface="Arial" panose="020B0604020202020204" pitchFamily="34" charset="0"/>
              </a:rPr>
              <a:t> Allcompany CRs are approved:</a:t>
            </a:r>
          </a:p>
          <a:p>
            <a:pPr marL="228600" lvl="1">
              <a:spcBef>
                <a:spcPts val="1000"/>
              </a:spcBef>
              <a:buBlip>
                <a:blip r:embed="rId2"/>
              </a:buBlip>
              <a:tabLst>
                <a:tab pos="2868613" algn="l"/>
                <a:tab pos="5381625" algn="l"/>
              </a:tabLst>
            </a:pPr>
            <a:r>
              <a:rPr lang="en-US" sz="1400" dirty="0"/>
              <a:t>CP-203016 Revision of C4-205552 	UE Reachability for IP	Nokia, Nokia Shanghai Bell</a:t>
            </a:r>
          </a:p>
          <a:p>
            <a:pPr marL="228600" lvl="1">
              <a:spcBef>
                <a:spcPts val="1000"/>
              </a:spcBef>
              <a:buBlip>
                <a:blip r:embed="rId2"/>
              </a:buBlip>
              <a:tabLst>
                <a:tab pos="2868613" algn="l"/>
                <a:tab pos="5381625" algn="l"/>
              </a:tabLst>
            </a:pPr>
            <a:r>
              <a:rPr lang="en-US" sz="1400" dirty="0"/>
              <a:t>CP-203017 Revision of </a:t>
            </a:r>
            <a:r>
              <a:rPr lang="en-US" sz="1400" dirty="0" smtClean="0"/>
              <a:t>C4-205554</a:t>
            </a:r>
            <a:r>
              <a:rPr lang="en-US" sz="1400" dirty="0"/>
              <a:t>	UE Reachability for IP	Nokia, Nokia Shanghai Bell</a:t>
            </a:r>
          </a:p>
          <a:p>
            <a:pPr marL="228600" lvl="1">
              <a:spcBef>
                <a:spcPts val="1000"/>
              </a:spcBef>
              <a:buBlip>
                <a:blip r:embed="rId2"/>
              </a:buBlip>
              <a:tabLst>
                <a:tab pos="2868613" algn="l"/>
                <a:tab pos="5381625" algn="l"/>
              </a:tabLst>
            </a:pPr>
            <a:r>
              <a:rPr lang="en-US" sz="1400" dirty="0"/>
              <a:t>CP-203018 Revision of C4-205823 	Meta Schema	Nokia, Nokia Shanghai Bell</a:t>
            </a:r>
          </a:p>
          <a:p>
            <a:pPr marL="228600" lvl="1">
              <a:spcBef>
                <a:spcPts val="1000"/>
              </a:spcBef>
              <a:buBlip>
                <a:blip r:embed="rId2"/>
              </a:buBlip>
              <a:tabLst>
                <a:tab pos="2868613" algn="l"/>
                <a:tab pos="5381625" algn="l"/>
              </a:tabLst>
            </a:pPr>
            <a:r>
              <a:rPr lang="en-US" sz="1400" dirty="0"/>
              <a:t>CP-203066 Revision of </a:t>
            </a:r>
            <a:r>
              <a:rPr lang="en-US" sz="1400" dirty="0" smtClean="0"/>
              <a:t>C4-205504</a:t>
            </a:r>
            <a:r>
              <a:rPr lang="en-US" sz="1400" dirty="0"/>
              <a:t>	Private Identities	Huawei, </a:t>
            </a:r>
            <a:r>
              <a:rPr lang="en-US" sz="1400" dirty="0"/>
              <a:t>HiSilicon</a:t>
            </a:r>
            <a:r>
              <a:rPr lang="en-US" sz="1400" dirty="0"/>
              <a:t> </a:t>
            </a:r>
          </a:p>
          <a:p>
            <a:pPr marL="228600" lvl="1">
              <a:spcBef>
                <a:spcPts val="1000"/>
              </a:spcBef>
              <a:buBlip>
                <a:blip r:embed="rId2"/>
              </a:buBlip>
              <a:tabLst>
                <a:tab pos="2868613" algn="l"/>
                <a:tab pos="5381625" algn="l"/>
              </a:tabLst>
            </a:pPr>
            <a:r>
              <a:rPr lang="en-US" sz="1400" dirty="0"/>
              <a:t>CP-203067 Revision of </a:t>
            </a:r>
            <a:r>
              <a:rPr lang="en-US" sz="1400" dirty="0" smtClean="0"/>
              <a:t>C4-205510</a:t>
            </a:r>
            <a:r>
              <a:rPr lang="en-US" sz="1400" dirty="0"/>
              <a:t>	Authorization Response	Nokia, Nokia Shanghai Bell</a:t>
            </a:r>
          </a:p>
          <a:p>
            <a:pPr marL="228600" lvl="1">
              <a:spcBef>
                <a:spcPts val="1000"/>
              </a:spcBef>
              <a:buBlip>
                <a:blip r:embed="rId2"/>
              </a:buBlip>
              <a:tabLst>
                <a:tab pos="2868613" algn="l"/>
                <a:tab pos="5381625" algn="l"/>
              </a:tabLst>
            </a:pPr>
            <a:r>
              <a:rPr lang="en-US" sz="1400" dirty="0"/>
              <a:t>CP-203068 Revision of </a:t>
            </a:r>
            <a:r>
              <a:rPr lang="en-US" sz="1400" dirty="0" smtClean="0"/>
              <a:t>C4-205679</a:t>
            </a:r>
            <a:r>
              <a:rPr lang="en-US" sz="1400" dirty="0"/>
              <a:t>	MDT new parameters for NR	Ericsson</a:t>
            </a:r>
          </a:p>
          <a:p>
            <a:pPr marL="228600" lvl="1">
              <a:spcBef>
                <a:spcPts val="1000"/>
              </a:spcBef>
              <a:buBlip>
                <a:blip r:embed="rId2"/>
              </a:buBlip>
              <a:tabLst>
                <a:tab pos="2868613" algn="l"/>
                <a:tab pos="5381625" algn="l"/>
              </a:tabLst>
            </a:pPr>
            <a:r>
              <a:rPr lang="en-US" sz="1400" dirty="0" smtClean="0"/>
              <a:t>CP-203069 </a:t>
            </a:r>
            <a:r>
              <a:rPr lang="en-US" sz="1400" dirty="0"/>
              <a:t>Revision of </a:t>
            </a:r>
            <a:r>
              <a:rPr lang="en-US" sz="1400" dirty="0" smtClean="0"/>
              <a:t>C4-205710</a:t>
            </a:r>
            <a:r>
              <a:rPr lang="en-US" sz="1400" dirty="0"/>
              <a:t>	SCP Domain Routing Information	Ericsson</a:t>
            </a:r>
          </a:p>
          <a:p>
            <a:pPr marL="228600" lvl="1">
              <a:spcBef>
                <a:spcPts val="1000"/>
              </a:spcBef>
              <a:buBlip>
                <a:blip r:embed="rId2"/>
              </a:buBlip>
              <a:tabLst>
                <a:tab pos="2868613" algn="l"/>
                <a:tab pos="5381625" algn="l"/>
              </a:tabLst>
            </a:pPr>
            <a:r>
              <a:rPr lang="en-US" sz="1400" dirty="0"/>
              <a:t>CP-203070 Revision of C4-205529.	SCP port information	Nokia, Nokia Shanghai Bell</a:t>
            </a:r>
          </a:p>
          <a:p>
            <a:pPr lvl="0"/>
            <a:endParaRPr lang="en-US" altLang="en-US"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CT#90e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583642"/>
          </a:xfrm>
        </p:spPr>
        <p:txBody>
          <a:bodyPr/>
          <a:lstStyle/>
          <a:p>
            <a:pPr marL="0" lvl="0" indent="0">
              <a:lnSpc>
                <a:spcPct val="100000"/>
              </a:lnSpc>
              <a:spcBef>
                <a:spcPct val="0"/>
              </a:spcBef>
              <a:buNone/>
            </a:pPr>
            <a:r>
              <a:rPr lang="en-US" altLang="en-US" sz="1800" dirty="0" smtClean="0">
                <a:latin typeface="Calibri" panose="020F0502020204030204" pitchFamily="34" charset="0"/>
                <a:ea typeface="SimSun" panose="02010600030101010101" pitchFamily="2" charset="-122"/>
                <a:cs typeface="Calibri" panose="020F0502020204030204" pitchFamily="34" charset="0"/>
              </a:rPr>
              <a:t>-continued from last slide</a:t>
            </a:r>
            <a:endParaRPr lang="en-US" altLang="en-US" sz="1050" dirty="0"/>
          </a:p>
          <a:p>
            <a:pPr>
              <a:tabLst>
                <a:tab pos="2781300" algn="l"/>
                <a:tab pos="6904038" algn="l"/>
              </a:tabLst>
            </a:pPr>
            <a:r>
              <a:rPr lang="en-US" sz="1400" dirty="0" smtClean="0"/>
              <a:t>CP-203071 </a:t>
            </a:r>
            <a:r>
              <a:rPr lang="en-US" sz="1400" dirty="0"/>
              <a:t>Revision of </a:t>
            </a:r>
            <a:r>
              <a:rPr lang="en-US" sz="1400" dirty="0" smtClean="0"/>
              <a:t>C4-205525</a:t>
            </a:r>
            <a:r>
              <a:rPr lang="en-US" sz="1400" dirty="0"/>
              <a:t>	Query parameter for preferred vendor-specific features	Nokia, Nokia Shanghai Bell, Verizon</a:t>
            </a:r>
          </a:p>
          <a:p>
            <a:pPr>
              <a:tabLst>
                <a:tab pos="2781300" algn="l"/>
                <a:tab pos="6904038" algn="l"/>
              </a:tabLst>
            </a:pPr>
            <a:r>
              <a:rPr lang="en-US" sz="1400" dirty="0"/>
              <a:t>CP-203072 Revision of </a:t>
            </a:r>
            <a:r>
              <a:rPr lang="en-US" sz="1400" dirty="0" smtClean="0"/>
              <a:t>C4-205530</a:t>
            </a:r>
            <a:r>
              <a:rPr lang="en-US" sz="1400" dirty="0"/>
              <a:t>	HTTP 3xx redirection	Nokia, Nokia Shanghai Bell, Huawei</a:t>
            </a:r>
          </a:p>
          <a:p>
            <a:pPr>
              <a:tabLst>
                <a:tab pos="2781300" algn="l"/>
                <a:tab pos="6904038" algn="l"/>
              </a:tabLst>
            </a:pPr>
            <a:r>
              <a:rPr lang="en-US" sz="1400" dirty="0"/>
              <a:t>CP-203080 Revision of C4-205795 	Supplement to </a:t>
            </a:r>
            <a:r>
              <a:rPr lang="en-US" sz="1400" dirty="0"/>
              <a:t>UeContext</a:t>
            </a:r>
            <a:r>
              <a:rPr lang="en-US" sz="1400" dirty="0"/>
              <a:t>	CATT</a:t>
            </a:r>
          </a:p>
          <a:p>
            <a:pPr>
              <a:tabLst>
                <a:tab pos="2781300" algn="l"/>
                <a:tab pos="6904038" algn="l"/>
              </a:tabLst>
            </a:pPr>
            <a:r>
              <a:rPr lang="en-US" sz="1400" dirty="0"/>
              <a:t>CP-203081 Revision of C4-205804 	Supplement to </a:t>
            </a:r>
            <a:r>
              <a:rPr lang="en-US" sz="1400" dirty="0"/>
              <a:t>SubscrCond</a:t>
            </a:r>
            <a:r>
              <a:rPr lang="en-US" sz="1400" dirty="0"/>
              <a:t>	CATT</a:t>
            </a:r>
          </a:p>
          <a:p>
            <a:pPr>
              <a:tabLst>
                <a:tab pos="2781300" algn="l"/>
                <a:tab pos="6904038" algn="l"/>
              </a:tabLst>
            </a:pPr>
            <a:r>
              <a:rPr lang="en-US" sz="1400" dirty="0"/>
              <a:t>CP-203082 Revision of </a:t>
            </a:r>
            <a:r>
              <a:rPr lang="en-US" sz="1400" dirty="0" smtClean="0"/>
              <a:t>C4-205591</a:t>
            </a:r>
            <a:r>
              <a:rPr lang="en-US" sz="1400" dirty="0"/>
              <a:t>	Binding Information for the old V/I-SMF and SMF	Ericsson</a:t>
            </a:r>
          </a:p>
          <a:p>
            <a:pPr>
              <a:tabLst>
                <a:tab pos="2781300" algn="l"/>
                <a:tab pos="6904038" algn="l"/>
              </a:tabLst>
            </a:pPr>
            <a:r>
              <a:rPr lang="en-US" sz="1400" dirty="0"/>
              <a:t>CP-203083 Revision of C4-205799 	Remote NF is not reachable	Ericsson</a:t>
            </a:r>
          </a:p>
          <a:p>
            <a:pPr>
              <a:tabLst>
                <a:tab pos="2781300" algn="l"/>
                <a:tab pos="6904038" algn="l"/>
              </a:tabLst>
            </a:pPr>
            <a:r>
              <a:rPr lang="en-US" sz="1400" dirty="0"/>
              <a:t>CP-203162 Revision of C4-205124 	HTTP 3xx redirection	Nokia, Nokia Shanghai Bell</a:t>
            </a:r>
          </a:p>
          <a:p>
            <a:pPr>
              <a:tabLst>
                <a:tab pos="2781300" algn="l"/>
                <a:tab pos="6904038" algn="l"/>
              </a:tabLst>
            </a:pPr>
            <a:r>
              <a:rPr lang="en-US" sz="1400" dirty="0"/>
              <a:t>CP-203163 Revision of </a:t>
            </a:r>
            <a:r>
              <a:rPr lang="en-US" sz="1400" dirty="0" smtClean="0"/>
              <a:t>C4-205515</a:t>
            </a:r>
            <a:r>
              <a:rPr lang="en-US" sz="1400" dirty="0"/>
              <a:t>	HTTP 3xx redirection	Nokia, Nokia Shanghai Bell, Huawei</a:t>
            </a:r>
          </a:p>
          <a:p>
            <a:pPr>
              <a:tabLst>
                <a:tab pos="2781300" algn="l"/>
                <a:tab pos="6904038" algn="l"/>
              </a:tabLst>
            </a:pPr>
            <a:r>
              <a:rPr lang="en-US" sz="1400" dirty="0"/>
              <a:t>CP-203220 Revision of </a:t>
            </a:r>
            <a:r>
              <a:rPr lang="en-US" sz="1400" dirty="0" smtClean="0"/>
              <a:t>C4-205807</a:t>
            </a:r>
            <a:r>
              <a:rPr lang="en-US" sz="1400" dirty="0"/>
              <a:t>	Initial Registration procedure on a CAG Cell	</a:t>
            </a:r>
            <a:r>
              <a:rPr lang="en-US" sz="1400" dirty="0"/>
              <a:t>Mavenir</a:t>
            </a:r>
            <a:endParaRPr lang="en-US" sz="1400" dirty="0"/>
          </a:p>
          <a:p>
            <a:pPr>
              <a:tabLst>
                <a:tab pos="2781300" algn="l"/>
                <a:tab pos="6904038" algn="l"/>
              </a:tabLst>
            </a:pPr>
            <a:r>
              <a:rPr lang="en-US" sz="1400" dirty="0"/>
              <a:t>CP-203221 Revision of </a:t>
            </a:r>
            <a:r>
              <a:rPr lang="en-US" sz="1400" dirty="0" smtClean="0"/>
              <a:t>C4-205809</a:t>
            </a:r>
            <a:r>
              <a:rPr lang="en-US" sz="1400" dirty="0"/>
              <a:t>	Initial Registration procedure on a CAG Cell	</a:t>
            </a:r>
            <a:r>
              <a:rPr lang="en-US" sz="1400" dirty="0"/>
              <a:t>Mavenir</a:t>
            </a:r>
            <a:endParaRPr lang="en-US" sz="1400" dirty="0"/>
          </a:p>
          <a:p>
            <a:pPr>
              <a:tabLst>
                <a:tab pos="2508250" algn="l"/>
                <a:tab pos="6816725" algn="l"/>
              </a:tabLst>
            </a:pPr>
            <a:endParaRPr lang="en-US" sz="1400" dirty="0"/>
          </a:p>
          <a:p>
            <a:pPr marL="0" indent="0" defTabSz="673100">
              <a:buNone/>
            </a:pPr>
            <a:endParaRPr lang="en-GB" sz="1400" dirty="0" smtClean="0"/>
          </a:p>
        </p:txBody>
      </p:sp>
    </p:spTree>
    <p:extLst>
      <p:ext uri="{BB962C8B-B14F-4D97-AF65-F5344CB8AC3E}">
        <p14:creationId xmlns:p14="http://schemas.microsoft.com/office/powerpoint/2010/main" val="113884179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CT#90e </a:t>
            </a:r>
            <a:r>
              <a:rPr lang="en-US" b="1" dirty="0"/>
              <a:t>related to CT4 topics</a:t>
            </a:r>
            <a:endParaRPr lang="en-US" altLang="fr-FR" dirty="0"/>
          </a:p>
        </p:txBody>
      </p:sp>
      <p:sp>
        <p:nvSpPr>
          <p:cNvPr id="5123" name="Espace réservé du contenu 3"/>
          <p:cNvSpPr>
            <a:spLocks noGrp="1"/>
          </p:cNvSpPr>
          <p:nvPr>
            <p:ph idx="1"/>
          </p:nvPr>
        </p:nvSpPr>
        <p:spPr/>
        <p:txBody>
          <a:bodyPr/>
          <a:lstStyle/>
          <a:p>
            <a:pPr marL="0" indent="0">
              <a:buNone/>
            </a:pPr>
            <a:endParaRPr lang="en-US" b="1" i="1" dirty="0" smtClean="0"/>
          </a:p>
          <a:p>
            <a:pPr marL="0" indent="0">
              <a:buNone/>
            </a:pPr>
            <a:r>
              <a:rPr lang="en-US" b="1" i="1" dirty="0" smtClean="0"/>
              <a:t>CT4 </a:t>
            </a:r>
            <a:r>
              <a:rPr lang="en-US" b="1" i="1" dirty="0"/>
              <a:t>Meeting Locations in </a:t>
            </a:r>
            <a:r>
              <a:rPr lang="en-US" b="1" i="1" dirty="0" smtClean="0"/>
              <a:t>2021</a:t>
            </a:r>
            <a:endParaRPr lang="en-US" b="1" i="1" dirty="0"/>
          </a:p>
          <a:p>
            <a:pPr>
              <a:tabLst>
                <a:tab pos="1795463" algn="l"/>
                <a:tab pos="4484688" algn="l"/>
              </a:tabLst>
            </a:pPr>
            <a:r>
              <a:rPr lang="en-US" sz="2000" dirty="0" smtClean="0"/>
              <a:t>CT4#101e-bis</a:t>
            </a:r>
            <a:r>
              <a:rPr lang="en-US" sz="2000" dirty="0"/>
              <a:t> </a:t>
            </a:r>
            <a:r>
              <a:rPr lang="en-US" sz="2000" dirty="0">
                <a:solidFill>
                  <a:srgbClr val="FF0000"/>
                </a:solidFill>
              </a:rPr>
              <a:t> </a:t>
            </a:r>
            <a:r>
              <a:rPr lang="en-US" sz="2000" dirty="0" smtClean="0">
                <a:solidFill>
                  <a:srgbClr val="FF0000"/>
                </a:solidFill>
              </a:rPr>
              <a:t>2021-01-25 </a:t>
            </a:r>
            <a:r>
              <a:rPr lang="en-US" sz="2000" dirty="0">
                <a:solidFill>
                  <a:srgbClr val="FF0000"/>
                </a:solidFill>
              </a:rPr>
              <a:t>- </a:t>
            </a:r>
            <a:r>
              <a:rPr lang="en-US" sz="2000" dirty="0" smtClean="0">
                <a:solidFill>
                  <a:srgbClr val="FF0000"/>
                </a:solidFill>
              </a:rPr>
              <a:t>2020-01-29 </a:t>
            </a:r>
            <a:r>
              <a:rPr lang="en-US" sz="2000" dirty="0" smtClean="0"/>
              <a:t>Electronic meeting (restricted agenda) </a:t>
            </a:r>
            <a:endParaRPr lang="en-US" sz="2000" dirty="0"/>
          </a:p>
          <a:p>
            <a:pPr>
              <a:tabLst>
                <a:tab pos="1795463" algn="l"/>
                <a:tab pos="4484688" algn="l"/>
              </a:tabLst>
            </a:pPr>
            <a:r>
              <a:rPr lang="en-US" sz="2000" dirty="0" smtClean="0"/>
              <a:t>CT4#102e       </a:t>
            </a:r>
            <a:r>
              <a:rPr lang="en-US" sz="2000" dirty="0"/>
              <a:t> </a:t>
            </a:r>
            <a:r>
              <a:rPr lang="en-US" sz="2000" dirty="0" smtClean="0">
                <a:solidFill>
                  <a:srgbClr val="FF0000"/>
                </a:solidFill>
              </a:rPr>
              <a:t>2021-02-24 </a:t>
            </a:r>
            <a:r>
              <a:rPr lang="en-US" sz="2000" dirty="0">
                <a:solidFill>
                  <a:srgbClr val="FF0000"/>
                </a:solidFill>
              </a:rPr>
              <a:t>- </a:t>
            </a:r>
            <a:r>
              <a:rPr lang="en-US" sz="2000" dirty="0" smtClean="0">
                <a:solidFill>
                  <a:srgbClr val="FF0000"/>
                </a:solidFill>
              </a:rPr>
              <a:t>2020-03-05 </a:t>
            </a:r>
            <a:r>
              <a:rPr lang="en-US" sz="2000" dirty="0"/>
              <a:t>Electronic meeting</a:t>
            </a:r>
          </a:p>
          <a:p>
            <a:pPr>
              <a:tabLst>
                <a:tab pos="1795463" algn="l"/>
                <a:tab pos="4484688" algn="l"/>
              </a:tabLst>
            </a:pPr>
            <a:r>
              <a:rPr lang="en-US" sz="2000" dirty="0" smtClean="0"/>
              <a:t>CT4#103e</a:t>
            </a:r>
            <a:r>
              <a:rPr lang="en-US" sz="2000" dirty="0"/>
              <a:t> </a:t>
            </a:r>
            <a:r>
              <a:rPr lang="en-US" sz="2000" dirty="0">
                <a:solidFill>
                  <a:srgbClr val="FF0000"/>
                </a:solidFill>
              </a:rPr>
              <a:t> </a:t>
            </a:r>
            <a:r>
              <a:rPr lang="en-US" sz="2000" dirty="0" smtClean="0">
                <a:solidFill>
                  <a:srgbClr val="FF0000"/>
                </a:solidFill>
              </a:rPr>
              <a:t>	2021-04-14 </a:t>
            </a:r>
            <a:r>
              <a:rPr lang="en-US" sz="2000" dirty="0">
                <a:solidFill>
                  <a:srgbClr val="FF0000"/>
                </a:solidFill>
              </a:rPr>
              <a:t>- </a:t>
            </a:r>
            <a:r>
              <a:rPr lang="en-US" sz="2000" dirty="0" smtClean="0">
                <a:solidFill>
                  <a:srgbClr val="FF0000"/>
                </a:solidFill>
              </a:rPr>
              <a:t>2020-04-23 </a:t>
            </a:r>
            <a:r>
              <a:rPr lang="en-US" sz="2000" dirty="0"/>
              <a:t>Electronic </a:t>
            </a:r>
            <a:r>
              <a:rPr lang="en-US" sz="2000" dirty="0" smtClean="0"/>
              <a:t>meeting</a:t>
            </a:r>
            <a:endParaRPr lang="en-US" sz="2000" dirty="0"/>
          </a:p>
          <a:p>
            <a:pPr>
              <a:tabLst>
                <a:tab pos="1795463" algn="l"/>
                <a:tab pos="4484688" algn="l"/>
              </a:tabLst>
            </a:pPr>
            <a:r>
              <a:rPr lang="en-US" sz="2000" dirty="0" smtClean="0"/>
              <a:t>CT4#104e       </a:t>
            </a:r>
            <a:r>
              <a:rPr lang="en-US" sz="2000" dirty="0"/>
              <a:t> </a:t>
            </a:r>
            <a:r>
              <a:rPr lang="en-US" sz="2000" dirty="0" smtClean="0">
                <a:solidFill>
                  <a:srgbClr val="FF0000"/>
                </a:solidFill>
              </a:rPr>
              <a:t>2021-05-19 </a:t>
            </a:r>
            <a:r>
              <a:rPr lang="en-US" sz="2000" dirty="0">
                <a:solidFill>
                  <a:srgbClr val="FF0000"/>
                </a:solidFill>
              </a:rPr>
              <a:t>- </a:t>
            </a:r>
            <a:r>
              <a:rPr lang="en-US" sz="2000" dirty="0" smtClean="0">
                <a:solidFill>
                  <a:srgbClr val="FF0000"/>
                </a:solidFill>
              </a:rPr>
              <a:t>2020-05-28 </a:t>
            </a:r>
            <a:r>
              <a:rPr lang="en-US" sz="2000" dirty="0"/>
              <a:t>Electronic meeting</a:t>
            </a:r>
          </a:p>
          <a:p>
            <a:pPr marL="0" indent="0">
              <a:buNone/>
            </a:pPr>
            <a:endParaRPr lang="de-DE" sz="2000" dirty="0" smtClean="0"/>
          </a:p>
          <a:p>
            <a:pPr marL="0" indent="0">
              <a:buNone/>
            </a:pPr>
            <a:r>
              <a:rPr lang="de-DE" sz="2000" dirty="0" smtClean="0"/>
              <a:t>The second half of the year is not planed yet current assumption  is that September plenary might be a F2F meeting</a:t>
            </a:r>
          </a:p>
          <a:p>
            <a:pPr marL="0" indent="0">
              <a:buNone/>
            </a:pPr>
            <a:endParaRPr lang="en-US" sz="2000" dirty="0"/>
          </a:p>
        </p:txBody>
      </p:sp>
    </p:spTree>
    <p:extLst>
      <p:ext uri="{BB962C8B-B14F-4D97-AF65-F5344CB8AC3E}">
        <p14:creationId xmlns:p14="http://schemas.microsoft.com/office/powerpoint/2010/main" val="291438417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SA#90e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 All </a:t>
            </a:r>
            <a:r>
              <a:rPr lang="en-US" dirty="0"/>
              <a:t>of the </a:t>
            </a:r>
            <a:r>
              <a:rPr lang="en-US" dirty="0" smtClean="0"/>
              <a:t>stage 2 CRs which </a:t>
            </a:r>
            <a:r>
              <a:rPr lang="en-US" dirty="0"/>
              <a:t>had dependency with CT4 </a:t>
            </a:r>
            <a:r>
              <a:rPr lang="en-US" dirty="0" smtClean="0"/>
              <a:t>CRs, </a:t>
            </a:r>
            <a:r>
              <a:rPr lang="en-US" dirty="0"/>
              <a:t>are approved by SA plenary</a:t>
            </a:r>
            <a:r>
              <a:rPr lang="en-US" dirty="0" smtClean="0"/>
              <a:t>.</a:t>
            </a:r>
          </a:p>
          <a:p>
            <a:r>
              <a:rPr lang="de-DE" dirty="0" smtClean="0">
                <a:solidFill>
                  <a:srgbClr val="FF0000"/>
                </a:solidFill>
              </a:rPr>
              <a:t> </a:t>
            </a:r>
            <a:r>
              <a:rPr lang="de-DE" dirty="0" smtClean="0"/>
              <a:t>A CR from SA5 to use explicide URLs instead of relative URL in  OpenAPI was  refered back to the working group. </a:t>
            </a:r>
            <a:br>
              <a:rPr lang="de-DE" dirty="0" smtClean="0"/>
            </a:br>
            <a:r>
              <a:rPr lang="de-DE" dirty="0" smtClean="0"/>
              <a:t>During offline discussion  it was noted that SA5 seems  not to assume that all OpeAPI are stored in one repository and that they sometimes do not follow 21.900 and 29.501 for yaml file name.</a:t>
            </a:r>
            <a:br>
              <a:rPr lang="de-DE" dirty="0" smtClean="0"/>
            </a:br>
            <a:r>
              <a:rPr lang="de-DE" altLang="fr-FR" dirty="0" smtClean="0"/>
              <a:t>So CT4 need to  be careful when  reusing parameters  defined by SA5. SA5 may update their OpenAPIs.</a:t>
            </a:r>
            <a:endParaRPr lang="en-US" altLang="fr-FR" dirty="0"/>
          </a:p>
        </p:txBody>
      </p:sp>
    </p:spTree>
    <p:extLst>
      <p:ext uri="{BB962C8B-B14F-4D97-AF65-F5344CB8AC3E}">
        <p14:creationId xmlns:p14="http://schemas.microsoft.com/office/powerpoint/2010/main" val="226832817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dirty="0"/>
              <a:t>from </a:t>
            </a:r>
            <a:r>
              <a:rPr lang="en-US" b="1" dirty="0" smtClean="0"/>
              <a:t>SA#90e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dirty="0" smtClean="0"/>
              <a:t>Inclusive </a:t>
            </a:r>
            <a:r>
              <a:rPr lang="en-US" dirty="0"/>
              <a:t>Language in 3GPP </a:t>
            </a:r>
            <a:r>
              <a:rPr lang="en-US" dirty="0" smtClean="0"/>
              <a:t>Specifications (see also  discussion  paper CP-203251)</a:t>
            </a:r>
          </a:p>
          <a:p>
            <a:r>
              <a:rPr lang="de-DE" dirty="0">
                <a:solidFill>
                  <a:srgbClr val="FF0000"/>
                </a:solidFill>
              </a:rPr>
              <a:t> </a:t>
            </a:r>
            <a:r>
              <a:rPr lang="de-DE" sz="2400" dirty="0" smtClean="0"/>
              <a:t>SP-201142 CR to TR 21.801 (drafting rules) adding recommendation that </a:t>
            </a:r>
            <a:r>
              <a:rPr lang="en-GB" altLang="en-US" sz="2400" dirty="0"/>
              <a:t>3GPP TSs and TRs should not contain non-inclusive </a:t>
            </a:r>
            <a:r>
              <a:rPr lang="en-GB" altLang="en-US" sz="2400" dirty="0" smtClean="0"/>
              <a:t>terminology</a:t>
            </a:r>
            <a:endParaRPr lang="de-DE" sz="2400" dirty="0" smtClean="0"/>
          </a:p>
          <a:p>
            <a:r>
              <a:rPr lang="de-DE" sz="2400" dirty="0"/>
              <a:t> </a:t>
            </a:r>
            <a:r>
              <a:rPr lang="de-DE" sz="2400" dirty="0" smtClean="0"/>
              <a:t>SP-201143 </a:t>
            </a:r>
            <a:r>
              <a:rPr lang="de-DE" altLang="fr-FR" sz="2400" dirty="0"/>
              <a:t>LS to all WGs with the action </a:t>
            </a:r>
            <a:r>
              <a:rPr lang="de-DE" altLang="fr-FR" sz="2400" dirty="0" smtClean="0"/>
              <a:t>that </a:t>
            </a:r>
            <a:r>
              <a:rPr lang="de-DE" altLang="fr-FR" sz="2400" dirty="0"/>
              <a:t>all rapporteuers are asked to check if  their specifiation contain </a:t>
            </a:r>
            <a:r>
              <a:rPr lang="en-GB" sz="2400" dirty="0"/>
              <a:t>non-inclusive </a:t>
            </a:r>
            <a:r>
              <a:rPr lang="en-GB" sz="2400" dirty="0" smtClean="0"/>
              <a:t>terms</a:t>
            </a:r>
            <a:r>
              <a:rPr lang="en-GB" sz="2400" dirty="0"/>
              <a:t> </a:t>
            </a:r>
            <a:r>
              <a:rPr lang="en-GB" sz="2400" dirty="0" smtClean="0"/>
              <a:t>and provide a CR if necessary.</a:t>
            </a:r>
          </a:p>
          <a:p>
            <a:r>
              <a:rPr lang="de-DE" sz="2400" dirty="0" smtClean="0"/>
              <a:t>SP-201144 </a:t>
            </a:r>
            <a:r>
              <a:rPr lang="en-GB" altLang="fr-FR" sz="2400" dirty="0" smtClean="0"/>
              <a:t>SA also  informed </a:t>
            </a:r>
            <a:r>
              <a:rPr lang="en-GB" sz="2400" dirty="0"/>
              <a:t>IEEE 802.1, IEEE 1588, IEEE SA, IETF, GSMA, ETSI, OMA, ISO, OneM2M, ITU-T, TIA, ATIS, SAE, 5GAA, </a:t>
            </a:r>
            <a:r>
              <a:rPr lang="en-GB" sz="2400" dirty="0" smtClean="0"/>
              <a:t>IEC about the agreement on inclusive  Language in </a:t>
            </a:r>
            <a:r>
              <a:rPr lang="en-US" sz="2400" dirty="0"/>
              <a:t>in 3GPP </a:t>
            </a:r>
            <a:r>
              <a:rPr lang="en-US" sz="2400" dirty="0" smtClean="0"/>
              <a:t>Specifications.</a:t>
            </a:r>
            <a:r>
              <a:rPr lang="en-GB" sz="2400" dirty="0" smtClean="0"/>
              <a:t> </a:t>
            </a:r>
            <a:endParaRPr lang="en-US" altLang="fr-FR" sz="2400" dirty="0"/>
          </a:p>
        </p:txBody>
      </p:sp>
    </p:spTree>
    <p:extLst>
      <p:ext uri="{BB962C8B-B14F-4D97-AF65-F5344CB8AC3E}">
        <p14:creationId xmlns:p14="http://schemas.microsoft.com/office/powerpoint/2010/main" val="210940037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39560</TotalTime>
  <Words>1311</Words>
  <Application>Microsoft Office PowerPoint</Application>
  <PresentationFormat>Widescreen</PresentationFormat>
  <Paragraphs>431</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 </vt:lpstr>
      <vt:lpstr>SimSun</vt:lpstr>
      <vt:lpstr>Arial</vt:lpstr>
      <vt:lpstr>Calibri</vt:lpstr>
      <vt:lpstr>Calibri Light</vt:lpstr>
      <vt:lpstr>Times New Roman</vt:lpstr>
      <vt:lpstr>Wingdings</vt:lpstr>
      <vt:lpstr>Office Theme</vt:lpstr>
      <vt:lpstr>Plenary #90e report  on CT4 related topics</vt:lpstr>
      <vt:lpstr>Overview</vt:lpstr>
      <vt:lpstr>Report from CT#90e related to CT4 topics</vt:lpstr>
      <vt:lpstr>Report from CT#90e related to CT4 topics</vt:lpstr>
      <vt:lpstr>Report from CT#90e related to CT4 topics</vt:lpstr>
      <vt:lpstr>Report from CT#90e related to CT4 topics</vt:lpstr>
      <vt:lpstr>Report from CT#90e related to CT4 topics</vt:lpstr>
      <vt:lpstr>Report from SA#90e related to CT4 topics</vt:lpstr>
      <vt:lpstr>Report from SA#90e related to CT4 topics</vt:lpstr>
      <vt:lpstr>Report from SA#90 related to CT4 topics</vt:lpstr>
      <vt:lpstr>Report from SA#90 related to CT4 topics</vt:lpstr>
      <vt:lpstr>Report from SA#90 related to CT4 topics</vt:lpstr>
      <vt:lpstr>Workplan status in SA</vt:lpstr>
      <vt:lpstr>Workplan status in SA</vt:lpstr>
      <vt:lpstr>Workplan status in SA</vt:lpstr>
      <vt:lpstr>Workplan status in SA</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Rapporteuer</cp:lastModifiedBy>
  <cp:revision>817</cp:revision>
  <dcterms:created xsi:type="dcterms:W3CDTF">2010-02-05T13:52:04Z</dcterms:created>
  <dcterms:modified xsi:type="dcterms:W3CDTF">2020-12-17T07:43:17Z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(2)Xa08KoaTBX0wox8G3wi1b6VoV0KPF+UtcTu/RED4cLpOMGA+cBaH58TH9pGdWsCOFVi9MfXB
oWHBKLtGUTIwTBNTBW+JRkyUqqsyATu+9gAuUzi/bQBO1ilJ/07/Ckm2Zfr4O6HBRmcp00Qm
OFGOod/f3O0l1te2ToJtIfzyc6BQj32h8n5jLznb0nryIKMskgPrZqe/l5qjKs1ahxBNoQ+p
C7vNrNOukGHmrMo+51</vt:lpwstr>
  </property>
  <property fmtid="{D5CDD505-2E9C-101B-9397-08002B2CF9AE}" pid="3" name="_2015_ms_pID_7253431">
    <vt:lpwstr>0q7xcRjRMYYnJfcOQ1Tza5IDHv9ssGMhkReLpHscezbE8w7UMUv0A+
PVQAfxhm6fJHxCQDjISWTXwCOBtC2LQMG+MxKwDPZpo6O3FA/aYuzZwXDmmWwy+VF7z7sxSN
YPDNKP80tQ2dF5fwD8y/wlUCKaysSXaqBFXjDmMvyfiHYnMkLZhYD2/sn3lfOSiLXkA2V+ic
O7/+/XWGUUFMb+kG</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1607969428</vt:lpwstr>
  </property>
</Properties>
</file>