
<file path=[Content_Types].xml><?xml version="1.0" encoding="utf-8"?>
<Types xmlns="http://schemas.openxmlformats.org/package/2006/content-types">
  <Default Extension="png" ContentType="image/png"/>
  <Default Extension="vsd" ContentType="application/vnd.visio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573" r:id="rId3"/>
    <p:sldId id="581" r:id="rId4"/>
    <p:sldId id="580" r:id="rId5"/>
    <p:sldId id="586" r:id="rId6"/>
    <p:sldId id="587" r:id="rId7"/>
    <p:sldId id="585" r:id="rId8"/>
    <p:sldId id="584" r:id="rId9"/>
    <p:sldId id="577" r:id="rId10"/>
    <p:sldId id="588" r:id="rId11"/>
    <p:sldId id="589" r:id="rId12"/>
    <p:sldId id="590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72732F"/>
    <a:srgbClr val="C6D254"/>
    <a:srgbClr val="72AF2F"/>
    <a:srgbClr val="B1D254"/>
    <a:srgbClr val="2A6EA8"/>
    <a:srgbClr val="5C88D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294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49B3B46-4DE6-4BF4-B1C9-F8238F57C054}" type="datetime1">
              <a:rPr lang="en-US"/>
              <a:pPr>
                <a:defRPr/>
              </a:pPr>
              <a:t>8/12/2018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579DF047-FB61-4826-A109-87A5E1B4EF5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2769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33304DD-B6E5-44C7-BF09-85FD3B27C62C}" type="datetime1">
              <a:rPr lang="en-US"/>
              <a:pPr>
                <a:defRPr/>
              </a:pPr>
              <a:t>8/12/2018</a:t>
            </a:fld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CFE08BBD-1430-4A2A-997E-836162709DE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3975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1995F4-5025-4CBA-83EB-EEFE64C19ED1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74200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4CFF43-26CC-436D-B1EC-2E7D2BAE608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600206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DA13AF1-90D3-4AD4-9F95-C28F713105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181579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7038" y="228600"/>
            <a:ext cx="2097087" cy="60563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2600" y="228600"/>
            <a:ext cx="6142038" cy="60563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FB8066-F152-4DAB-AA3B-F2ECC4A7C9C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1905953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B8FE821-36E9-4DD7-8E33-1C32B7646D2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851637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6F76B82-C76F-4CD3-86CA-5133DF3072A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67206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4C536D7-5D7E-4668-AF21-6EAF4E3D1E6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439620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5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C9B4D47-E0C2-4C21-988E-6C58E905252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242401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1196EA-CCEA-4E80-8386-E0540AAC5E4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6829589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DC6A8F-4C54-4AED-B6C5-D66D887A74B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235237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A6E9679-CAAC-4D6E-BE60-31645ABA4AE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722215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943E923-856B-48A0-99CD-3531962C22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35394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7E4A54A-EB3F-40AA-A980-5D6B8A3198B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986798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0547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</a:endParaRPr>
          </a:p>
        </p:txBody>
      </p:sp>
      <p:pic>
        <p:nvPicPr>
          <p:cNvPr id="1027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2600" y="228600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fld id="{F8B805FD-4FD8-4C4A-9507-613E845F93B0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1032" name="Picture 7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6" descr="3GPP_TM_RD.jp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3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6" name="Text Box 16"/>
          <p:cNvSpPr txBox="1">
            <a:spLocks noChangeArrowheads="1"/>
          </p:cNvSpPr>
          <p:nvPr userDrawn="1"/>
        </p:nvSpPr>
        <p:spPr bwMode="auto">
          <a:xfrm>
            <a:off x="622300" y="6427788"/>
            <a:ext cx="57927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dirty="0">
                <a:solidFill>
                  <a:schemeClr val="bg1"/>
                </a:solidFill>
              </a:rPr>
              <a:t>© 3GPP </a:t>
            </a:r>
            <a:r>
              <a:rPr lang="en-GB" altLang="en-US" dirty="0" smtClean="0">
                <a:solidFill>
                  <a:schemeClr val="bg1"/>
                </a:solidFill>
              </a:rPr>
              <a:t>2017 </a:t>
            </a:r>
            <a:r>
              <a:rPr lang="en-GB" altLang="en-US" dirty="0">
                <a:solidFill>
                  <a:schemeClr val="bg1"/>
                </a:solidFill>
              </a:rPr>
              <a:t>– </a:t>
            </a:r>
            <a:r>
              <a:rPr lang="en-GB" altLang="en-US" dirty="0" smtClean="0">
                <a:solidFill>
                  <a:schemeClr val="bg1"/>
                </a:solidFill>
              </a:rPr>
              <a:t>CT3 conference call on December</a:t>
            </a:r>
            <a:r>
              <a:rPr lang="en-GB" altLang="en-US" baseline="0" dirty="0" smtClean="0">
                <a:solidFill>
                  <a:schemeClr val="bg1"/>
                </a:solidFill>
              </a:rPr>
              <a:t> 19</a:t>
            </a:r>
            <a:r>
              <a:rPr lang="en-GB" altLang="en-US" baseline="30000" dirty="0" smtClean="0">
                <a:solidFill>
                  <a:schemeClr val="bg1"/>
                </a:solidFill>
              </a:rPr>
              <a:t>th</a:t>
            </a:r>
            <a:r>
              <a:rPr lang="en-GB" altLang="en-US" baseline="0" dirty="0" smtClean="0">
                <a:solidFill>
                  <a:schemeClr val="bg1"/>
                </a:solidFill>
              </a:rPr>
              <a:t> 2017</a:t>
            </a:r>
            <a:endParaRPr lang="en-GB" altLang="en-US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9EA45F-FA27-4483-B122-BD5CBEC6CC67}" type="slidenum">
              <a:rPr lang="en-GB" altLang="en-US" sz="1100">
                <a:solidFill>
                  <a:schemeClr val="bg1"/>
                </a:solidFill>
              </a:rPr>
              <a:pPr/>
              <a:t>1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pic>
        <p:nvPicPr>
          <p:cNvPr id="2051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Subscriber Category </a:t>
            </a:r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and </a:t>
            </a:r>
            <a:b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UE </a:t>
            </a:r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State Data Design in TS29.519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/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alt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3" name="Subtitle 6"/>
          <p:cNvSpPr>
            <a:spLocks noGrp="1"/>
          </p:cNvSpPr>
          <p:nvPr>
            <p:ph type="subTitle" idx="4294967295"/>
          </p:nvPr>
        </p:nvSpPr>
        <p:spPr>
          <a:xfrm>
            <a:off x="1417638" y="3894138"/>
            <a:ext cx="6524625" cy="1870075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endParaRPr lang="en-US" altLang="en-US" sz="3200" dirty="0" smtClean="0">
              <a:latin typeface="Arial" panose="020B0604020202020204" pitchFamily="34" charset="0"/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GB" altLang="en-US" sz="2400" dirty="0" smtClean="0">
                <a:latin typeface="Arial" panose="020B0604020202020204" pitchFamily="34" charset="0"/>
              </a:rPr>
              <a:t>Oracle</a:t>
            </a:r>
          </a:p>
        </p:txBody>
      </p:sp>
      <p:sp>
        <p:nvSpPr>
          <p:cNvPr id="2054" name="Slide Number Placeholder 4"/>
          <p:cNvSpPr txBox="1">
            <a:spLocks noGrp="1"/>
          </p:cNvSpPr>
          <p:nvPr/>
        </p:nvSpPr>
        <p:spPr bwMode="auto">
          <a:xfrm>
            <a:off x="8532813" y="645795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493430"/>
            <a:ext cx="7772400" cy="1362075"/>
          </a:xfrm>
        </p:spPr>
        <p:txBody>
          <a:bodyPr/>
          <a:lstStyle/>
          <a:p>
            <a:r>
              <a:rPr lang="en-US" dirty="0" smtClean="0"/>
              <a:t>RESOURCE OF UE State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536D7-5D7E-4668-AF21-6EAF4E3D1E67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35120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11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219202" y="131002"/>
            <a:ext cx="6859049" cy="833492"/>
          </a:xfrm>
          <a:noFill/>
        </p:spPr>
        <p:txBody>
          <a:bodyPr/>
          <a:lstStyle/>
          <a:p>
            <a:pPr algn="l"/>
            <a:r>
              <a:rPr lang="en-GB" altLang="en-US" sz="3600" dirty="0" smtClean="0">
                <a:latin typeface="Arial" panose="020B0604020202020204" pitchFamily="34" charset="0"/>
              </a:rPr>
              <a:t>Consideration</a:t>
            </a: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54781" y="1335023"/>
            <a:ext cx="8601075" cy="4537015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Arial" panose="020B0604020202020204" pitchFamily="34" charset="0"/>
              </a:rPr>
              <a:t>UE State Data Shall be a UE resource for creation and modification.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2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Arial" panose="020B0604020202020204" pitchFamily="34" charset="0"/>
              </a:rPr>
              <a:t>By an HTTP GET on </a:t>
            </a:r>
            <a:r>
              <a:rPr lang="en-US" altLang="en-US" sz="2200" dirty="0" err="1" smtClean="0">
                <a:latin typeface="Arial" panose="020B0604020202020204" pitchFamily="34" charset="0"/>
              </a:rPr>
              <a:t>AmPolicyData</a:t>
            </a:r>
            <a:r>
              <a:rPr lang="en-US" altLang="en-US" sz="2200" dirty="0" smtClean="0">
                <a:latin typeface="Arial" panose="020B0604020202020204" pitchFamily="34" charset="0"/>
              </a:rPr>
              <a:t>, and </a:t>
            </a:r>
            <a:r>
              <a:rPr lang="en-US" altLang="en-US" sz="2200" dirty="0" err="1" smtClean="0">
                <a:latin typeface="Arial" panose="020B0604020202020204" pitchFamily="34" charset="0"/>
              </a:rPr>
              <a:t>SmPolicyData</a:t>
            </a:r>
            <a:r>
              <a:rPr lang="en-US" altLang="en-US" sz="2200" dirty="0" smtClean="0">
                <a:latin typeface="Arial" panose="020B0604020202020204" pitchFamily="34" charset="0"/>
              </a:rPr>
              <a:t>, the UE State Data can be returned </a:t>
            </a:r>
            <a:r>
              <a:rPr lang="en-US" altLang="en-US" sz="2200" dirty="0" smtClean="0">
                <a:latin typeface="Arial" panose="020B0604020202020204" pitchFamily="34" charset="0"/>
              </a:rPr>
              <a:t>within </a:t>
            </a:r>
            <a:r>
              <a:rPr lang="en-US" altLang="en-US" sz="2200" dirty="0" err="1" smtClean="0">
                <a:latin typeface="Arial" panose="020B0604020202020204" pitchFamily="34" charset="0"/>
              </a:rPr>
              <a:t>AmPolicyData</a:t>
            </a:r>
            <a:r>
              <a:rPr lang="en-US" altLang="en-US" sz="2200" dirty="0" smtClean="0">
                <a:latin typeface="Arial" panose="020B0604020202020204" pitchFamily="34" charset="0"/>
              </a:rPr>
              <a:t>/</a:t>
            </a:r>
            <a:r>
              <a:rPr lang="en-US" altLang="en-US" sz="2200" dirty="0" err="1" smtClean="0">
                <a:latin typeface="Arial" panose="020B0604020202020204" pitchFamily="34" charset="0"/>
              </a:rPr>
              <a:t>SmPolicyData</a:t>
            </a:r>
            <a:r>
              <a:rPr lang="en-US" altLang="en-US" sz="2200" dirty="0" smtClean="0">
                <a:latin typeface="Arial" panose="020B0604020202020204" pitchFamily="34" charset="0"/>
              </a:rPr>
              <a:t>.</a:t>
            </a:r>
          </a:p>
          <a:p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11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021369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12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4"/>
            <a:ext cx="6842125" cy="548579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Resource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12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6533" y="6122180"/>
            <a:ext cx="56472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i="1" dirty="0" smtClean="0"/>
              <a:t>NOTE</a:t>
            </a:r>
            <a:r>
              <a:rPr lang="en-US" sz="1050" i="1" dirty="0" smtClean="0"/>
              <a:t>: All proposals are scalable and extensible so these have been excluded for brevity. </a:t>
            </a:r>
            <a:endParaRPr lang="en-US" sz="1050" i="1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 flipV="1">
            <a:off x="767255" y="-304801"/>
            <a:ext cx="717602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152243" y="1902372"/>
            <a:ext cx="47822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URL: </a:t>
            </a:r>
            <a:r>
              <a:rPr lang="en-GB" altLang="zh-CN" sz="1800" dirty="0"/>
              <a:t>{</a:t>
            </a:r>
            <a:r>
              <a:rPr lang="en-GB" altLang="zh-CN" sz="1800" dirty="0" err="1"/>
              <a:t>apiRoot</a:t>
            </a:r>
            <a:r>
              <a:rPr lang="en-GB" altLang="zh-CN" sz="1800" dirty="0"/>
              <a:t>}/</a:t>
            </a:r>
            <a:r>
              <a:rPr lang="en-GB" altLang="zh-CN" sz="1800" dirty="0" err="1"/>
              <a:t>nudr-dr</a:t>
            </a:r>
            <a:r>
              <a:rPr lang="en-GB" altLang="zh-CN" sz="1800" dirty="0"/>
              <a:t>/v1/policy-data/{</a:t>
            </a:r>
            <a:r>
              <a:rPr lang="en-GB" altLang="zh-CN" sz="1800" dirty="0" err="1"/>
              <a:t>ueId</a:t>
            </a:r>
            <a:r>
              <a:rPr lang="en-GB" altLang="zh-CN" sz="1800" dirty="0"/>
              <a:t>}/</a:t>
            </a:r>
            <a:r>
              <a:rPr lang="en-GB" altLang="zh-CN" sz="1800" dirty="0" err="1"/>
              <a:t>ue</a:t>
            </a:r>
            <a:r>
              <a:rPr lang="en-GB" altLang="zh-CN" sz="1800" dirty="0"/>
              <a:t>-state-data</a:t>
            </a:r>
            <a:endParaRPr lang="en-US" altLang="zh-CN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PUT Method : For Creation/Modification on Resource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PACTH Method: For Modification on Resource</a:t>
            </a:r>
            <a:endParaRPr lang="zh-CN" altLang="en-US" sz="1800" dirty="0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46050" y="52947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7903369"/>
              </p:ext>
            </p:extLst>
          </p:nvPr>
        </p:nvGraphicFramePr>
        <p:xfrm>
          <a:off x="146050" y="529474"/>
          <a:ext cx="4419600" cy="572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Visio" r:id="rId3" imgW="5676900" imgH="7762965" progId="Visio.Drawing.11">
                  <p:embed/>
                </p:oleObj>
              </mc:Choice>
              <mc:Fallback>
                <p:oleObj name="Visio" r:id="rId3" imgW="5676900" imgH="7762965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b="5153"/>
                      <a:stretch>
                        <a:fillRect/>
                      </a:stretch>
                    </p:blipFill>
                    <p:spPr bwMode="auto">
                      <a:xfrm>
                        <a:off x="146050" y="529474"/>
                        <a:ext cx="4419600" cy="5724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7878272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4"/>
            <a:ext cx="6859049" cy="833492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Problem statement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54781" y="1032831"/>
            <a:ext cx="8601075" cy="4802632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 smtClean="0">
                <a:latin typeface="Arial" panose="020B0604020202020204" pitchFamily="34" charset="0"/>
              </a:rPr>
              <a:t>Policy </a:t>
            </a:r>
            <a:r>
              <a:rPr lang="en-US" altLang="en-US" sz="1800" dirty="0" smtClean="0">
                <a:latin typeface="Arial" panose="020B0604020202020204" pitchFamily="34" charset="0"/>
              </a:rPr>
              <a:t>Data </a:t>
            </a:r>
            <a:r>
              <a:rPr lang="en-US" altLang="en-US" sz="1800" dirty="0" smtClean="0">
                <a:latin typeface="Arial" panose="020B0604020202020204" pitchFamily="34" charset="0"/>
              </a:rPr>
              <a:t>defined </a:t>
            </a:r>
            <a:r>
              <a:rPr lang="en-US" altLang="en-US" sz="1800" dirty="0" smtClean="0">
                <a:latin typeface="Arial" panose="020B0604020202020204" pitchFamily="34" charset="0"/>
              </a:rPr>
              <a:t>in 3GPP </a:t>
            </a:r>
            <a:r>
              <a:rPr lang="en-US" altLang="en-US" sz="1800" dirty="0" smtClean="0">
                <a:latin typeface="Arial" panose="020B0604020202020204" pitchFamily="34" charset="0"/>
              </a:rPr>
              <a:t>TS 29.519 </a:t>
            </a:r>
            <a:r>
              <a:rPr lang="en-US" altLang="en-US" sz="1800" dirty="0" smtClean="0">
                <a:latin typeface="Arial" panose="020B0604020202020204" pitchFamily="34" charset="0"/>
              </a:rPr>
              <a:t>contains an attribute as subscriber category identifiers. The structure of the subscriber category identifiers is not defined.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 smtClean="0">
                <a:latin typeface="Arial" panose="020B0604020202020204" pitchFamily="34" charset="0"/>
              </a:rPr>
              <a:t>Subscriber category identifiers can be returned from AM policy data and SM policy data when using the HTTP GET method on those resources, but the modification/creation APIs are not defined. There is </a:t>
            </a:r>
            <a:r>
              <a:rPr lang="en-US" altLang="en-US" sz="1800" dirty="0" smtClean="0">
                <a:latin typeface="Arial" panose="020B0604020202020204" pitchFamily="34" charset="0"/>
              </a:rPr>
              <a:t>no </a:t>
            </a:r>
            <a:r>
              <a:rPr lang="en-US" altLang="en-US" sz="1800" dirty="0" smtClean="0">
                <a:latin typeface="Arial" panose="020B0604020202020204" pitchFamily="34" charset="0"/>
              </a:rPr>
              <a:t>way to change the UE subscriber category.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 smtClean="0">
                <a:latin typeface="Arial" panose="020B0604020202020204" pitchFamily="34" charset="0"/>
              </a:rPr>
              <a:t>The specification </a:t>
            </a:r>
            <a:r>
              <a:rPr lang="en-US" altLang="en-US" sz="1800" dirty="0" smtClean="0">
                <a:latin typeface="Arial" panose="020B0604020202020204" pitchFamily="34" charset="0"/>
              </a:rPr>
              <a:t>does not provide the capability for the PCF to record generic UE state information in </a:t>
            </a:r>
            <a:r>
              <a:rPr lang="en-US" altLang="en-US" sz="1800" dirty="0" smtClean="0">
                <a:latin typeface="Arial" panose="020B0604020202020204" pitchFamily="34" charset="0"/>
              </a:rPr>
              <a:t>the </a:t>
            </a:r>
            <a:r>
              <a:rPr lang="en-US" altLang="en-US" sz="1800" dirty="0" smtClean="0">
                <a:latin typeface="Arial" panose="020B0604020202020204" pitchFamily="34" charset="0"/>
              </a:rPr>
              <a:t>UDR</a:t>
            </a:r>
            <a:r>
              <a:rPr lang="en-US" altLang="en-US" sz="1800" dirty="0">
                <a:latin typeface="Arial" panose="020B0604020202020204" pitchFamily="34" charset="0"/>
              </a:rPr>
              <a:t>:</a:t>
            </a:r>
            <a:endParaRPr lang="en-US" altLang="en-US" sz="18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There is UE level state that can’t be stored as part of a session or association as it needs to persist beyond the lifetime of an association or </a:t>
            </a:r>
            <a:r>
              <a:rPr lang="en-US" altLang="en-US" sz="1800" dirty="0" smtClean="0">
                <a:latin typeface="Arial" panose="020B0604020202020204" pitchFamily="34" charset="0"/>
              </a:rPr>
              <a:t>PDU session</a:t>
            </a:r>
            <a:r>
              <a:rPr lang="en-US" altLang="en-US" sz="1800" dirty="0">
                <a:latin typeface="Arial" panose="020B0604020202020204" pitchFamily="34" charset="0"/>
              </a:rPr>
              <a:t>. As example: Last </a:t>
            </a:r>
            <a:r>
              <a:rPr lang="en-US" altLang="en-US" sz="1800" dirty="0" smtClean="0">
                <a:latin typeface="Arial" panose="020B0604020202020204" pitchFamily="34" charset="0"/>
              </a:rPr>
              <a:t>visited country/PLMN, </a:t>
            </a:r>
            <a:r>
              <a:rPr lang="en-US" altLang="en-US" sz="1800" dirty="0">
                <a:latin typeface="Arial" panose="020B0604020202020204" pitchFamily="34" charset="0"/>
              </a:rPr>
              <a:t>Last Date for </a:t>
            </a:r>
            <a:r>
              <a:rPr lang="en-US" altLang="en-US" sz="1800" dirty="0" smtClean="0">
                <a:latin typeface="Arial" panose="020B0604020202020204" pitchFamily="34" charset="0"/>
              </a:rPr>
              <a:t>a usage overage notification.</a:t>
            </a:r>
            <a:endParaRPr lang="en-US" altLang="en-US" sz="18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The UE state data can </a:t>
            </a:r>
            <a:r>
              <a:rPr lang="en-US" altLang="en-US" sz="1800" dirty="0" smtClean="0">
                <a:latin typeface="Arial" panose="020B0604020202020204" pitchFamily="34" charset="0"/>
              </a:rPr>
              <a:t>be </a:t>
            </a:r>
            <a:r>
              <a:rPr lang="en-US" altLang="en-US" sz="1800" dirty="0" smtClean="0">
                <a:latin typeface="Arial" panose="020B0604020202020204" pitchFamily="34" charset="0"/>
              </a:rPr>
              <a:t>part of the policy data </a:t>
            </a:r>
            <a:r>
              <a:rPr lang="en-US" altLang="en-US" sz="1800" dirty="0" smtClean="0">
                <a:latin typeface="Arial" panose="020B0604020202020204" pitchFamily="34" charset="0"/>
              </a:rPr>
              <a:t>and used as input </a:t>
            </a:r>
            <a:r>
              <a:rPr lang="en-US" altLang="en-US" sz="1800" dirty="0" smtClean="0">
                <a:latin typeface="Arial" panose="020B0604020202020204" pitchFamily="34" charset="0"/>
              </a:rPr>
              <a:t>in policy decisions at the PCF</a:t>
            </a:r>
            <a:r>
              <a:rPr lang="en-US" altLang="en-US" sz="1800" dirty="0" smtClean="0">
                <a:latin typeface="Arial" panose="020B0604020202020204" pitchFamily="34" charset="0"/>
              </a:rPr>
              <a:t>. </a:t>
            </a: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4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456" y="2383366"/>
            <a:ext cx="7772400" cy="1362075"/>
          </a:xfrm>
        </p:spPr>
        <p:txBody>
          <a:bodyPr/>
          <a:lstStyle/>
          <a:p>
            <a:r>
              <a:rPr lang="en-US" dirty="0" smtClean="0"/>
              <a:t>MAP Structure For</a:t>
            </a:r>
            <a:br>
              <a:rPr lang="en-US" dirty="0" smtClean="0"/>
            </a:br>
            <a:r>
              <a:rPr lang="en-US" dirty="0" smtClean="0"/>
              <a:t>Subscriber Category &amp; UE State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536D7-5D7E-4668-AF21-6EAF4E3D1E67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60536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4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219202" y="131002"/>
            <a:ext cx="6859049" cy="833492"/>
          </a:xfrm>
          <a:noFill/>
        </p:spPr>
        <p:txBody>
          <a:bodyPr/>
          <a:lstStyle/>
          <a:p>
            <a:pPr algn="l"/>
            <a:r>
              <a:rPr lang="en-GB" altLang="en-US" sz="3600" dirty="0" smtClean="0">
                <a:latin typeface="Arial" panose="020B0604020202020204" pitchFamily="34" charset="0"/>
              </a:rPr>
              <a:t>Structure of Subscriber Category </a:t>
            </a: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54781" y="1335023"/>
            <a:ext cx="8601075" cy="4537015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Arial" panose="020B0604020202020204" pitchFamily="34" charset="0"/>
              </a:rPr>
              <a:t>Allow us to define multiple </a:t>
            </a:r>
            <a:r>
              <a:rPr lang="en-US" altLang="en-US" sz="2200" dirty="0" smtClean="0">
                <a:latin typeface="Arial" panose="020B0604020202020204" pitchFamily="34" charset="0"/>
              </a:rPr>
              <a:t>categories, e.g. </a:t>
            </a:r>
            <a:endParaRPr lang="en-US" altLang="en-US" sz="22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Tier: </a:t>
            </a:r>
            <a:r>
              <a:rPr lang="en-US" altLang="en-US" sz="1800" dirty="0" smtClean="0">
                <a:latin typeface="Arial" panose="020B0604020202020204" pitchFamily="34" charset="0"/>
              </a:rPr>
              <a:t>Gold, Silver, Bronze</a:t>
            </a:r>
          </a:p>
          <a:p>
            <a:pPr lvl="1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Payment Type: </a:t>
            </a:r>
            <a:r>
              <a:rPr lang="en-US" altLang="en-US" sz="1800" dirty="0" smtClean="0">
                <a:latin typeface="Arial" panose="020B0604020202020204" pitchFamily="34" charset="0"/>
              </a:rPr>
              <a:t>Pre-pay, Post-pay</a:t>
            </a:r>
          </a:p>
          <a:p>
            <a:pPr lvl="1">
              <a:lnSpc>
                <a:spcPct val="80000"/>
              </a:lnSpc>
            </a:pPr>
            <a:r>
              <a:rPr lang="en-US" altLang="en-US" sz="1800" dirty="0" err="1" smtClean="0">
                <a:latin typeface="Arial" panose="020B0604020202020204" pitchFamily="34" charset="0"/>
              </a:rPr>
              <a:t>Etc</a:t>
            </a: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2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Arial" panose="020B0604020202020204" pitchFamily="34" charset="0"/>
              </a:rPr>
              <a:t>Allows us to define the value either as a List or as a </a:t>
            </a:r>
            <a:r>
              <a:rPr lang="en-US" altLang="en-US" sz="2200" dirty="0" smtClean="0">
                <a:latin typeface="Arial" panose="020B0604020202020204" pitchFamily="34" charset="0"/>
              </a:rPr>
              <a:t>Single element, </a:t>
            </a:r>
            <a:r>
              <a:rPr lang="en-US" altLang="en-US" sz="2200" dirty="0" smtClean="0">
                <a:latin typeface="Arial" panose="020B0604020202020204" pitchFamily="34" charset="0"/>
              </a:rPr>
              <a:t>based on the category type.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Arial" panose="020B0604020202020204" pitchFamily="34" charset="0"/>
              </a:rPr>
              <a:t>Proposal:</a:t>
            </a:r>
          </a:p>
          <a:p>
            <a:pPr lvl="1"/>
            <a:r>
              <a:rPr lang="en-US" altLang="en-US" sz="1800" dirty="0" smtClean="0">
                <a:latin typeface="Arial" panose="020B0604020202020204" pitchFamily="34" charset="0"/>
              </a:rPr>
              <a:t>The Subscriber Category Identifiers shall be a map structure.</a:t>
            </a:r>
          </a:p>
          <a:p>
            <a:pPr lvl="1"/>
            <a:r>
              <a:rPr lang="en-US" altLang="en-US" sz="1800" dirty="0" smtClean="0">
                <a:latin typeface="Arial" panose="020B0604020202020204" pitchFamily="34" charset="0"/>
              </a:rPr>
              <a:t>The Key shall be the unique </a:t>
            </a:r>
            <a:r>
              <a:rPr lang="en-US" altLang="en-US" sz="1800" dirty="0" smtClean="0">
                <a:latin typeface="Arial" panose="020B0604020202020204" pitchFamily="34" charset="0"/>
              </a:rPr>
              <a:t>identifier </a:t>
            </a:r>
            <a:r>
              <a:rPr lang="en-US" altLang="en-US" sz="1800" dirty="0" smtClean="0">
                <a:latin typeface="Arial" panose="020B0604020202020204" pitchFamily="34" charset="0"/>
              </a:rPr>
              <a:t>to identify the type of the subscriber category identifier.</a:t>
            </a:r>
          </a:p>
          <a:p>
            <a:pPr lvl="1"/>
            <a:r>
              <a:rPr lang="en-US" altLang="en-US" sz="1800" dirty="0" smtClean="0">
                <a:latin typeface="Arial" panose="020B0604020202020204" pitchFamily="34" charset="0"/>
              </a:rPr>
              <a:t>The Value shall be any of </a:t>
            </a:r>
            <a:r>
              <a:rPr lang="en-US" altLang="en-US" sz="1800" dirty="0" smtClean="0">
                <a:latin typeface="Arial" panose="020B0604020202020204" pitchFamily="34" charset="0"/>
              </a:rPr>
              <a:t>a String </a:t>
            </a:r>
            <a:r>
              <a:rPr lang="en-US" altLang="en-US" sz="1800" dirty="0" smtClean="0">
                <a:latin typeface="Arial" panose="020B0604020202020204" pitchFamily="34" charset="0"/>
              </a:rPr>
              <a:t>array, or a single String.</a:t>
            </a:r>
          </a:p>
          <a:p>
            <a:pPr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4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746307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5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219202" y="131002"/>
            <a:ext cx="6859049" cy="833492"/>
          </a:xfrm>
          <a:noFill/>
        </p:spPr>
        <p:txBody>
          <a:bodyPr/>
          <a:lstStyle/>
          <a:p>
            <a:pPr algn="l"/>
            <a:r>
              <a:rPr lang="en-GB" altLang="en-US" sz="3600" dirty="0" smtClean="0">
                <a:latin typeface="Arial" panose="020B0604020202020204" pitchFamily="34" charset="0"/>
              </a:rPr>
              <a:t>Structure of UE State Data</a:t>
            </a: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54781" y="1335023"/>
            <a:ext cx="8601075" cy="4537015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Arial" panose="020B0604020202020204" pitchFamily="34" charset="0"/>
              </a:rPr>
              <a:t>Allows </a:t>
            </a:r>
            <a:r>
              <a:rPr lang="en-US" altLang="en-US" sz="2200" dirty="0" smtClean="0">
                <a:latin typeface="Arial" panose="020B0604020202020204" pitchFamily="34" charset="0"/>
              </a:rPr>
              <a:t>PCF to save and query different UE </a:t>
            </a:r>
            <a:r>
              <a:rPr lang="en-US" altLang="en-US" sz="2200" dirty="0">
                <a:latin typeface="Arial" panose="020B0604020202020204" pitchFamily="34" charset="0"/>
              </a:rPr>
              <a:t>s</a:t>
            </a:r>
            <a:r>
              <a:rPr lang="en-US" altLang="en-US" sz="2200" dirty="0" smtClean="0">
                <a:latin typeface="Arial" panose="020B0604020202020204" pitchFamily="34" charset="0"/>
              </a:rPr>
              <a:t>tate info.</a:t>
            </a:r>
            <a:endParaRPr lang="en-US" altLang="en-US" sz="22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2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Arial" panose="020B0604020202020204" pitchFamily="34" charset="0"/>
              </a:rPr>
              <a:t>Allows us to define </a:t>
            </a:r>
            <a:r>
              <a:rPr lang="en-US" altLang="en-US" sz="2200" dirty="0" smtClean="0">
                <a:latin typeface="Arial" panose="020B0604020202020204" pitchFamily="34" charset="0"/>
              </a:rPr>
              <a:t>a generic way to store such information so it can be used to store different kinds of state data.</a:t>
            </a:r>
            <a:endParaRPr lang="en-US" altLang="en-US" sz="22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Arial" panose="020B0604020202020204" pitchFamily="34" charset="0"/>
              </a:rPr>
              <a:t>Proposal:</a:t>
            </a:r>
          </a:p>
          <a:p>
            <a:pPr lvl="1"/>
            <a:r>
              <a:rPr lang="en-US" altLang="en-US" sz="1800" dirty="0" smtClean="0">
                <a:latin typeface="Arial" panose="020B0604020202020204" pitchFamily="34" charset="0"/>
              </a:rPr>
              <a:t>Map Structure.</a:t>
            </a:r>
          </a:p>
          <a:p>
            <a:pPr lvl="1"/>
            <a:r>
              <a:rPr lang="en-US" altLang="en-US" sz="1800" dirty="0" smtClean="0">
                <a:latin typeface="Arial" panose="020B0604020202020204" pitchFamily="34" charset="0"/>
              </a:rPr>
              <a:t>The Key shall be the unique </a:t>
            </a:r>
            <a:r>
              <a:rPr lang="en-US" altLang="en-US" sz="1800" dirty="0" smtClean="0">
                <a:latin typeface="Arial" panose="020B0604020202020204" pitchFamily="34" charset="0"/>
              </a:rPr>
              <a:t>identifier </a:t>
            </a:r>
            <a:r>
              <a:rPr lang="en-US" altLang="en-US" sz="1800" dirty="0" smtClean="0">
                <a:latin typeface="Arial" panose="020B0604020202020204" pitchFamily="34" charset="0"/>
              </a:rPr>
              <a:t>to identify the type of the UE </a:t>
            </a:r>
            <a:r>
              <a:rPr lang="en-US" altLang="en-US" sz="1800" dirty="0" smtClean="0">
                <a:latin typeface="Arial" panose="020B0604020202020204" pitchFamily="34" charset="0"/>
              </a:rPr>
              <a:t>State Data</a:t>
            </a:r>
            <a:r>
              <a:rPr lang="en-US" altLang="en-US" sz="1800" dirty="0" smtClean="0">
                <a:latin typeface="Arial" panose="020B0604020202020204" pitchFamily="34" charset="0"/>
              </a:rPr>
              <a:t>.</a:t>
            </a:r>
          </a:p>
          <a:p>
            <a:pPr lvl="1"/>
            <a:r>
              <a:rPr lang="en-US" altLang="en-US" sz="1800" dirty="0" smtClean="0">
                <a:latin typeface="Arial" panose="020B0604020202020204" pitchFamily="34" charset="0"/>
              </a:rPr>
              <a:t>The Value shall be any of </a:t>
            </a:r>
            <a:r>
              <a:rPr lang="en-US" altLang="en-US" sz="1800" dirty="0" smtClean="0">
                <a:latin typeface="Arial" panose="020B0604020202020204" pitchFamily="34" charset="0"/>
              </a:rPr>
              <a:t>a </a:t>
            </a:r>
            <a:r>
              <a:rPr lang="en-US" altLang="en-US" sz="1800" dirty="0" smtClean="0">
                <a:latin typeface="Arial" panose="020B0604020202020204" pitchFamily="34" charset="0"/>
              </a:rPr>
              <a:t>String array, or a single String.</a:t>
            </a:r>
          </a:p>
          <a:p>
            <a:pPr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5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013373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6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4"/>
            <a:ext cx="6842125" cy="548579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Sample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6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6533" y="6122180"/>
            <a:ext cx="56472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i="1" dirty="0" smtClean="0"/>
              <a:t>NOTE</a:t>
            </a:r>
            <a:r>
              <a:rPr lang="en-US" sz="1050" i="1" dirty="0" smtClean="0"/>
              <a:t>: All proposals are scalable and extensible so these have been excluded for brevity. </a:t>
            </a:r>
            <a:endParaRPr lang="en-US" sz="105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083" y="2197811"/>
            <a:ext cx="341947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298983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493430"/>
            <a:ext cx="7772400" cy="1362075"/>
          </a:xfrm>
        </p:spPr>
        <p:txBody>
          <a:bodyPr/>
          <a:lstStyle/>
          <a:p>
            <a:r>
              <a:rPr lang="en-US" dirty="0" smtClean="0"/>
              <a:t>RESOURCE OF SUBSCIRBER Category Identifiers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536D7-5D7E-4668-AF21-6EAF4E3D1E67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72401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8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219202" y="131002"/>
            <a:ext cx="6859049" cy="833492"/>
          </a:xfrm>
          <a:noFill/>
        </p:spPr>
        <p:txBody>
          <a:bodyPr/>
          <a:lstStyle/>
          <a:p>
            <a:pPr algn="l"/>
            <a:r>
              <a:rPr lang="en-GB" altLang="en-US" sz="3600" dirty="0" smtClean="0">
                <a:latin typeface="Arial" panose="020B0604020202020204" pitchFamily="34" charset="0"/>
              </a:rPr>
              <a:t>Consideration</a:t>
            </a: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54781" y="1335023"/>
            <a:ext cx="8601075" cy="4537015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Arial" panose="020B0604020202020204" pitchFamily="34" charset="0"/>
              </a:rPr>
              <a:t>Subscriber Category Identifiers shall not be a resource of </a:t>
            </a:r>
            <a:r>
              <a:rPr lang="en-US" altLang="en-US" sz="2200" dirty="0" err="1" smtClean="0">
                <a:latin typeface="Arial" panose="020B0604020202020204" pitchFamily="34" charset="0"/>
              </a:rPr>
              <a:t>AmPolicyData</a:t>
            </a:r>
            <a:r>
              <a:rPr lang="en-US" altLang="en-US" sz="2200" dirty="0" smtClean="0">
                <a:latin typeface="Arial" panose="020B0604020202020204" pitchFamily="34" charset="0"/>
              </a:rPr>
              <a:t> or </a:t>
            </a:r>
            <a:r>
              <a:rPr lang="en-US" altLang="en-US" sz="2200" dirty="0" err="1" smtClean="0">
                <a:latin typeface="Arial" panose="020B0604020202020204" pitchFamily="34" charset="0"/>
              </a:rPr>
              <a:t>SmPolicyData</a:t>
            </a:r>
            <a:r>
              <a:rPr lang="en-US" altLang="en-US" sz="2200" dirty="0" smtClean="0">
                <a:latin typeface="Arial" panose="020B0604020202020204" pitchFamily="34" charset="0"/>
              </a:rPr>
              <a:t>. But the </a:t>
            </a:r>
            <a:r>
              <a:rPr lang="en-US" altLang="en-US" sz="2200" dirty="0" err="1" smtClean="0">
                <a:latin typeface="Arial" panose="020B0604020202020204" pitchFamily="34" charset="0"/>
              </a:rPr>
              <a:t>AmPolicyData</a:t>
            </a:r>
            <a:r>
              <a:rPr lang="en-US" altLang="en-US" sz="2200" dirty="0" smtClean="0">
                <a:latin typeface="Arial" panose="020B0604020202020204" pitchFamily="34" charset="0"/>
              </a:rPr>
              <a:t> and </a:t>
            </a:r>
            <a:r>
              <a:rPr lang="en-US" altLang="en-US" sz="2200" dirty="0" err="1" smtClean="0">
                <a:latin typeface="Arial" panose="020B0604020202020204" pitchFamily="34" charset="0"/>
              </a:rPr>
              <a:t>SmPolicyData</a:t>
            </a:r>
            <a:r>
              <a:rPr lang="en-US" altLang="en-US" sz="2200" dirty="0" smtClean="0">
                <a:latin typeface="Arial" panose="020B0604020202020204" pitchFamily="34" charset="0"/>
              </a:rPr>
              <a:t> can have a reference to the Subscriber Category, when PCF queries the </a:t>
            </a:r>
            <a:r>
              <a:rPr lang="en-US" altLang="en-US" sz="2200" dirty="0" err="1" smtClean="0">
                <a:latin typeface="Arial" panose="020B0604020202020204" pitchFamily="34" charset="0"/>
              </a:rPr>
              <a:t>AmPolicyData</a:t>
            </a:r>
            <a:r>
              <a:rPr lang="en-US" altLang="en-US" sz="2200" dirty="0" smtClean="0">
                <a:latin typeface="Arial" panose="020B0604020202020204" pitchFamily="34" charset="0"/>
              </a:rPr>
              <a:t> and the </a:t>
            </a:r>
            <a:r>
              <a:rPr lang="en-US" altLang="en-US" sz="2200" dirty="0" err="1" smtClean="0">
                <a:latin typeface="Arial" panose="020B0604020202020204" pitchFamily="34" charset="0"/>
              </a:rPr>
              <a:t>SmPolicyData</a:t>
            </a:r>
            <a:endParaRPr lang="en-US" altLang="en-US" sz="22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2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Arial" panose="020B0604020202020204" pitchFamily="34" charset="0"/>
              </a:rPr>
              <a:t>Subscriber Category Identifiers shall be a resource of the UE, and allow the operator to add, modify or remove them.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sz="2200" dirty="0" smtClean="0">
              <a:latin typeface="Arial" panose="020B0604020202020204" pitchFamily="34" charset="0"/>
            </a:endParaRPr>
          </a:p>
          <a:p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8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6869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9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4"/>
            <a:ext cx="6842125" cy="548579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Resource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9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6533" y="6122180"/>
            <a:ext cx="56472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i="1" dirty="0" smtClean="0"/>
              <a:t>NOTE</a:t>
            </a:r>
            <a:r>
              <a:rPr lang="en-US" sz="1050" i="1" dirty="0" smtClean="0"/>
              <a:t>: All proposals are scalable and extensible so these have been excluded for brevity. </a:t>
            </a:r>
            <a:endParaRPr lang="en-US" sz="1050" i="1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 flipV="1">
            <a:off x="767255" y="-304801"/>
            <a:ext cx="717602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152243" y="1902372"/>
            <a:ext cx="478220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URL: </a:t>
            </a:r>
            <a:r>
              <a:rPr lang="en-GB" altLang="zh-CN" sz="1800" dirty="0"/>
              <a:t>{</a:t>
            </a:r>
            <a:r>
              <a:rPr lang="en-GB" altLang="zh-CN" sz="1800" dirty="0" err="1"/>
              <a:t>apiRoot</a:t>
            </a:r>
            <a:r>
              <a:rPr lang="en-GB" altLang="zh-CN" sz="1800" dirty="0"/>
              <a:t>}/</a:t>
            </a:r>
            <a:r>
              <a:rPr lang="en-GB" altLang="zh-CN" sz="1800" dirty="0" err="1"/>
              <a:t>nudr-dr</a:t>
            </a:r>
            <a:r>
              <a:rPr lang="en-GB" altLang="zh-CN" sz="1800" dirty="0"/>
              <a:t>/v1/policy-data/{</a:t>
            </a:r>
            <a:r>
              <a:rPr lang="en-GB" altLang="zh-CN" sz="1800" dirty="0" err="1"/>
              <a:t>ueId</a:t>
            </a:r>
            <a:r>
              <a:rPr lang="en-GB" altLang="zh-CN" sz="1800" dirty="0" smtClean="0"/>
              <a:t>}/</a:t>
            </a:r>
            <a:r>
              <a:rPr lang="en-US" altLang="zh-CN" sz="1800" dirty="0" smtClean="0"/>
              <a:t>sub-cat-data</a:t>
            </a:r>
            <a:endParaRPr lang="en-US" altLang="zh-CN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Supported Methods 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PUT: For Creation/Modification on Resource.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PACTH : For Modification on Resource.</a:t>
            </a:r>
            <a:endParaRPr lang="zh-CN" altLang="en-US" sz="1800" dirty="0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39765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845555"/>
              </p:ext>
            </p:extLst>
          </p:nvPr>
        </p:nvGraphicFramePr>
        <p:xfrm>
          <a:off x="0" y="397655"/>
          <a:ext cx="4419600" cy="572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Visio" r:id="rId3" imgW="8515461" imgH="11644411" progId="Visio.Drawing.11">
                  <p:embed/>
                </p:oleObj>
              </mc:Choice>
              <mc:Fallback>
                <p:oleObj name="Visio" r:id="rId3" imgW="8515461" imgH="11644411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b="5153"/>
                      <a:stretch>
                        <a:fillRect/>
                      </a:stretch>
                    </p:blipFill>
                    <p:spPr bwMode="auto">
                      <a:xfrm>
                        <a:off x="0" y="397655"/>
                        <a:ext cx="4419600" cy="5724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1056143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11632</TotalTime>
  <Words>561</Words>
  <Application>Microsoft Office PowerPoint</Application>
  <PresentationFormat>On-screen Show (4:3)</PresentationFormat>
  <Paragraphs>93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Microsoft Visio 2003-2010 Drawing</vt:lpstr>
      <vt:lpstr>Visio</vt:lpstr>
      <vt:lpstr>Subscriber Category and  UE State Data Design in TS29.519  </vt:lpstr>
      <vt:lpstr>Problem statement</vt:lpstr>
      <vt:lpstr>MAP Structure For Subscriber Category &amp; UE State Data</vt:lpstr>
      <vt:lpstr>Structure of Subscriber Category </vt:lpstr>
      <vt:lpstr>Structure of UE State Data</vt:lpstr>
      <vt:lpstr>Sample</vt:lpstr>
      <vt:lpstr>RESOURCE OF SUBSCIRBER Category Identifiers</vt:lpstr>
      <vt:lpstr>Consideration</vt:lpstr>
      <vt:lpstr>Resource</vt:lpstr>
      <vt:lpstr>RESOURCE OF UE State DATA</vt:lpstr>
      <vt:lpstr>Consideration</vt:lpstr>
      <vt:lpstr>Resource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Oracle_v2</cp:lastModifiedBy>
  <cp:revision>381</cp:revision>
  <dcterms:created xsi:type="dcterms:W3CDTF">2008-08-30T09:32:10Z</dcterms:created>
  <dcterms:modified xsi:type="dcterms:W3CDTF">2018-08-12T16:41:35Z</dcterms:modified>
</cp:coreProperties>
</file>