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594" r:id="rId3"/>
    <p:sldId id="608" r:id="rId4"/>
    <p:sldId id="60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B1D254"/>
    <a:srgbClr val="C6D254"/>
    <a:srgbClr val="FF3300"/>
    <a:srgbClr val="72732F"/>
    <a:srgbClr val="2A6EA8"/>
    <a:srgbClr val="5C88D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5" autoAdjust="0"/>
    <p:restoredTop sz="96420" autoAdjust="0"/>
  </p:normalViewPr>
  <p:slideViewPr>
    <p:cSldViewPr snapToGrid="0">
      <p:cViewPr varScale="1">
        <p:scale>
          <a:sx n="128" d="100"/>
          <a:sy n="128" d="100"/>
        </p:scale>
        <p:origin x="114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274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9B3B46-4DE6-4BF4-B1C9-F8238F57C054}" type="datetime1">
              <a:rPr lang="en-US"/>
              <a:pPr>
                <a:defRPr/>
              </a:pPr>
              <a:t>4/9/2018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79DF047-FB61-4826-A109-87A5E1B4EF5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2769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3304DD-B6E5-44C7-BF09-85FD3B27C62C}" type="datetime1">
              <a:rPr lang="en-US"/>
              <a:pPr>
                <a:defRPr/>
              </a:pPr>
              <a:t>4/9/2018</a:t>
            </a:fld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FE08BBD-1430-4A2A-997E-836162709DE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3975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01995F4-5025-4CBA-83EB-EEFE64C19ED1}" type="slidenum">
              <a:rPr lang="en-GB" altLang="en-US" sz="120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4200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err="1" smtClean="0"/>
              <a:t>QoSData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TrafficControlData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ChargingData</a:t>
            </a:r>
            <a:r>
              <a:rPr lang="en-US" altLang="zh-CN" sz="1200" dirty="0" smtClean="0"/>
              <a:t> and </a:t>
            </a:r>
            <a:r>
              <a:rPr lang="en-US" altLang="zh-CN" sz="1200" dirty="0" err="1" smtClean="0"/>
              <a:t>UsageMonitoringData</a:t>
            </a:r>
            <a:r>
              <a:rPr lang="en-US" altLang="zh-CN" sz="1200" dirty="0" smtClean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08BBD-1430-4A2A-997E-836162709DE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640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CFF43-26CC-436D-B1EC-2E7D2BAE608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600206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A13AF1-90D3-4AD4-9F95-C28F713105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181579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228600"/>
            <a:ext cx="2097087" cy="60563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2600" y="228600"/>
            <a:ext cx="6142038" cy="60563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FB8066-F152-4DAB-AA3B-F2ECC4A7C9C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905953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B8FE821-36E9-4DD7-8E33-1C32B7646D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8516376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F76B82-C76F-4CD3-86CA-5133DF3072A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6720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4C536D7-5D7E-4668-AF21-6EAF4E3D1E6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439620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5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6150" y="1454150"/>
            <a:ext cx="4117975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9B4D47-E0C2-4C21-988E-6C58E905252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42401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C1196EA-CCEA-4E80-8386-E0540AAC5E4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682958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7DC6A8F-4C54-4AED-B6C5-D66D887A74B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3523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A6E9679-CAAC-4D6E-BE60-31645ABA4AE4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722215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43E923-856B-48A0-99CD-3531962C221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35394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E4A54A-EB3F-40AA-A980-5D6B8A3198B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986798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>
              <a:latin typeface="Arial" charset="0"/>
            </a:endParaRPr>
          </a:p>
        </p:txBody>
      </p:sp>
      <p:pic>
        <p:nvPicPr>
          <p:cNvPr id="1027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2600" y="22860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F8B805FD-4FD8-4C4A-9507-613E845F93B0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32" name="Picture 7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6" descr="3GPP_TM_RD.jp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3" descr="green2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6" name="Text Box 16"/>
          <p:cNvSpPr txBox="1">
            <a:spLocks noChangeArrowheads="1"/>
          </p:cNvSpPr>
          <p:nvPr userDrawn="1"/>
        </p:nvSpPr>
        <p:spPr bwMode="auto">
          <a:xfrm>
            <a:off x="622300" y="6427788"/>
            <a:ext cx="57927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dirty="0">
                <a:solidFill>
                  <a:schemeClr val="bg1"/>
                </a:solidFill>
              </a:rPr>
              <a:t>© </a:t>
            </a:r>
            <a:r>
              <a:rPr lang="en-GB" altLang="en-US" dirty="0" smtClean="0">
                <a:solidFill>
                  <a:schemeClr val="bg1"/>
                </a:solidFill>
              </a:rPr>
              <a:t>3GPP 2018 </a:t>
            </a:r>
            <a:r>
              <a:rPr lang="en-GB" altLang="en-US" dirty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CT3</a:t>
            </a:r>
            <a:r>
              <a:rPr lang="en-GB" altLang="en-US" baseline="0" dirty="0" smtClean="0">
                <a:solidFill>
                  <a:schemeClr val="bg1"/>
                </a:solidFill>
              </a:rPr>
              <a:t> PCC Design Conference Call March 22</a:t>
            </a:r>
            <a:r>
              <a:rPr lang="en-GB" altLang="en-US" baseline="30000" dirty="0" smtClean="0">
                <a:solidFill>
                  <a:schemeClr val="bg1"/>
                </a:solidFill>
              </a:rPr>
              <a:t>nd</a:t>
            </a:r>
            <a:endParaRPr lang="en-GB" altLang="en-US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9EA45F-FA27-4483-B122-BD5CBEC6CC67}" type="slidenum">
              <a:rPr lang="en-GB" altLang="en-US" sz="1100">
                <a:solidFill>
                  <a:schemeClr val="bg1"/>
                </a:solidFill>
              </a:rPr>
              <a:pPr/>
              <a:t>1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pic>
        <p:nvPicPr>
          <p:cNvPr id="2051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CT3 Policy Data Design </a:t>
            </a:r>
            <a: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/>
            </a:r>
            <a:br>
              <a:rPr lang="en-US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altLang="en-US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3" name="Subtitle 6"/>
          <p:cNvSpPr>
            <a:spLocks noGrp="1"/>
          </p:cNvSpPr>
          <p:nvPr>
            <p:ph type="subTitle" idx="4294967295"/>
          </p:nvPr>
        </p:nvSpPr>
        <p:spPr>
          <a:xfrm>
            <a:off x="1417638" y="3894138"/>
            <a:ext cx="6524625" cy="1870075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solidFill>
                  <a:srgbClr val="FF0000"/>
                </a:solidFill>
                <a:latin typeface="Arial" panose="020B0604020202020204" pitchFamily="34" charset="0"/>
              </a:rPr>
              <a:t>China Mobile</a:t>
            </a:r>
          </a:p>
        </p:txBody>
      </p:sp>
      <p:sp>
        <p:nvSpPr>
          <p:cNvPr id="2054" name="Slide Number Placeholder 4"/>
          <p:cNvSpPr txBox="1">
            <a:spLocks noGrp="1"/>
          </p:cNvSpPr>
          <p:nvPr/>
        </p:nvSpPr>
        <p:spPr bwMode="auto">
          <a:xfrm>
            <a:off x="8532813" y="645795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35278"/>
            <a:ext cx="8388350" cy="483076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000" dirty="0"/>
              <a:t>#1- </a:t>
            </a:r>
            <a:r>
              <a:rPr lang="en-US" sz="2000" dirty="0" smtClean="0"/>
              <a:t>What is the structure of the policy data in the UDR?</a:t>
            </a: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82988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PCF 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439008" y="5939508"/>
            <a:ext cx="395287" cy="222250"/>
          </a:xfrm>
        </p:spPr>
        <p:txBody>
          <a:bodyPr/>
          <a:lstStyle/>
          <a:p>
            <a:fld id="{46F76B82-C76F-4CD3-86CA-5133DF3072A0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51" name="矩形 50"/>
          <p:cNvSpPr/>
          <p:nvPr/>
        </p:nvSpPr>
        <p:spPr>
          <a:xfrm>
            <a:off x="323508" y="1715476"/>
            <a:ext cx="1390251" cy="75262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SMF input</a:t>
            </a:r>
          </a:p>
          <a:p>
            <a:pPr algn="ctr"/>
            <a:r>
              <a:rPr lang="en-US" altLang="zh-CN" sz="1200" dirty="0" smtClean="0"/>
              <a:t>(Location, event notification, subscription ID, … )</a:t>
            </a:r>
            <a:endParaRPr lang="en-US" altLang="zh-CN" dirty="0" smtClean="0"/>
          </a:p>
        </p:txBody>
      </p:sp>
      <p:sp>
        <p:nvSpPr>
          <p:cNvPr id="52" name="矩形 51"/>
          <p:cNvSpPr/>
          <p:nvPr/>
        </p:nvSpPr>
        <p:spPr>
          <a:xfrm>
            <a:off x="99563" y="1499005"/>
            <a:ext cx="1722361" cy="3378172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23507" y="2619934"/>
            <a:ext cx="1390251" cy="75262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AF input</a:t>
            </a:r>
          </a:p>
          <a:p>
            <a:pPr algn="ctr"/>
            <a:r>
              <a:rPr lang="en-US" altLang="zh-CN" sz="1200" dirty="0" smtClean="0"/>
              <a:t>(SDF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sponsor data, event subscription...)</a:t>
            </a:r>
            <a:endParaRPr lang="en-US" altLang="zh-CN" dirty="0" smtClean="0"/>
          </a:p>
        </p:txBody>
      </p:sp>
      <p:sp>
        <p:nvSpPr>
          <p:cNvPr id="54" name="矩形 53"/>
          <p:cNvSpPr/>
          <p:nvPr/>
        </p:nvSpPr>
        <p:spPr>
          <a:xfrm>
            <a:off x="323507" y="3524392"/>
            <a:ext cx="1390251" cy="75262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AMF input</a:t>
            </a:r>
          </a:p>
          <a:p>
            <a:pPr algn="ctr"/>
            <a:r>
              <a:rPr lang="en-US" altLang="zh-CN" sz="1200" dirty="0" smtClean="0"/>
              <a:t>(</a:t>
            </a:r>
            <a:r>
              <a:rPr lang="en-US" altLang="zh-CN" sz="1200" dirty="0"/>
              <a:t>subscription </a:t>
            </a:r>
            <a:r>
              <a:rPr lang="en-US" altLang="zh-CN" sz="1200" dirty="0" smtClean="0"/>
              <a:t>ID, </a:t>
            </a:r>
            <a:r>
              <a:rPr lang="zh-CN" altLang="en-US" sz="1200" dirty="0" smtClean="0"/>
              <a:t> </a:t>
            </a:r>
            <a:r>
              <a:rPr lang="en-US" altLang="zh-CN" sz="1200" dirty="0" smtClean="0"/>
              <a:t>Location, event notification...)</a:t>
            </a:r>
            <a:endParaRPr lang="en-US" altLang="zh-CN" sz="1200" dirty="0"/>
          </a:p>
        </p:txBody>
      </p:sp>
      <p:sp>
        <p:nvSpPr>
          <p:cNvPr id="55" name="矩形 54"/>
          <p:cNvSpPr/>
          <p:nvPr/>
        </p:nvSpPr>
        <p:spPr>
          <a:xfrm>
            <a:off x="144254" y="5825965"/>
            <a:ext cx="2294244" cy="31917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Time, </a:t>
            </a:r>
            <a:r>
              <a:rPr lang="en-US" altLang="zh-CN" sz="1200" dirty="0" err="1" smtClean="0"/>
              <a:t>Operater</a:t>
            </a:r>
            <a:r>
              <a:rPr lang="en-US" altLang="zh-CN" sz="1200" dirty="0" smtClean="0"/>
              <a:t> configuration…</a:t>
            </a:r>
            <a:endParaRPr lang="en-US" altLang="zh-CN" sz="900" dirty="0" smtClean="0"/>
          </a:p>
        </p:txBody>
      </p:sp>
      <p:sp>
        <p:nvSpPr>
          <p:cNvPr id="57" name="矩形 56"/>
          <p:cNvSpPr/>
          <p:nvPr/>
        </p:nvSpPr>
        <p:spPr>
          <a:xfrm>
            <a:off x="99275" y="5552797"/>
            <a:ext cx="2420326" cy="613082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226246" y="2290937"/>
            <a:ext cx="1825759" cy="6074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/>
              <a:t>Data for </a:t>
            </a:r>
            <a:r>
              <a:rPr lang="en-US" altLang="zh-CN" sz="1400" dirty="0" smtClean="0"/>
              <a:t>PDU session</a:t>
            </a:r>
            <a:endParaRPr lang="en-US" altLang="zh-CN" sz="1400" dirty="0"/>
          </a:p>
          <a:p>
            <a:pPr algn="ctr"/>
            <a:r>
              <a:rPr lang="en-US" altLang="zh-CN" sz="1400" dirty="0"/>
              <a:t>(subscription ID, charging info, </a:t>
            </a:r>
            <a:r>
              <a:rPr lang="en-US" altLang="zh-CN" sz="1400" dirty="0" err="1"/>
              <a:t>ambr</a:t>
            </a:r>
            <a:r>
              <a:rPr lang="en-US" altLang="zh-CN" sz="1400" dirty="0"/>
              <a:t>, …)</a:t>
            </a:r>
          </a:p>
        </p:txBody>
      </p:sp>
      <p:sp>
        <p:nvSpPr>
          <p:cNvPr id="60" name="矩形 59"/>
          <p:cNvSpPr/>
          <p:nvPr/>
        </p:nvSpPr>
        <p:spPr>
          <a:xfrm>
            <a:off x="2128601" y="1434154"/>
            <a:ext cx="2020362" cy="2671245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菱形 63"/>
          <p:cNvSpPr/>
          <p:nvPr/>
        </p:nvSpPr>
        <p:spPr>
          <a:xfrm>
            <a:off x="4223469" y="2700322"/>
            <a:ext cx="1759646" cy="854521"/>
          </a:xfrm>
          <a:prstGeom prst="diamond">
            <a:avLst/>
          </a:prstGeom>
          <a:solidFill>
            <a:srgbClr val="72AF2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PCF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443297" y="2432420"/>
            <a:ext cx="786100" cy="48006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Decisions</a:t>
            </a:r>
          </a:p>
        </p:txBody>
      </p:sp>
      <p:sp>
        <p:nvSpPr>
          <p:cNvPr id="80" name="矩形 79"/>
          <p:cNvSpPr/>
          <p:nvPr/>
        </p:nvSpPr>
        <p:spPr>
          <a:xfrm>
            <a:off x="7751163" y="1335665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 Decision a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</a:t>
            </a:r>
            <a:r>
              <a:rPr lang="en-US" altLang="zh-CN" sz="1200" kern="0" dirty="0" err="1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QoSData</a:t>
            </a: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)</a:t>
            </a:r>
          </a:p>
        </p:txBody>
      </p:sp>
      <p:sp>
        <p:nvSpPr>
          <p:cNvPr id="81" name="矩形 80"/>
          <p:cNvSpPr/>
          <p:nvPr/>
        </p:nvSpPr>
        <p:spPr>
          <a:xfrm>
            <a:off x="7737048" y="2306416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Decision b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</a:t>
            </a:r>
            <a:r>
              <a:rPr lang="en-US" altLang="zh-CN" sz="1200" kern="0" dirty="0" err="1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TrafficControlDatag</a:t>
            </a: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)</a:t>
            </a:r>
          </a:p>
        </p:txBody>
      </p:sp>
      <p:sp>
        <p:nvSpPr>
          <p:cNvPr id="82" name="矩形 81"/>
          <p:cNvSpPr/>
          <p:nvPr/>
        </p:nvSpPr>
        <p:spPr>
          <a:xfrm>
            <a:off x="7737049" y="3137660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Decision c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</a:t>
            </a:r>
            <a:r>
              <a:rPr lang="en-US" altLang="zh-CN" sz="1400" kern="0" dirty="0" err="1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ChargingData</a:t>
            </a: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)</a:t>
            </a:r>
          </a:p>
        </p:txBody>
      </p:sp>
      <p:sp>
        <p:nvSpPr>
          <p:cNvPr id="84" name="矩形 83"/>
          <p:cNvSpPr/>
          <p:nvPr/>
        </p:nvSpPr>
        <p:spPr>
          <a:xfrm>
            <a:off x="7737048" y="4105400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Decision d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</a:t>
            </a:r>
            <a:r>
              <a:rPr lang="en-US" altLang="zh-CN" sz="1200" kern="0" dirty="0" err="1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UsageMonitoringData</a:t>
            </a: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)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7414248" y="1640457"/>
            <a:ext cx="310218" cy="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86" name="直接连接符 85"/>
          <p:cNvCxnSpPr/>
          <p:nvPr/>
        </p:nvCxnSpPr>
        <p:spPr>
          <a:xfrm>
            <a:off x="7423976" y="4402578"/>
            <a:ext cx="310218" cy="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87" name="直接连接符 86"/>
          <p:cNvCxnSpPr/>
          <p:nvPr/>
        </p:nvCxnSpPr>
        <p:spPr>
          <a:xfrm>
            <a:off x="7421185" y="1640457"/>
            <a:ext cx="0" cy="2762121"/>
          </a:xfrm>
          <a:prstGeom prst="line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90" name="直接连接符 89"/>
          <p:cNvCxnSpPr/>
          <p:nvPr/>
        </p:nvCxnSpPr>
        <p:spPr>
          <a:xfrm>
            <a:off x="7603799" y="2596975"/>
            <a:ext cx="0" cy="837865"/>
          </a:xfrm>
          <a:prstGeom prst="line">
            <a:avLst/>
          </a:prstGeom>
          <a:noFill/>
          <a:ln w="57150" cap="flat" cmpd="sng" algn="ctr">
            <a:solidFill>
              <a:srgbClr val="70AD47"/>
            </a:solidFill>
            <a:prstDash val="solid"/>
            <a:miter lim="800000"/>
          </a:ln>
          <a:effectLst/>
        </p:spPr>
      </p:cxnSp>
      <p:cxnSp>
        <p:nvCxnSpPr>
          <p:cNvPr id="91" name="直接连接符 90"/>
          <p:cNvCxnSpPr/>
          <p:nvPr/>
        </p:nvCxnSpPr>
        <p:spPr>
          <a:xfrm>
            <a:off x="7607515" y="3434840"/>
            <a:ext cx="116555" cy="0"/>
          </a:xfrm>
          <a:prstGeom prst="line">
            <a:avLst/>
          </a:prstGeom>
          <a:noFill/>
          <a:ln w="76200" cap="flat" cmpd="sng" algn="ctr">
            <a:solidFill>
              <a:srgbClr val="70AD47"/>
            </a:solidFill>
            <a:prstDash val="solid"/>
            <a:miter lim="800000"/>
          </a:ln>
          <a:effectLst/>
        </p:spPr>
      </p:cxnSp>
      <p:cxnSp>
        <p:nvCxnSpPr>
          <p:cNvPr id="92" name="直接连接符 91"/>
          <p:cNvCxnSpPr/>
          <p:nvPr/>
        </p:nvCxnSpPr>
        <p:spPr>
          <a:xfrm>
            <a:off x="7607515" y="2620210"/>
            <a:ext cx="116555" cy="0"/>
          </a:xfrm>
          <a:prstGeom prst="line">
            <a:avLst/>
          </a:prstGeom>
          <a:noFill/>
          <a:ln w="76200" cap="flat" cmpd="sng" algn="ctr">
            <a:solidFill>
              <a:srgbClr val="70AD47"/>
            </a:solidFill>
            <a:prstDash val="solid"/>
            <a:miter lim="800000"/>
          </a:ln>
          <a:effectLst/>
        </p:spPr>
      </p:cxnSp>
      <p:sp>
        <p:nvSpPr>
          <p:cNvPr id="93" name="矩形 92"/>
          <p:cNvSpPr/>
          <p:nvPr/>
        </p:nvSpPr>
        <p:spPr>
          <a:xfrm>
            <a:off x="7739642" y="4971769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Decision 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(Accumulated </a:t>
            </a:r>
            <a:r>
              <a:rPr lang="en-US" altLang="zh-CN" sz="1200" kern="0" dirty="0" smtClean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usage info)</a:t>
            </a:r>
            <a:endParaRPr lang="en-US" altLang="zh-CN" sz="1400" kern="0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442522" y="3234504"/>
            <a:ext cx="786100" cy="48006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notificatoin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442521" y="4036588"/>
            <a:ext cx="843093" cy="48006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Subscribe</a:t>
            </a:r>
            <a:r>
              <a:rPr kumimoji="0" lang="en-US" altLang="zh-CN" sz="1400" b="0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Events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6219995" y="2655527"/>
            <a:ext cx="0" cy="2663205"/>
          </a:xfrm>
          <a:prstGeom prst="line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04" name="矩形 103"/>
          <p:cNvSpPr/>
          <p:nvPr/>
        </p:nvSpPr>
        <p:spPr>
          <a:xfrm>
            <a:off x="6443754" y="4838672"/>
            <a:ext cx="786100" cy="48006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Update</a:t>
            </a:r>
            <a:r>
              <a:rPr kumimoji="0" lang="en-US" altLang="zh-CN" sz="1400" b="0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UDR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442522" y="5640756"/>
            <a:ext cx="786100" cy="48006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…</a:t>
            </a:r>
          </a:p>
        </p:txBody>
      </p:sp>
      <p:cxnSp>
        <p:nvCxnSpPr>
          <p:cNvPr id="106" name="直接连接符 105"/>
          <p:cNvCxnSpPr/>
          <p:nvPr/>
        </p:nvCxnSpPr>
        <p:spPr>
          <a:xfrm>
            <a:off x="6219995" y="5640756"/>
            <a:ext cx="0" cy="298752"/>
          </a:xfrm>
          <a:prstGeom prst="line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09" name="矩形 108"/>
          <p:cNvSpPr/>
          <p:nvPr/>
        </p:nvSpPr>
        <p:spPr>
          <a:xfrm rot="5400000">
            <a:off x="6044306" y="5310467"/>
            <a:ext cx="3513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kern="0" dirty="0">
                <a:solidFill>
                  <a:schemeClr val="accent1"/>
                </a:solidFill>
                <a:latin typeface="等线" panose="020F0502020204030204"/>
                <a:ea typeface="等线" panose="02010600030101010101" pitchFamily="2" charset="-122"/>
              </a:rPr>
              <a:t>…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cxnSp>
        <p:nvCxnSpPr>
          <p:cNvPr id="111" name="直接连接符 110"/>
          <p:cNvCxnSpPr>
            <a:endCxn id="79" idx="1"/>
          </p:cNvCxnSpPr>
          <p:nvPr/>
        </p:nvCxnSpPr>
        <p:spPr>
          <a:xfrm>
            <a:off x="6183275" y="2669119"/>
            <a:ext cx="260022" cy="333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13" name="直接连接符 112"/>
          <p:cNvCxnSpPr/>
          <p:nvPr/>
        </p:nvCxnSpPr>
        <p:spPr>
          <a:xfrm>
            <a:off x="6211493" y="3516662"/>
            <a:ext cx="260022" cy="333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14" name="直接连接符 113"/>
          <p:cNvCxnSpPr/>
          <p:nvPr/>
        </p:nvCxnSpPr>
        <p:spPr>
          <a:xfrm>
            <a:off x="6179032" y="4270666"/>
            <a:ext cx="260022" cy="333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15" name="直接连接符 114"/>
          <p:cNvCxnSpPr/>
          <p:nvPr/>
        </p:nvCxnSpPr>
        <p:spPr>
          <a:xfrm>
            <a:off x="6177609" y="5038384"/>
            <a:ext cx="260022" cy="333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16" name="直接连接符 115"/>
          <p:cNvCxnSpPr/>
          <p:nvPr/>
        </p:nvCxnSpPr>
        <p:spPr>
          <a:xfrm>
            <a:off x="6177609" y="5909341"/>
            <a:ext cx="260022" cy="3331"/>
          </a:xfrm>
          <a:prstGeom prst="line">
            <a:avLst/>
          </a:prstGeom>
          <a:noFill/>
          <a:ln w="7620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17" name="矩形 116"/>
          <p:cNvSpPr/>
          <p:nvPr/>
        </p:nvSpPr>
        <p:spPr>
          <a:xfrm>
            <a:off x="140607" y="1455260"/>
            <a:ext cx="16450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Input From Core Network</a:t>
            </a:r>
            <a:endParaRPr lang="zh-CN" altLang="en-US" b="1" dirty="0"/>
          </a:p>
        </p:txBody>
      </p:sp>
      <p:sp>
        <p:nvSpPr>
          <p:cNvPr id="118" name="矩形 117"/>
          <p:cNvSpPr/>
          <p:nvPr/>
        </p:nvSpPr>
        <p:spPr>
          <a:xfrm>
            <a:off x="6064410" y="1202886"/>
            <a:ext cx="3048417" cy="5412097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5995138" y="1347377"/>
            <a:ext cx="58221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Output</a:t>
            </a:r>
            <a:endParaRPr lang="zh-CN" altLang="en-US" b="1" dirty="0"/>
          </a:p>
        </p:txBody>
      </p:sp>
      <p:sp>
        <p:nvSpPr>
          <p:cNvPr id="120" name="矩形 119"/>
          <p:cNvSpPr/>
          <p:nvPr/>
        </p:nvSpPr>
        <p:spPr>
          <a:xfrm>
            <a:off x="146398" y="5552795"/>
            <a:ext cx="15488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Input Triggered By Itself</a:t>
            </a:r>
            <a:endParaRPr lang="zh-CN" altLang="en-US" b="1" dirty="0"/>
          </a:p>
        </p:txBody>
      </p:sp>
      <p:sp>
        <p:nvSpPr>
          <p:cNvPr id="121" name="矩形 120"/>
          <p:cNvSpPr/>
          <p:nvPr/>
        </p:nvSpPr>
        <p:spPr>
          <a:xfrm>
            <a:off x="2122713" y="1434611"/>
            <a:ext cx="20393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Input From UDR(from </a:t>
            </a:r>
            <a:r>
              <a:rPr lang="en-US" altLang="zh-CN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Operater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253474" y="4393222"/>
            <a:ext cx="13298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V-PCF, NEF, CHF, NWDAF… input</a:t>
            </a:r>
            <a:endParaRPr lang="en-US" altLang="zh-CN" dirty="0"/>
          </a:p>
        </p:txBody>
      </p:sp>
      <p:sp>
        <p:nvSpPr>
          <p:cNvPr id="123" name="矩形 122"/>
          <p:cNvSpPr/>
          <p:nvPr/>
        </p:nvSpPr>
        <p:spPr>
          <a:xfrm>
            <a:off x="2219292" y="2943565"/>
            <a:ext cx="1831568" cy="36612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/>
              <a:t>Data for Policy</a:t>
            </a:r>
            <a:r>
              <a:rPr lang="en-US" altLang="zh-CN" sz="1400" dirty="0" smtClean="0"/>
              <a:t> control1</a:t>
            </a:r>
            <a:endParaRPr lang="en-US" altLang="zh-CN" sz="1400" dirty="0"/>
          </a:p>
          <a:p>
            <a:pPr algn="ctr"/>
            <a:r>
              <a:rPr lang="en-US" altLang="zh-CN" sz="1400" dirty="0" smtClean="0"/>
              <a:t>(</a:t>
            </a:r>
            <a:r>
              <a:rPr lang="en-US" altLang="zh-CN" sz="1400" dirty="0"/>
              <a:t>services, Volume)</a:t>
            </a:r>
          </a:p>
        </p:txBody>
      </p:sp>
      <p:sp>
        <p:nvSpPr>
          <p:cNvPr id="124" name="矩形 123"/>
          <p:cNvSpPr/>
          <p:nvPr/>
        </p:nvSpPr>
        <p:spPr>
          <a:xfrm>
            <a:off x="2226246" y="3366942"/>
            <a:ext cx="1825072" cy="4003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/>
              <a:t>Data for Policy</a:t>
            </a:r>
            <a:r>
              <a:rPr lang="en-US" altLang="zh-CN" sz="1400" dirty="0" smtClean="0"/>
              <a:t> control2 </a:t>
            </a:r>
            <a:r>
              <a:rPr lang="en-US" altLang="zh-CN" sz="1200" dirty="0" smtClean="0"/>
              <a:t>(Location, QoS)</a:t>
            </a:r>
            <a:endParaRPr lang="en-US" altLang="zh-CN" dirty="0" smtClean="0"/>
          </a:p>
        </p:txBody>
      </p:sp>
      <p:sp>
        <p:nvSpPr>
          <p:cNvPr id="125" name="矩形 124"/>
          <p:cNvSpPr/>
          <p:nvPr/>
        </p:nvSpPr>
        <p:spPr>
          <a:xfrm>
            <a:off x="2511187" y="3706998"/>
            <a:ext cx="1309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Monitoring key</a:t>
            </a:r>
            <a:r>
              <a:rPr lang="en-US" altLang="zh-CN" b="1" dirty="0" smtClean="0"/>
              <a:t>, </a:t>
            </a:r>
            <a:r>
              <a:rPr lang="en-US" altLang="zh-CN" b="1" dirty="0"/>
              <a:t>ASP identifier…</a:t>
            </a:r>
          </a:p>
        </p:txBody>
      </p:sp>
      <p:sp>
        <p:nvSpPr>
          <p:cNvPr id="126" name="矩形 125"/>
          <p:cNvSpPr/>
          <p:nvPr/>
        </p:nvSpPr>
        <p:spPr>
          <a:xfrm>
            <a:off x="2878297" y="5759455"/>
            <a:ext cx="2878133" cy="38568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Data for Policy </a:t>
            </a:r>
            <a:r>
              <a:rPr lang="en-US" altLang="zh-CN" sz="1400" dirty="0" smtClean="0"/>
              <a:t>control n</a:t>
            </a:r>
            <a:r>
              <a:rPr lang="en-US" altLang="zh-CN" sz="1200" dirty="0" smtClean="0"/>
              <a:t> </a:t>
            </a:r>
          </a:p>
          <a:p>
            <a:pPr algn="ctr"/>
            <a:r>
              <a:rPr lang="en-US" altLang="zh-CN" sz="1200" dirty="0" smtClean="0"/>
              <a:t>(Accumulated </a:t>
            </a:r>
            <a:r>
              <a:rPr lang="en-US" altLang="zh-CN" sz="1200" dirty="0"/>
              <a:t>usage related </a:t>
            </a:r>
            <a:r>
              <a:rPr lang="en-US" altLang="zh-CN" sz="1200" dirty="0" smtClean="0"/>
              <a:t>information)…  </a:t>
            </a:r>
            <a:endParaRPr lang="en-US" altLang="zh-CN" sz="900" dirty="0" smtClean="0"/>
          </a:p>
        </p:txBody>
      </p:sp>
      <p:sp>
        <p:nvSpPr>
          <p:cNvPr id="127" name="矩形 126"/>
          <p:cNvSpPr/>
          <p:nvPr/>
        </p:nvSpPr>
        <p:spPr>
          <a:xfrm>
            <a:off x="2833318" y="5552795"/>
            <a:ext cx="3080531" cy="613082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2880442" y="5552793"/>
            <a:ext cx="170912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Input From UDR(from 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UE)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405273" y="3623924"/>
            <a:ext cx="1434779" cy="1847485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4495344" y="3912775"/>
            <a:ext cx="1226450" cy="1498673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 smtClean="0"/>
              <a:t>attri</a:t>
            </a:r>
            <a:r>
              <a:rPr lang="en-US" altLang="zh-CN" sz="1200" dirty="0" smtClean="0"/>
              <a:t> &lt; value</a:t>
            </a:r>
          </a:p>
          <a:p>
            <a:pPr algn="ctr"/>
            <a:r>
              <a:rPr lang="en-US" altLang="zh-CN" sz="1200" dirty="0" err="1"/>
              <a:t>attri</a:t>
            </a:r>
            <a:r>
              <a:rPr lang="en-US" altLang="zh-CN" sz="1200" dirty="0"/>
              <a:t> &gt; </a:t>
            </a:r>
            <a:r>
              <a:rPr lang="en-US" altLang="zh-CN" sz="1200" dirty="0" smtClean="0"/>
              <a:t>value</a:t>
            </a:r>
          </a:p>
          <a:p>
            <a:pPr algn="ctr"/>
            <a:r>
              <a:rPr lang="en-US" altLang="zh-CN" sz="1200" dirty="0" err="1"/>
              <a:t>attri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 = value</a:t>
            </a:r>
          </a:p>
          <a:p>
            <a:pPr algn="ctr"/>
            <a:r>
              <a:rPr lang="en-US" altLang="zh-CN" sz="1200" dirty="0"/>
              <a:t>min&lt; </a:t>
            </a:r>
            <a:r>
              <a:rPr lang="en-US" altLang="zh-CN" sz="1200" dirty="0" err="1" smtClean="0"/>
              <a:t>attri</a:t>
            </a:r>
            <a:r>
              <a:rPr lang="en-US" altLang="zh-CN" sz="1200" dirty="0" smtClean="0"/>
              <a:t> &lt;max</a:t>
            </a:r>
          </a:p>
          <a:p>
            <a:pPr algn="ctr"/>
            <a:r>
              <a:rPr lang="en-US" altLang="zh-CN" sz="1200" dirty="0" err="1" smtClean="0"/>
              <a:t>attri</a:t>
            </a:r>
            <a:r>
              <a:rPr lang="en-US" altLang="zh-CN" sz="1200" dirty="0" smtClean="0"/>
              <a:t> within list</a:t>
            </a:r>
          </a:p>
          <a:p>
            <a:pPr algn="ctr"/>
            <a:r>
              <a:rPr lang="en-US" altLang="zh-CN" sz="1200" dirty="0" smtClean="0"/>
              <a:t>and, or, not</a:t>
            </a:r>
          </a:p>
          <a:p>
            <a:pPr algn="ctr"/>
            <a:r>
              <a:rPr lang="en-US" altLang="zh-CN" sz="1200" dirty="0" smtClean="0"/>
              <a:t>Trigger</a:t>
            </a:r>
          </a:p>
          <a:p>
            <a:pPr algn="ctr"/>
            <a:r>
              <a:rPr lang="en-US" altLang="zh-CN" sz="1200" dirty="0" smtClean="0"/>
              <a:t>…</a:t>
            </a:r>
            <a:endParaRPr lang="en-US" altLang="zh-CN" sz="900" dirty="0" smtClean="0"/>
          </a:p>
        </p:txBody>
      </p:sp>
      <p:sp>
        <p:nvSpPr>
          <p:cNvPr id="131" name="矩形 130"/>
          <p:cNvSpPr/>
          <p:nvPr/>
        </p:nvSpPr>
        <p:spPr>
          <a:xfrm>
            <a:off x="4428027" y="3666554"/>
            <a:ext cx="8579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Times New Roman" panose="02020603050405020304" pitchFamily="18" charset="0"/>
              </a:rPr>
              <a:t>Policy Logic</a:t>
            </a:r>
            <a:endParaRPr lang="zh-CN" altLang="en-US" b="1" dirty="0"/>
          </a:p>
        </p:txBody>
      </p:sp>
      <p:cxnSp>
        <p:nvCxnSpPr>
          <p:cNvPr id="133" name="直接连接符 132"/>
          <p:cNvCxnSpPr/>
          <p:nvPr/>
        </p:nvCxnSpPr>
        <p:spPr bwMode="auto">
          <a:xfrm>
            <a:off x="1799170" y="4484342"/>
            <a:ext cx="260610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直接连接符 133"/>
          <p:cNvCxnSpPr>
            <a:stCxn id="60" idx="2"/>
          </p:cNvCxnSpPr>
          <p:nvPr/>
        </p:nvCxnSpPr>
        <p:spPr bwMode="auto">
          <a:xfrm>
            <a:off x="3138782" y="4105399"/>
            <a:ext cx="1273652" cy="8213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直接连接符 134"/>
          <p:cNvCxnSpPr/>
          <p:nvPr/>
        </p:nvCxnSpPr>
        <p:spPr bwMode="auto">
          <a:xfrm flipV="1">
            <a:off x="1695220" y="4806002"/>
            <a:ext cx="2710053" cy="7467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直接连接符 135"/>
          <p:cNvCxnSpPr/>
          <p:nvPr/>
        </p:nvCxnSpPr>
        <p:spPr bwMode="auto">
          <a:xfrm flipV="1">
            <a:off x="3683867" y="5120519"/>
            <a:ext cx="733986" cy="43227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矩形 140"/>
          <p:cNvSpPr/>
          <p:nvPr/>
        </p:nvSpPr>
        <p:spPr>
          <a:xfrm>
            <a:off x="7746912" y="5796387"/>
            <a:ext cx="1229855" cy="594360"/>
          </a:xfrm>
          <a:prstGeom prst="rect">
            <a:avLst/>
          </a:prstGeom>
          <a:solidFill>
            <a:srgbClr val="ED7D31">
              <a:alpha val="70000"/>
            </a:srgbClr>
          </a:solidFill>
          <a:ln w="12700" cap="flat" cmpd="sng" algn="ctr">
            <a:solidFill>
              <a:srgbClr val="ED7D31">
                <a:shade val="50000"/>
              </a:srgbClr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rPr>
              <a:t>…</a:t>
            </a:r>
          </a:p>
        </p:txBody>
      </p:sp>
      <p:sp>
        <p:nvSpPr>
          <p:cNvPr id="58" name="矩形 57"/>
          <p:cNvSpPr/>
          <p:nvPr/>
        </p:nvSpPr>
        <p:spPr>
          <a:xfrm>
            <a:off x="2226246" y="1647550"/>
            <a:ext cx="1825759" cy="6074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1400" dirty="0"/>
              <a:t>Data for </a:t>
            </a:r>
            <a:r>
              <a:rPr lang="en-US" altLang="zh-CN" sz="1400" dirty="0" smtClean="0"/>
              <a:t>non-session</a:t>
            </a:r>
            <a:endParaRPr lang="en-US" altLang="zh-CN" sz="1400" dirty="0"/>
          </a:p>
          <a:p>
            <a:pPr algn="ctr"/>
            <a:r>
              <a:rPr lang="en-US" altLang="zh-CN" sz="1400" dirty="0"/>
              <a:t>(allowed TAIs, non-allowed TAI(s), </a:t>
            </a:r>
            <a:r>
              <a:rPr lang="en-US" altLang="zh-CN" sz="1400" dirty="0"/>
              <a:t>…)</a:t>
            </a:r>
          </a:p>
        </p:txBody>
      </p:sp>
    </p:spTree>
    <p:extLst>
      <p:ext uri="{BB962C8B-B14F-4D97-AF65-F5344CB8AC3E}">
        <p14:creationId xmlns:p14="http://schemas.microsoft.com/office/powerpoint/2010/main" val="34842389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228600"/>
            <a:ext cx="6834188" cy="813816"/>
          </a:xfrm>
        </p:spPr>
        <p:txBody>
          <a:bodyPr/>
          <a:lstStyle/>
          <a:p>
            <a:r>
              <a:rPr lang="en-US" dirty="0" smtClean="0"/>
              <a:t>Issue 1: Structure of Policy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150" y="1581912"/>
            <a:ext cx="8388350" cy="429152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Policy data is </a:t>
            </a:r>
            <a:r>
              <a:rPr lang="en-US" sz="1800" dirty="0"/>
              <a:t>the subscription </a:t>
            </a:r>
            <a:r>
              <a:rPr lang="en-US" sz="1800" dirty="0" smtClean="0"/>
              <a:t>data used for policy decision. It is stored in the </a:t>
            </a:r>
            <a:r>
              <a:rPr lang="en-US" sz="1800" dirty="0"/>
              <a:t>UDR. </a:t>
            </a:r>
            <a:endParaRPr lang="en-US" sz="18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UDR policy data consists of policy data applicable to PDU Session level and policy data applicable to PCC rule level.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/>
              <a:t>The two types of policy data should be separated in the UDR policy data structure.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FF0000"/>
                </a:solidFill>
              </a:rPr>
              <a:t>Proposal</a:t>
            </a:r>
            <a:r>
              <a:rPr lang="en-US" sz="1800" dirty="0" smtClean="0"/>
              <a:t>: Policy Data in the UDR consist of two data sets: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 smtClean="0"/>
              <a:t>Non session Data applies </a:t>
            </a:r>
            <a:r>
              <a:rPr lang="en-US" sz="1400" dirty="0"/>
              <a:t>to </a:t>
            </a:r>
            <a:r>
              <a:rPr lang="en-US" sz="1400" dirty="0" smtClean="0"/>
              <a:t>non-session management, including the data for </a:t>
            </a:r>
            <a:r>
              <a:rPr lang="en-US" altLang="zh-CN" sz="1400" dirty="0"/>
              <a:t>access and mobility related </a:t>
            </a:r>
            <a:r>
              <a:rPr lang="en-US" altLang="zh-CN" sz="1400" dirty="0" smtClean="0"/>
              <a:t>policy, UE policy.</a:t>
            </a:r>
            <a:endParaRPr lang="en-US" sz="1400" dirty="0" smtClean="0"/>
          </a:p>
          <a:p>
            <a:pPr marL="800100" lvl="1" indent="-342900">
              <a:buFont typeface="+mj-lt"/>
              <a:buAutoNum type="arabicPeriod"/>
            </a:pPr>
            <a:r>
              <a:rPr lang="en-US" sz="1400" dirty="0" smtClean="0"/>
              <a:t>Common </a:t>
            </a:r>
            <a:r>
              <a:rPr lang="en-US" sz="1400" dirty="0" smtClean="0"/>
              <a:t>Data applies to PDU session </a:t>
            </a:r>
            <a:r>
              <a:rPr lang="en-US" sz="1400" dirty="0" smtClean="0"/>
              <a:t>level. </a:t>
            </a:r>
            <a:r>
              <a:rPr lang="en-US" sz="1400" dirty="0" smtClean="0"/>
              <a:t>Only </a:t>
            </a:r>
            <a:r>
              <a:rPr lang="en-US" sz="1400" dirty="0"/>
              <a:t>one common data per </a:t>
            </a:r>
            <a:r>
              <a:rPr lang="en-US" sz="1400" dirty="0" smtClean="0"/>
              <a:t>NSSAI/DNN.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 smtClean="0"/>
              <a:t>Service Data is applies to PCC rule level and other policy control</a:t>
            </a:r>
            <a:r>
              <a:rPr lang="en-US" sz="1400" dirty="0"/>
              <a:t>. </a:t>
            </a:r>
            <a:r>
              <a:rPr lang="en-US" sz="1400" dirty="0" smtClean="0"/>
              <a:t>One </a:t>
            </a:r>
            <a:r>
              <a:rPr lang="en-US" sz="1400" dirty="0"/>
              <a:t>or more sets of service data per </a:t>
            </a:r>
            <a:r>
              <a:rPr lang="en-US" sz="1400" dirty="0" smtClean="0"/>
              <a:t>NSSAI/DNN.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76B82-C76F-4CD3-86CA-5133DF3072A0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12810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32410</TotalTime>
  <Words>364</Words>
  <Application>Microsoft Office PowerPoint</Application>
  <PresentationFormat>全屏显示(4:3)</PresentationFormat>
  <Paragraphs>73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宋体</vt:lpstr>
      <vt:lpstr>Arial</vt:lpstr>
      <vt:lpstr>Calibri</vt:lpstr>
      <vt:lpstr>Courier New</vt:lpstr>
      <vt:lpstr>Times New Roman</vt:lpstr>
      <vt:lpstr>Office Theme</vt:lpstr>
      <vt:lpstr> CT3 Policy Data Design   </vt:lpstr>
      <vt:lpstr>Issue</vt:lpstr>
      <vt:lpstr>How PCF works</vt:lpstr>
      <vt:lpstr>Issue 1: Structure of Policy Data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Huang Zhenning</cp:lastModifiedBy>
  <cp:revision>555</cp:revision>
  <dcterms:created xsi:type="dcterms:W3CDTF">2008-08-30T09:32:10Z</dcterms:created>
  <dcterms:modified xsi:type="dcterms:W3CDTF">2018-04-09T01:20:34Z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1522226362</vt:lpwstr>
  </property>
</Properties>
</file>