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573" r:id="rId3"/>
    <p:sldId id="574" r:id="rId4"/>
    <p:sldId id="576" r:id="rId5"/>
    <p:sldId id="575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72732F"/>
    <a:srgbClr val="B1D254"/>
    <a:srgbClr val="C6D254"/>
    <a:srgbClr val="2A6EA8"/>
    <a:srgbClr val="FF3300"/>
    <a:srgbClr val="5C88D0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15" autoAdjust="0"/>
  </p:normalViewPr>
  <p:slideViewPr>
    <p:cSldViewPr snapToGrid="0">
      <p:cViewPr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-2748" y="-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9C8080F-FCD3-4C95-AAB5-365C4EE918E0}" type="datetime1">
              <a:rPr lang="en-US"/>
              <a:pPr>
                <a:defRPr/>
              </a:pPr>
              <a:t>2/19/2018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7F49B4-F357-4662-8907-B7C54B64C65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4854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2C40A07-5234-45E3-AA14-30AE7D17C473}" type="datetime1">
              <a:rPr lang="en-US"/>
              <a:pPr>
                <a:defRPr/>
              </a:pPr>
              <a:t>2/19/2018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5A62B0D-C9AC-4B6B-8A8D-2434ACA19D8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94481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D1ACACA-0F26-4225-B113-7175E1EC876C}" type="slidenum">
              <a:rPr lang="en-GB" altLang="en-US" sz="1200" smtClean="0">
                <a:latin typeface="Times New Roman" pitchFamily="18" charset="0"/>
              </a:rPr>
              <a:pPr/>
              <a:t>1</a:t>
            </a:fld>
            <a:endParaRPr lang="en-GB" altLang="en-US" sz="1200" smtClean="0">
              <a:latin typeface="Times New Roman" pitchFamily="18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A62B0D-C9AC-4B6B-8A8D-2434ACA19D82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1030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A62B0D-C9AC-4B6B-8A8D-2434ACA19D82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10301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A62B0D-C9AC-4B6B-8A8D-2434ACA19D82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10301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A62B0D-C9AC-4B6B-8A8D-2434ACA19D82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1030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A2FDC-9FC0-4279-A309-2EAC92FA027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6749550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A29B7-4F72-483F-AFF4-C5EC3AD5EE2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503367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77038" y="228600"/>
            <a:ext cx="2097087" cy="60563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2600" y="228600"/>
            <a:ext cx="6142038" cy="60563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2ABB4-A480-4F04-9C8D-F6345754EF5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1757371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28600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85775" y="1454150"/>
            <a:ext cx="8388350" cy="48307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11A63-22B1-47EA-89B1-D85AB12C4DD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659963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9CA44-5405-4D41-865E-6831A37CA4B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453540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6E321-6B6C-4ACB-96C8-EAE2DC3D157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97684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5" y="1454150"/>
            <a:ext cx="4117975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6150" y="1454150"/>
            <a:ext cx="4117975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CE8EB-0BCC-49F0-915E-8442E059200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12083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163D5-7D88-4088-9B1E-241CEE4F5DD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906859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C7098-AD73-465C-B52C-D81003DBDEB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0044337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A9BF8-FEB0-4A5A-881A-033D5DCB8D0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772175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A2066-DD51-4C4A-95C1-CE333425EFE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6057141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89AA6-E2D0-4800-B09C-5645A91A80B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030133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0547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pic>
        <p:nvPicPr>
          <p:cNvPr id="1027" name="Picture 7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2600" y="228600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3B9DB9AC-0A22-4253-AB61-365E07BF7F1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1032" name="Picture 7" descr="green2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6" descr="3GPP_TM_RD.jp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3" descr="green2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36" name="Text Box 16"/>
          <p:cNvSpPr txBox="1">
            <a:spLocks noChangeArrowheads="1"/>
          </p:cNvSpPr>
          <p:nvPr userDrawn="1"/>
        </p:nvSpPr>
        <p:spPr bwMode="auto">
          <a:xfrm>
            <a:off x="622300" y="6427788"/>
            <a:ext cx="57927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2010 – &lt;Event details&gt;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ct/WG3_interworking_ex-CN3/TSGC3_95_Montreal/Docs/C3-181108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2CEA561-10DF-4456-8398-D1814553A6DA}" type="slidenum">
              <a:rPr lang="en-GB" altLang="en-US" sz="1100" smtClean="0">
                <a:solidFill>
                  <a:schemeClr val="bg1"/>
                </a:solidFill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GB" altLang="en-US" sz="1100" smtClean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2051" name="Picture 6" descr="3GPP_TM_RD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7550" y="1411288"/>
            <a:ext cx="7813675" cy="410051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Template PCC Rules</a:t>
            </a:r>
            <a:endParaRPr lang="en-GB" altLang="en-US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3" name="Subtitle 6"/>
          <p:cNvSpPr>
            <a:spLocks noGrp="1"/>
          </p:cNvSpPr>
          <p:nvPr>
            <p:ph type="subTitle" idx="4294967295"/>
          </p:nvPr>
        </p:nvSpPr>
        <p:spPr>
          <a:xfrm>
            <a:off x="1417638" y="3894138"/>
            <a:ext cx="6524625" cy="1870075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FontTx/>
              <a:buNone/>
            </a:pP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3200" dirty="0">
                <a:latin typeface="Arial" charset="0"/>
              </a:rPr>
              <a:t>S</a:t>
            </a:r>
            <a:r>
              <a:rPr lang="en-US" altLang="en-US" sz="3200" dirty="0" smtClean="0">
                <a:latin typeface="Arial" charset="0"/>
              </a:rPr>
              <a:t>andvine</a:t>
            </a:r>
          </a:p>
          <a:p>
            <a:pPr marL="0" indent="0" algn="ctr">
              <a:lnSpc>
                <a:spcPct val="90000"/>
              </a:lnSpc>
              <a:buFontTx/>
              <a:buNone/>
            </a:pPr>
            <a:endParaRPr lang="en-US" altLang="en-US" sz="3200" dirty="0" smtClean="0">
              <a:latin typeface="Arial" charset="0"/>
            </a:endParaRPr>
          </a:p>
          <a:p>
            <a:pPr marL="0" indent="0" algn="ctr">
              <a:lnSpc>
                <a:spcPct val="90000"/>
              </a:lnSpc>
              <a:buFontTx/>
              <a:buNone/>
            </a:pPr>
            <a:endParaRPr lang="en-GB" altLang="en-US" sz="2400" dirty="0" smtClean="0">
              <a:latin typeface="Arial" charset="0"/>
            </a:endParaRPr>
          </a:p>
        </p:txBody>
      </p:sp>
      <p:sp>
        <p:nvSpPr>
          <p:cNvPr id="2054" name="Slide Number Placeholder 4"/>
          <p:cNvSpPr txBox="1">
            <a:spLocks noGrp="1"/>
          </p:cNvSpPr>
          <p:nvPr/>
        </p:nvSpPr>
        <p:spPr bwMode="auto">
          <a:xfrm>
            <a:off x="8532813" y="645795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10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6245E4E-AA51-4243-BD3D-28A81CDECB13}" type="slidenum">
              <a:rPr lang="en-GB" altLang="en-US" sz="1100" smtClean="0">
                <a:solidFill>
                  <a:schemeClr val="bg1"/>
                </a:solidFill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GB" altLang="en-US" sz="1100" smtClean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146050" y="112713"/>
            <a:ext cx="6842125" cy="1125537"/>
          </a:xfrm>
          <a:noFill/>
        </p:spPr>
        <p:txBody>
          <a:bodyPr/>
          <a:lstStyle/>
          <a:p>
            <a:r>
              <a:rPr lang="en-US" altLang="en-US" sz="3600" dirty="0" smtClean="0">
                <a:solidFill>
                  <a:srgbClr val="FF3300"/>
                </a:solidFill>
                <a:latin typeface="Arial" charset="0"/>
              </a:rPr>
              <a:t>Motivation</a:t>
            </a:r>
            <a:endParaRPr lang="en-GB" altLang="en-US" sz="3600" dirty="0" smtClean="0">
              <a:latin typeface="Arial" charset="0"/>
            </a:endParaRPr>
          </a:p>
        </p:txBody>
      </p:sp>
      <p:sp>
        <p:nvSpPr>
          <p:cNvPr id="3076" name="Rectangle 3"/>
          <p:cNvSpPr>
            <a:spLocks noGrp="1"/>
          </p:cNvSpPr>
          <p:nvPr>
            <p:ph type="body" idx="1"/>
          </p:nvPr>
        </p:nvSpPr>
        <p:spPr>
          <a:xfrm>
            <a:off x="145256" y="1074615"/>
            <a:ext cx="8601075" cy="5305425"/>
          </a:xfrm>
          <a:noFill/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1600" dirty="0" smtClean="0"/>
              <a:t> </a:t>
            </a:r>
          </a:p>
          <a:p>
            <a:pPr>
              <a:lnSpc>
                <a:spcPct val="80000"/>
              </a:lnSpc>
            </a:pPr>
            <a:r>
              <a:rPr lang="en-US" altLang="en-US" dirty="0" smtClean="0">
                <a:latin typeface="Arial" charset="0"/>
              </a:rPr>
              <a:t> A common pattern </a:t>
            </a:r>
            <a:r>
              <a:rPr lang="en-US" altLang="en-US" dirty="0" smtClean="0">
                <a:latin typeface="Arial" charset="0"/>
              </a:rPr>
              <a:t>seen in PCRF is </a:t>
            </a:r>
            <a:r>
              <a:rPr lang="en-US" altLang="en-US" dirty="0" smtClean="0">
                <a:latin typeface="Arial" charset="0"/>
              </a:rPr>
              <a:t>that many rules share same set of parameters</a:t>
            </a:r>
          </a:p>
          <a:p>
            <a:pPr lvl="1">
              <a:lnSpc>
                <a:spcPct val="80000"/>
              </a:lnSpc>
            </a:pPr>
            <a:r>
              <a:rPr lang="en-US" altLang="en-US" dirty="0" smtClean="0">
                <a:latin typeface="Arial" charset="0"/>
              </a:rPr>
              <a:t>E.g</a:t>
            </a:r>
            <a:r>
              <a:rPr lang="en-US" altLang="en-US" dirty="0" smtClean="0">
                <a:latin typeface="Arial" charset="0"/>
              </a:rPr>
              <a:t>. </a:t>
            </a:r>
            <a:r>
              <a:rPr lang="en-US" altLang="en-US" dirty="0" err="1" smtClean="0">
                <a:latin typeface="Arial" charset="0"/>
              </a:rPr>
              <a:t>QoS</a:t>
            </a:r>
            <a:r>
              <a:rPr lang="en-US" altLang="en-US" dirty="0" smtClean="0">
                <a:latin typeface="Arial" charset="0"/>
              </a:rPr>
              <a:t>, Activation / Deactivation are likely to be based on subscriber plans </a:t>
            </a:r>
            <a:endParaRPr lang="en-US" altLang="en-US" dirty="0" smtClean="0">
              <a:latin typeface="Arial" charset="0"/>
            </a:endParaRPr>
          </a:p>
          <a:p>
            <a:pPr lvl="1">
              <a:lnSpc>
                <a:spcPct val="80000"/>
              </a:lnSpc>
            </a:pPr>
            <a:r>
              <a:rPr lang="en-US" altLang="en-US" dirty="0" err="1" smtClean="0">
                <a:latin typeface="Arial" charset="0"/>
              </a:rPr>
              <a:t>QoS</a:t>
            </a:r>
            <a:r>
              <a:rPr lang="en-US" altLang="en-US" dirty="0" smtClean="0">
                <a:latin typeface="Arial" charset="0"/>
              </a:rPr>
              <a:t> of VoIP would be same for many sessions</a:t>
            </a:r>
            <a:endParaRPr lang="en-US" altLang="en-US" dirty="0" smtClean="0">
              <a:latin typeface="Arial" charset="0"/>
            </a:endParaRPr>
          </a:p>
          <a:p>
            <a:pPr lvl="1">
              <a:lnSpc>
                <a:spcPct val="80000"/>
              </a:lnSpc>
            </a:pPr>
            <a:endParaRPr lang="en-US" altLang="en-US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dirty="0" smtClean="0">
                <a:latin typeface="Arial" charset="0"/>
              </a:rPr>
              <a:t> Usually, the parameters are common across sessions (much less within a session)</a:t>
            </a:r>
            <a:endParaRPr lang="en-US" altLang="en-US" dirty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altLang="en-US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charset="0"/>
              </a:rPr>
              <a:t> </a:t>
            </a:r>
            <a:r>
              <a:rPr lang="en-US" altLang="en-US" dirty="0" smtClean="0">
                <a:latin typeface="Arial" charset="0"/>
              </a:rPr>
              <a:t>This has been pointed </a:t>
            </a:r>
            <a:r>
              <a:rPr lang="en-US" altLang="en-US" dirty="0" smtClean="0">
                <a:latin typeface="Arial" charset="0"/>
              </a:rPr>
              <a:t>earlier and </a:t>
            </a:r>
            <a:r>
              <a:rPr lang="en-US" altLang="en-US" dirty="0" smtClean="0">
                <a:latin typeface="Arial" charset="0"/>
              </a:rPr>
              <a:t>there is a proposal to modularize this information in </a:t>
            </a:r>
            <a:r>
              <a:rPr lang="en-US" altLang="en-US" dirty="0" smtClean="0">
                <a:latin typeface="Arial" charset="0"/>
                <a:hlinkClick r:id="rId4"/>
              </a:rPr>
              <a:t>C3-181108.zip</a:t>
            </a:r>
            <a:endParaRPr lang="en-US" altLang="en-US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altLang="en-US" dirty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altLang="en-US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altLang="en-US" dirty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altLang="en-US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altLang="en-US" dirty="0" smtClean="0">
              <a:latin typeface="Arial" charset="0"/>
            </a:endParaRPr>
          </a:p>
          <a:p>
            <a:pPr lvl="1">
              <a:lnSpc>
                <a:spcPct val="80000"/>
              </a:lnSpc>
            </a:pPr>
            <a:endParaRPr lang="en-US" altLang="en-US" sz="2800" dirty="0" smtClean="0">
              <a:latin typeface="Arial" charset="0"/>
            </a:endParaRPr>
          </a:p>
          <a:p>
            <a:endParaRPr lang="en-US" altLang="en-US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altLang="en-US" sz="2400" dirty="0" smtClean="0">
              <a:latin typeface="Arial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60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altLang="en-US" sz="1600" dirty="0" smtClean="0"/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65C1C85-1B17-4EA5-AE4B-6B2C938BE4AB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en-GB" altLang="en-US" sz="110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6245E4E-AA51-4243-BD3D-28A81CDECB13}" type="slidenum">
              <a:rPr lang="en-GB" altLang="en-US" sz="1100" smtClean="0">
                <a:solidFill>
                  <a:schemeClr val="bg1"/>
                </a:solidFill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GB" altLang="en-US" sz="1100" smtClean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146050" y="112713"/>
            <a:ext cx="6842125" cy="1125537"/>
          </a:xfrm>
          <a:noFill/>
        </p:spPr>
        <p:txBody>
          <a:bodyPr/>
          <a:lstStyle/>
          <a:p>
            <a:r>
              <a:rPr lang="en-US" altLang="en-US" sz="3600" dirty="0" smtClean="0">
                <a:solidFill>
                  <a:srgbClr val="FF3300"/>
                </a:solidFill>
                <a:latin typeface="Arial" charset="0"/>
              </a:rPr>
              <a:t>Template PCC Rule</a:t>
            </a:r>
            <a:endParaRPr lang="en-GB" altLang="en-US" sz="3600" dirty="0" smtClean="0">
              <a:latin typeface="Arial" charset="0"/>
            </a:endParaRPr>
          </a:p>
        </p:txBody>
      </p:sp>
      <p:sp>
        <p:nvSpPr>
          <p:cNvPr id="3076" name="Rectangle 3"/>
          <p:cNvSpPr>
            <a:spLocks noGrp="1"/>
          </p:cNvSpPr>
          <p:nvPr>
            <p:ph type="body" idx="1"/>
          </p:nvPr>
        </p:nvSpPr>
        <p:spPr>
          <a:xfrm>
            <a:off x="107950" y="1168400"/>
            <a:ext cx="8601075" cy="5091723"/>
          </a:xfrm>
          <a:noFill/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1600" dirty="0" smtClean="0"/>
              <a:t> </a:t>
            </a:r>
          </a:p>
          <a:p>
            <a:pPr>
              <a:lnSpc>
                <a:spcPct val="80000"/>
              </a:lnSpc>
            </a:pP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smtClean="0">
                <a:latin typeface="Arial" charset="0"/>
              </a:rPr>
              <a:t>Proposal to optimize parameter usage by a “</a:t>
            </a:r>
            <a:r>
              <a:rPr lang="en-US" altLang="en-US" dirty="0" smtClean="0">
                <a:latin typeface="Arial" charset="0"/>
              </a:rPr>
              <a:t>Template </a:t>
            </a:r>
            <a:r>
              <a:rPr lang="en-US" altLang="en-US" dirty="0" smtClean="0">
                <a:latin typeface="Arial" charset="0"/>
              </a:rPr>
              <a:t>PCC Rule”</a:t>
            </a:r>
            <a:endParaRPr lang="en-US" altLang="en-US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altLang="en-US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dirty="0" smtClean="0">
                <a:latin typeface="Arial" charset="0"/>
              </a:rPr>
              <a:t> It follows the structure of a PCC rule, however, PCF may omit the elements that are not common.</a:t>
            </a:r>
          </a:p>
          <a:p>
            <a:pPr>
              <a:lnSpc>
                <a:spcPct val="80000"/>
              </a:lnSpc>
            </a:pPr>
            <a:endParaRPr lang="en-US" altLang="en-US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charset="0"/>
              </a:rPr>
              <a:t> </a:t>
            </a:r>
            <a:r>
              <a:rPr lang="en-US" altLang="en-US" dirty="0" smtClean="0">
                <a:latin typeface="Arial" charset="0"/>
              </a:rPr>
              <a:t>A </a:t>
            </a:r>
            <a:r>
              <a:rPr lang="en-US" altLang="en-US" dirty="0">
                <a:latin typeface="Arial" charset="0"/>
              </a:rPr>
              <a:t>PCC Rule </a:t>
            </a:r>
            <a:r>
              <a:rPr lang="en-US" altLang="en-US" dirty="0" smtClean="0">
                <a:latin typeface="Arial" charset="0"/>
              </a:rPr>
              <a:t>will be able to </a:t>
            </a:r>
            <a:r>
              <a:rPr lang="en-US" altLang="en-US" dirty="0">
                <a:latin typeface="Arial" charset="0"/>
              </a:rPr>
              <a:t>inherit from one or more Template Rule</a:t>
            </a:r>
          </a:p>
          <a:p>
            <a:pPr>
              <a:lnSpc>
                <a:spcPct val="80000"/>
              </a:lnSpc>
            </a:pPr>
            <a:endParaRPr lang="en-US" altLang="en-US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dirty="0" smtClean="0">
                <a:latin typeface="Arial" charset="0"/>
              </a:rPr>
              <a:t> This allows to </a:t>
            </a:r>
            <a:r>
              <a:rPr lang="en-US" altLang="en-US" dirty="0" smtClean="0">
                <a:latin typeface="Arial" charset="0"/>
              </a:rPr>
              <a:t>keep common parameters like </a:t>
            </a:r>
            <a:r>
              <a:rPr lang="en-US" altLang="en-US" dirty="0" err="1" smtClean="0">
                <a:latin typeface="Arial" charset="0"/>
              </a:rPr>
              <a:t>QoS</a:t>
            </a:r>
            <a:r>
              <a:rPr lang="en-US" altLang="en-US" dirty="0" smtClean="0">
                <a:latin typeface="Arial" charset="0"/>
              </a:rPr>
              <a:t>, Activation / Deactivation time etc. into a single Template </a:t>
            </a:r>
            <a:r>
              <a:rPr lang="en-US" altLang="en-US" dirty="0" smtClean="0">
                <a:latin typeface="Arial" charset="0"/>
              </a:rPr>
              <a:t>Rule</a:t>
            </a:r>
          </a:p>
          <a:p>
            <a:pPr>
              <a:lnSpc>
                <a:spcPct val="80000"/>
              </a:lnSpc>
            </a:pPr>
            <a:endParaRPr lang="en-US" altLang="en-US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altLang="en-US" dirty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altLang="en-US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altLang="en-US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altLang="en-US" dirty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altLang="en-US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altLang="en-US" dirty="0" smtClean="0">
              <a:latin typeface="Arial" charset="0"/>
            </a:endParaRPr>
          </a:p>
          <a:p>
            <a:pPr lvl="1">
              <a:lnSpc>
                <a:spcPct val="80000"/>
              </a:lnSpc>
            </a:pPr>
            <a:endParaRPr lang="en-US" altLang="en-US" sz="2800" dirty="0" smtClean="0">
              <a:latin typeface="Arial" charset="0"/>
            </a:endParaRPr>
          </a:p>
          <a:p>
            <a:endParaRPr lang="en-US" altLang="en-US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altLang="en-US" sz="2400" dirty="0" smtClean="0">
              <a:latin typeface="Arial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60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altLang="en-US" sz="1600" dirty="0" smtClean="0"/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65C1C85-1B17-4EA5-AE4B-6B2C938BE4AB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3</a:t>
            </a:fld>
            <a:endParaRPr lang="en-GB" altLang="en-US" sz="110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581407"/>
      </p:ext>
    </p:extLst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6245E4E-AA51-4243-BD3D-28A81CDECB13}" type="slidenum">
              <a:rPr lang="en-GB" altLang="en-US" sz="1100" smtClean="0">
                <a:solidFill>
                  <a:schemeClr val="bg1"/>
                </a:solidFill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GB" altLang="en-US" sz="1100" smtClean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146050" y="112713"/>
            <a:ext cx="6842125" cy="1125537"/>
          </a:xfrm>
          <a:noFill/>
        </p:spPr>
        <p:txBody>
          <a:bodyPr/>
          <a:lstStyle/>
          <a:p>
            <a:r>
              <a:rPr lang="en-US" altLang="en-US" sz="3600" dirty="0" smtClean="0">
                <a:solidFill>
                  <a:srgbClr val="FF3300"/>
                </a:solidFill>
                <a:latin typeface="Arial" charset="0"/>
              </a:rPr>
              <a:t>Template PCC Rule - </a:t>
            </a:r>
            <a:r>
              <a:rPr lang="en-US" altLang="en-US" sz="3600" dirty="0" err="1" smtClean="0">
                <a:solidFill>
                  <a:srgbClr val="FF3300"/>
                </a:solidFill>
                <a:latin typeface="Arial" charset="0"/>
              </a:rPr>
              <a:t>contd</a:t>
            </a:r>
            <a:endParaRPr lang="en-GB" altLang="en-US" sz="3600" dirty="0" smtClean="0">
              <a:latin typeface="Arial" charset="0"/>
            </a:endParaRPr>
          </a:p>
        </p:txBody>
      </p:sp>
      <p:sp>
        <p:nvSpPr>
          <p:cNvPr id="3076" name="Rectangle 3"/>
          <p:cNvSpPr>
            <a:spLocks noGrp="1"/>
          </p:cNvSpPr>
          <p:nvPr>
            <p:ph type="body" idx="1"/>
          </p:nvPr>
        </p:nvSpPr>
        <p:spPr>
          <a:xfrm>
            <a:off x="107950" y="1168400"/>
            <a:ext cx="8601075" cy="5091723"/>
          </a:xfrm>
          <a:noFill/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1600" dirty="0" smtClean="0"/>
              <a:t> </a:t>
            </a:r>
          </a:p>
          <a:p>
            <a:pPr>
              <a:lnSpc>
                <a:spcPct val="80000"/>
              </a:lnSpc>
            </a:pP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smtClean="0">
                <a:latin typeface="Arial" charset="0"/>
              </a:rPr>
              <a:t>Expectation that </a:t>
            </a:r>
            <a:r>
              <a:rPr lang="en-US" altLang="en-US" dirty="0" smtClean="0">
                <a:latin typeface="Arial" charset="0"/>
              </a:rPr>
              <a:t>a Template Rule will group </a:t>
            </a:r>
            <a:r>
              <a:rPr lang="en-US" altLang="en-US" dirty="0" smtClean="0">
                <a:latin typeface="Arial" charset="0"/>
              </a:rPr>
              <a:t> common parameters that are likely to used together </a:t>
            </a:r>
          </a:p>
          <a:p>
            <a:pPr lvl="1">
              <a:lnSpc>
                <a:spcPct val="80000"/>
              </a:lnSpc>
            </a:pPr>
            <a:r>
              <a:rPr lang="en-US" altLang="en-US" dirty="0" smtClean="0">
                <a:latin typeface="Arial" charset="0"/>
              </a:rPr>
              <a:t>E.g. Certain Activation / Deactivation time may be tied to the </a:t>
            </a:r>
            <a:r>
              <a:rPr lang="en-US" altLang="en-US" dirty="0" err="1" smtClean="0">
                <a:latin typeface="Arial" charset="0"/>
              </a:rPr>
              <a:t>QoS</a:t>
            </a:r>
            <a:r>
              <a:rPr lang="en-US" altLang="en-US" dirty="0" smtClean="0">
                <a:latin typeface="Arial" charset="0"/>
              </a:rPr>
              <a:t> provided.</a:t>
            </a:r>
            <a:endParaRPr lang="en-US" altLang="en-US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altLang="en-US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dirty="0" smtClean="0">
                <a:latin typeface="Arial" charset="0"/>
              </a:rPr>
              <a:t> </a:t>
            </a:r>
            <a:r>
              <a:rPr lang="en-US" altLang="en-US" dirty="0" smtClean="0">
                <a:latin typeface="Arial" charset="0"/>
              </a:rPr>
              <a:t>Template Rule could be provisioned or </a:t>
            </a:r>
            <a:r>
              <a:rPr lang="en-US" altLang="en-US" dirty="0" smtClean="0">
                <a:latin typeface="Arial" charset="0"/>
              </a:rPr>
              <a:t>Predefined</a:t>
            </a:r>
          </a:p>
          <a:p>
            <a:pPr>
              <a:lnSpc>
                <a:spcPct val="80000"/>
              </a:lnSpc>
            </a:pPr>
            <a:endParaRPr lang="en-US" altLang="en-US" dirty="0">
              <a:latin typeface="Arial" charset="0"/>
            </a:endParaRPr>
          </a:p>
          <a:p>
            <a:pPr marL="0" indent="0">
              <a:buNone/>
            </a:pPr>
            <a:endParaRPr lang="en-US" altLang="en-US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altLang="en-US" sz="2400" dirty="0" smtClean="0">
              <a:latin typeface="Arial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60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altLang="en-US" sz="1600" dirty="0" smtClean="0"/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65C1C85-1B17-4EA5-AE4B-6B2C938BE4AB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en-GB" altLang="en-US" sz="110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710685"/>
      </p:ext>
    </p:extLst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6245E4E-AA51-4243-BD3D-28A81CDECB13}" type="slidenum">
              <a:rPr lang="en-GB" altLang="en-US" sz="1100" smtClean="0">
                <a:solidFill>
                  <a:schemeClr val="bg1"/>
                </a:solidFill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GB" altLang="en-US" sz="1100" smtClean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146050" y="112713"/>
            <a:ext cx="6842125" cy="1125537"/>
          </a:xfrm>
          <a:noFill/>
        </p:spPr>
        <p:txBody>
          <a:bodyPr/>
          <a:lstStyle/>
          <a:p>
            <a:r>
              <a:rPr lang="en-US" altLang="en-US" sz="3600" dirty="0" err="1" smtClean="0">
                <a:solidFill>
                  <a:srgbClr val="FF3300"/>
                </a:solidFill>
                <a:latin typeface="Arial" charset="0"/>
              </a:rPr>
              <a:t>Adv</a:t>
            </a:r>
            <a:r>
              <a:rPr lang="en-US" altLang="en-US" sz="3600" dirty="0" smtClean="0">
                <a:solidFill>
                  <a:srgbClr val="FF3300"/>
                </a:solidFill>
                <a:latin typeface="Arial" charset="0"/>
              </a:rPr>
              <a:t>/Dis</a:t>
            </a:r>
            <a:endParaRPr lang="en-GB" altLang="en-US" sz="3600" dirty="0" smtClean="0">
              <a:latin typeface="Arial" charset="0"/>
            </a:endParaRPr>
          </a:p>
        </p:txBody>
      </p:sp>
      <p:sp>
        <p:nvSpPr>
          <p:cNvPr id="3076" name="Rectangle 3"/>
          <p:cNvSpPr>
            <a:spLocks noGrp="1"/>
          </p:cNvSpPr>
          <p:nvPr>
            <p:ph type="body" idx="1"/>
          </p:nvPr>
        </p:nvSpPr>
        <p:spPr>
          <a:xfrm>
            <a:off x="107950" y="1168400"/>
            <a:ext cx="8601075" cy="5091723"/>
          </a:xfrm>
          <a:noFill/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1600" dirty="0" smtClean="0"/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i="1" dirty="0">
                <a:solidFill>
                  <a:srgbClr val="00B050"/>
                </a:solidFill>
                <a:latin typeface="Arial" charset="0"/>
              </a:rPr>
              <a:t>Advantages</a:t>
            </a: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en-US" altLang="en-US" dirty="0" smtClean="0">
                <a:latin typeface="Arial" charset="0"/>
              </a:rPr>
              <a:t>Can use the same hierarchy and structure as for the PCC Rule</a:t>
            </a: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en-US" altLang="en-US" dirty="0" smtClean="0">
                <a:latin typeface="Arial" charset="0"/>
              </a:rPr>
              <a:t>No need to create references when information is dynamic (e.g. from </a:t>
            </a:r>
            <a:r>
              <a:rPr lang="en-US" altLang="en-US" dirty="0" smtClean="0">
                <a:latin typeface="Arial" charset="0"/>
              </a:rPr>
              <a:t>N5/Rx</a:t>
            </a:r>
            <a:r>
              <a:rPr lang="en-US" altLang="en-US" dirty="0" smtClean="0">
                <a:latin typeface="Arial" charset="0"/>
              </a:rPr>
              <a:t>)</a:t>
            </a:r>
            <a:endParaRPr lang="en-US" altLang="en-US" dirty="0">
              <a:latin typeface="Arial" charset="0"/>
            </a:endParaRP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en-US" altLang="en-US" dirty="0" smtClean="0">
                <a:latin typeface="Arial" charset="0"/>
              </a:rPr>
              <a:t>Can use the rules not only for flows of a subscribers, but also across subscribers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en-US" dirty="0">
              <a:latin typeface="Arial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i="1" dirty="0">
                <a:solidFill>
                  <a:srgbClr val="00B050"/>
                </a:solidFill>
                <a:latin typeface="Arial" charset="0"/>
              </a:rPr>
              <a:t>Disadvantages</a:t>
            </a: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en-US" altLang="en-US" dirty="0" smtClean="0">
                <a:latin typeface="Arial" charset="0"/>
              </a:rPr>
              <a:t>More conditions (e.g. overlapping parameters in multiple inheritance)</a:t>
            </a:r>
          </a:p>
          <a:p>
            <a:pPr marL="0" indent="0">
              <a:lnSpc>
                <a:spcPct val="80000"/>
              </a:lnSpc>
              <a:buNone/>
            </a:pPr>
            <a:endParaRPr lang="en-US" altLang="en-US" dirty="0" smtClean="0">
              <a:latin typeface="Arial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en-US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altLang="en-US" dirty="0" smtClean="0">
              <a:latin typeface="Arial" charset="0"/>
            </a:endParaRPr>
          </a:p>
          <a:p>
            <a:pPr lvl="1">
              <a:lnSpc>
                <a:spcPct val="80000"/>
              </a:lnSpc>
            </a:pPr>
            <a:endParaRPr lang="en-US" altLang="en-US" sz="2800" dirty="0" smtClean="0">
              <a:latin typeface="Arial" charset="0"/>
            </a:endParaRPr>
          </a:p>
          <a:p>
            <a:endParaRPr lang="en-US" altLang="en-US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altLang="en-US" sz="2400" dirty="0" smtClean="0">
              <a:latin typeface="Arial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60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altLang="en-US" sz="1600" dirty="0" smtClean="0"/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65C1C85-1B17-4EA5-AE4B-6B2C938BE4AB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en-GB" altLang="en-US" sz="110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1136516"/>
      </p:ext>
    </p:extLst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11088</TotalTime>
  <Words>270</Words>
  <Application>Microsoft Office PowerPoint</Application>
  <PresentationFormat>On-screen Show (4:3)</PresentationFormat>
  <Paragraphs>76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Template PCC Rules</vt:lpstr>
      <vt:lpstr>Motivation</vt:lpstr>
      <vt:lpstr>Template PCC Rule</vt:lpstr>
      <vt:lpstr>Template PCC Rule - contd</vt:lpstr>
      <vt:lpstr>Adv/Dis</vt:lpstr>
    </vt:vector>
  </TitlesOfParts>
  <Company>Sandvine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 Rules</dc:title>
  <dc:creator>Scrase</dc:creator>
  <dc:description>© 2018 All rights reserved</dc:description>
  <cp:lastModifiedBy>Vishal Kulshrestha</cp:lastModifiedBy>
  <cp:revision>312</cp:revision>
  <dcterms:created xsi:type="dcterms:W3CDTF">2008-08-30T09:32:10Z</dcterms:created>
  <dcterms:modified xsi:type="dcterms:W3CDTF">2018-02-19T16:22:09Z</dcterms:modified>
</cp:coreProperties>
</file>