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8"/>
  </p:notesMasterIdLst>
  <p:handoutMasterIdLst>
    <p:handoutMasterId r:id="rId19"/>
  </p:handoutMasterIdLst>
  <p:sldIdLst>
    <p:sldId id="303" r:id="rId2"/>
    <p:sldId id="582" r:id="rId3"/>
    <p:sldId id="573" r:id="rId4"/>
    <p:sldId id="584" r:id="rId5"/>
    <p:sldId id="577" r:id="rId6"/>
    <p:sldId id="579" r:id="rId7"/>
    <p:sldId id="578" r:id="rId8"/>
    <p:sldId id="574" r:id="rId9"/>
    <p:sldId id="593" r:id="rId10"/>
    <p:sldId id="590" r:id="rId11"/>
    <p:sldId id="588" r:id="rId12"/>
    <p:sldId id="585" r:id="rId13"/>
    <p:sldId id="589" r:id="rId14"/>
    <p:sldId id="591" r:id="rId15"/>
    <p:sldId id="592" r:id="rId16"/>
    <p:sldId id="583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D254"/>
    <a:srgbClr val="FF3300"/>
    <a:srgbClr val="72732F"/>
    <a:srgbClr val="72AF2F"/>
    <a:srgbClr val="B1D254"/>
    <a:srgbClr val="2A6EA8"/>
    <a:srgbClr val="5C88D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5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1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2748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49B3B46-4DE6-4BF4-B1C9-F8238F57C054}" type="datetime1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579DF047-FB61-4826-A109-87A5E1B4EF5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2769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33304DD-B6E5-44C7-BF09-85FD3B27C62C}" type="datetime1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CFE08BBD-1430-4A2A-997E-836162709DE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3975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1995F4-5025-4CBA-83EB-EEFE64C19ED1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74200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4CFF43-26CC-436D-B1EC-2E7D2BAE608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600206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DA13AF1-90D3-4AD4-9F95-C28F713105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181579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7038" y="228600"/>
            <a:ext cx="2097087" cy="60563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2600" y="228600"/>
            <a:ext cx="6142038" cy="60563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FB8066-F152-4DAB-AA3B-F2ECC4A7C9C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1905953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B8FE821-36E9-4DD7-8E33-1C32B7646D2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851637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6F76B82-C76F-4CD3-86CA-5133DF3072A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67206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4C536D7-5D7E-4668-AF21-6EAF4E3D1E6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439620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5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C9B4D47-E0C2-4C21-988E-6C58E905252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242401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1196EA-CCEA-4E80-8386-E0540AAC5E4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6829589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DC6A8F-4C54-4AED-B6C5-D66D887A74B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235237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A6E9679-CAAC-4D6E-BE60-31645ABA4AE4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722215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943E923-856B-48A0-99CD-3531962C22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35394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7E4A54A-EB3F-40AA-A980-5D6B8A3198B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986798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0547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</a:endParaRPr>
          </a:p>
        </p:txBody>
      </p:sp>
      <p:pic>
        <p:nvPicPr>
          <p:cNvPr id="1027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2600" y="228600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fld id="{F8B805FD-4FD8-4C4A-9507-613E845F93B0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1032" name="Picture 7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6" descr="3GPP_TM_RD.jp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3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6" name="Text Box 16"/>
          <p:cNvSpPr txBox="1">
            <a:spLocks noChangeArrowheads="1"/>
          </p:cNvSpPr>
          <p:nvPr userDrawn="1"/>
        </p:nvSpPr>
        <p:spPr bwMode="auto">
          <a:xfrm>
            <a:off x="622300" y="6427788"/>
            <a:ext cx="57927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dirty="0">
                <a:solidFill>
                  <a:schemeClr val="bg1"/>
                </a:solidFill>
              </a:rPr>
              <a:t>© </a:t>
            </a:r>
            <a:r>
              <a:rPr lang="en-GB" altLang="en-US" dirty="0" smtClean="0">
                <a:solidFill>
                  <a:schemeClr val="bg1"/>
                </a:solidFill>
              </a:rPr>
              <a:t>3GPP 2018 </a:t>
            </a:r>
            <a:r>
              <a:rPr lang="en-GB" altLang="en-US" dirty="0">
                <a:solidFill>
                  <a:schemeClr val="bg1"/>
                </a:solidFill>
              </a:rPr>
              <a:t>– </a:t>
            </a:r>
            <a:r>
              <a:rPr lang="en-GB" altLang="en-US" dirty="0" smtClean="0">
                <a:solidFill>
                  <a:schemeClr val="bg1"/>
                </a:solidFill>
              </a:rPr>
              <a:t>CT3#95 </a:t>
            </a:r>
            <a:r>
              <a:rPr lang="en-GB" altLang="en-US" dirty="0" smtClean="0">
                <a:solidFill>
                  <a:schemeClr val="bg1"/>
                </a:solidFill>
              </a:rPr>
              <a:t>– </a:t>
            </a:r>
            <a:r>
              <a:rPr lang="en-GB" altLang="en-US" dirty="0" smtClean="0">
                <a:solidFill>
                  <a:schemeClr val="bg1"/>
                </a:solidFill>
              </a:rPr>
              <a:t>C3-181108</a:t>
            </a:r>
            <a:endParaRPr lang="en-GB" altLang="en-US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wagger.io/docs/specification/data-models/oneof-anyof-allof-not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swagger.io/docs/specification/data-models/dictionarie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9EA45F-FA27-4483-B122-BD5CBEC6CC67}" type="slidenum">
              <a:rPr lang="en-GB" altLang="en-US" sz="1100">
                <a:solidFill>
                  <a:schemeClr val="bg1"/>
                </a:solidFill>
              </a:rPr>
              <a:pPr/>
              <a:t>1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pic>
        <p:nvPicPr>
          <p:cNvPr id="2051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SM_PolicyControl</a:t>
            </a:r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policy decision data model design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/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alt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3" name="Subtitle 6"/>
          <p:cNvSpPr>
            <a:spLocks noGrp="1"/>
          </p:cNvSpPr>
          <p:nvPr>
            <p:ph type="subTitle" idx="4294967295"/>
          </p:nvPr>
        </p:nvSpPr>
        <p:spPr>
          <a:xfrm>
            <a:off x="1417638" y="3894138"/>
            <a:ext cx="6524625" cy="1870075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altLang="en-US" sz="2400" dirty="0" smtClean="0"/>
              <a:t>C3-181108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endParaRPr lang="en-US" altLang="en-US" sz="3200" dirty="0" smtClean="0">
              <a:latin typeface="Arial" panose="020B0604020202020204" pitchFamily="34" charset="0"/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GB" altLang="en-US" sz="2400" dirty="0" smtClean="0">
                <a:latin typeface="Arial" panose="020B0604020202020204" pitchFamily="34" charset="0"/>
              </a:rPr>
              <a:t>Oracle</a:t>
            </a:r>
          </a:p>
        </p:txBody>
      </p:sp>
      <p:sp>
        <p:nvSpPr>
          <p:cNvPr id="2054" name="Slide Number Placeholder 4"/>
          <p:cNvSpPr txBox="1">
            <a:spLocks noGrp="1"/>
          </p:cNvSpPr>
          <p:nvPr/>
        </p:nvSpPr>
        <p:spPr bwMode="auto">
          <a:xfrm>
            <a:off x="8532813" y="645795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832104"/>
          </a:xfrm>
        </p:spPr>
        <p:txBody>
          <a:bodyPr/>
          <a:lstStyle/>
          <a:p>
            <a:r>
              <a:rPr lang="en-US" dirty="0" smtClean="0"/>
              <a:t>Decision Data re-use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426464"/>
            <a:ext cx="8388350" cy="48307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Under what circumstances does </a:t>
            </a:r>
            <a:r>
              <a:rPr lang="en-US" sz="2400" dirty="0" err="1" smtClean="0"/>
              <a:t>DecisionData</a:t>
            </a:r>
            <a:r>
              <a:rPr lang="en-US" sz="2400" dirty="0" smtClean="0"/>
              <a:t> get shared across PCC rules?</a:t>
            </a:r>
          </a:p>
          <a:p>
            <a:pPr lvl="1"/>
            <a:r>
              <a:rPr lang="en-US" dirty="0"/>
              <a:t>Charging information, </a:t>
            </a:r>
            <a:r>
              <a:rPr lang="en-US" dirty="0" err="1"/>
              <a:t>e.g</a:t>
            </a:r>
            <a:r>
              <a:rPr lang="en-US" dirty="0"/>
              <a:t> RTP and RTCP flows of an IMS session</a:t>
            </a:r>
          </a:p>
          <a:p>
            <a:pPr lvl="1"/>
            <a:r>
              <a:rPr lang="en-US" dirty="0" err="1" smtClean="0"/>
              <a:t>TrafficControl</a:t>
            </a:r>
            <a:r>
              <a:rPr lang="en-US" dirty="0" smtClean="0"/>
              <a:t> can be shared across rules, e.g. controlling the gate status of multiple rules at once</a:t>
            </a:r>
          </a:p>
          <a:p>
            <a:pPr lvl="1"/>
            <a:r>
              <a:rPr lang="en-US" dirty="0" err="1" smtClean="0"/>
              <a:t>QuotaData</a:t>
            </a:r>
            <a:r>
              <a:rPr lang="en-US" dirty="0" smtClean="0"/>
              <a:t> could be shared across PCC rules, e.g. to group the usage across multiple rules</a:t>
            </a:r>
          </a:p>
          <a:p>
            <a:pPr lvl="1"/>
            <a:r>
              <a:rPr lang="en-US" dirty="0" err="1" smtClean="0"/>
              <a:t>SponsoringData</a:t>
            </a:r>
            <a:r>
              <a:rPr lang="en-US" dirty="0" smtClean="0"/>
              <a:t> is shared as it is common to all flows belonging to an Rx/N5 session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08229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832104"/>
          </a:xfrm>
        </p:spPr>
        <p:txBody>
          <a:bodyPr/>
          <a:lstStyle/>
          <a:p>
            <a:r>
              <a:rPr lang="en-US" dirty="0" smtClean="0"/>
              <a:t>Encoding efficiency 1/3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426464"/>
            <a:ext cx="8388350" cy="48307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dirty="0" smtClean="0"/>
              <a:t>There is a bit of overhead in the encoding of a single PCC rule as follows:</a:t>
            </a:r>
          </a:p>
          <a:p>
            <a:pPr lvl="1"/>
            <a:r>
              <a:rPr lang="en-US" sz="1800" dirty="0" smtClean="0"/>
              <a:t>The </a:t>
            </a:r>
            <a:r>
              <a:rPr lang="en-US" sz="1800" dirty="0" err="1" smtClean="0"/>
              <a:t>decisionDataIds</a:t>
            </a:r>
            <a:r>
              <a:rPr lang="en-US" sz="1800" dirty="0" smtClean="0"/>
              <a:t> which is an array of ids within a PCC rule</a:t>
            </a:r>
          </a:p>
          <a:p>
            <a:pPr lvl="1"/>
            <a:r>
              <a:rPr lang="en-US" sz="1800" dirty="0" smtClean="0"/>
              <a:t>The map of </a:t>
            </a:r>
            <a:r>
              <a:rPr lang="en-US" sz="1800" dirty="0" err="1" smtClean="0"/>
              <a:t>DecisionData</a:t>
            </a:r>
            <a:r>
              <a:rPr lang="en-US" sz="1800" dirty="0" smtClean="0"/>
              <a:t> at the PDU session level:</a:t>
            </a:r>
          </a:p>
          <a:p>
            <a:pPr lvl="2"/>
            <a:r>
              <a:rPr lang="en-US" sz="1800" dirty="0" smtClean="0"/>
              <a:t>The decision id as the key used in the map</a:t>
            </a:r>
          </a:p>
          <a:p>
            <a:pPr lvl="2"/>
            <a:r>
              <a:rPr lang="en-US" sz="1800" dirty="0" smtClean="0"/>
              <a:t>The decision id within each Decision Data</a:t>
            </a:r>
          </a:p>
          <a:p>
            <a:pPr lvl="3"/>
            <a:r>
              <a:rPr lang="en-US" sz="1600" dirty="0" smtClean="0"/>
              <a:t>Note that as an optimization, the decision id may be omitted from the Decision Data and just used as the key</a:t>
            </a:r>
          </a:p>
          <a:p>
            <a:pPr lvl="1"/>
            <a:r>
              <a:rPr lang="en-US" sz="1800" dirty="0" smtClean="0"/>
              <a:t>So the total overhead of one PCC rule encoding (when compared with an inline encoding of the decision data </a:t>
            </a:r>
            <a:r>
              <a:rPr lang="en-US" sz="1800" dirty="0" err="1" smtClean="0"/>
              <a:t>witin</a:t>
            </a:r>
            <a:r>
              <a:rPr lang="en-US" sz="1800" dirty="0" smtClean="0"/>
              <a:t> the PCC rule) is:</a:t>
            </a:r>
          </a:p>
          <a:p>
            <a:pPr lvl="2"/>
            <a:r>
              <a:rPr lang="en-US" sz="1800" dirty="0" smtClean="0"/>
              <a:t>2 * average (size( </a:t>
            </a:r>
            <a:r>
              <a:rPr lang="en-US" sz="1800" dirty="0" err="1"/>
              <a:t>D</a:t>
            </a:r>
            <a:r>
              <a:rPr lang="en-US" sz="1800" dirty="0" err="1" smtClean="0"/>
              <a:t>ecisionId</a:t>
            </a:r>
            <a:r>
              <a:rPr lang="en-US" sz="1800" dirty="0" smtClean="0"/>
              <a:t>)) * average (number of decision data per rule)</a:t>
            </a:r>
          </a:p>
          <a:p>
            <a:pPr lvl="1"/>
            <a:r>
              <a:rPr lang="en-US" sz="1800" dirty="0" smtClean="0"/>
              <a:t>The average number of decision data per rule will probably be about 3 (</a:t>
            </a:r>
            <a:r>
              <a:rPr lang="en-US" sz="1800" dirty="0" err="1" smtClean="0"/>
              <a:t>QoS</a:t>
            </a:r>
            <a:r>
              <a:rPr lang="en-US" sz="1800" dirty="0" smtClean="0"/>
              <a:t>, Charging, </a:t>
            </a:r>
            <a:r>
              <a:rPr lang="en-US" sz="1800" dirty="0" err="1" smtClean="0"/>
              <a:t>TrafficControl</a:t>
            </a:r>
            <a:r>
              <a:rPr lang="en-US" sz="1800" dirty="0" smtClean="0"/>
              <a:t>, </a:t>
            </a:r>
            <a:r>
              <a:rPr lang="en-US" sz="1800" dirty="0" err="1" smtClean="0"/>
              <a:t>QuotaData</a:t>
            </a:r>
            <a:r>
              <a:rPr lang="en-US" sz="1800" dirty="0" smtClean="0"/>
              <a:t>, </a:t>
            </a:r>
            <a:r>
              <a:rPr lang="en-US" sz="1800" dirty="0" err="1" smtClean="0"/>
              <a:t>SponsoringData</a:t>
            </a:r>
            <a:r>
              <a:rPr lang="en-US" sz="1800" dirty="0" smtClean="0"/>
              <a:t>). So as long as the decision id size is kept small, the overhead can be minimal. 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51640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576072"/>
          </a:xfrm>
        </p:spPr>
        <p:txBody>
          <a:bodyPr/>
          <a:lstStyle/>
          <a:p>
            <a:r>
              <a:rPr lang="en-US" dirty="0" smtClean="0"/>
              <a:t>Encoding efficiency 2/3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015" y="1316736"/>
            <a:ext cx="8388350" cy="48307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Although </a:t>
            </a:r>
            <a:r>
              <a:rPr lang="en-US" sz="1600" dirty="0"/>
              <a:t>there is overhead relative to encoding all the decision data within the PCC rule, there are encoding savings when </a:t>
            </a:r>
            <a:r>
              <a:rPr lang="en-US" sz="1600" dirty="0" err="1"/>
              <a:t>DecisionData</a:t>
            </a:r>
            <a:r>
              <a:rPr lang="en-US" sz="1600" dirty="0"/>
              <a:t> can be shared by multiple PCC </a:t>
            </a:r>
            <a:r>
              <a:rPr lang="en-US" sz="1600" dirty="0" smtClean="0"/>
              <a:t>rules</a:t>
            </a:r>
            <a:endParaRPr lang="en-U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Let’s take an example for clarity where two PCC rules share the same charging information (e.g. RTP and RTCP related rules)</a:t>
            </a:r>
          </a:p>
          <a:p>
            <a:pPr lvl="1"/>
            <a:r>
              <a:rPr lang="en-US" sz="1600" dirty="0" err="1" smtClean="0"/>
              <a:t>ChargingData</a:t>
            </a:r>
            <a:r>
              <a:rPr lang="en-US" sz="1600" dirty="0" smtClean="0"/>
              <a:t> consists of: </a:t>
            </a:r>
            <a:r>
              <a:rPr lang="en-US" sz="1600" dirty="0" err="1" smtClean="0"/>
              <a:t>serviceId</a:t>
            </a:r>
            <a:r>
              <a:rPr lang="en-US" sz="1600" dirty="0" smtClean="0"/>
              <a:t>, </a:t>
            </a:r>
            <a:r>
              <a:rPr lang="en-US" sz="1600" dirty="0" err="1" smtClean="0"/>
              <a:t>ratingGroup</a:t>
            </a:r>
            <a:r>
              <a:rPr lang="en-US" sz="1600" dirty="0" smtClean="0"/>
              <a:t>, </a:t>
            </a:r>
            <a:r>
              <a:rPr lang="en-US" sz="1600" dirty="0" err="1" smtClean="0"/>
              <a:t>reportingLevel</a:t>
            </a:r>
            <a:r>
              <a:rPr lang="en-US" sz="1600" dirty="0" smtClean="0"/>
              <a:t>, online, offline, </a:t>
            </a:r>
            <a:r>
              <a:rPr lang="en-US" sz="1600" dirty="0" err="1" smtClean="0"/>
              <a:t>meteringMethod</a:t>
            </a:r>
            <a:r>
              <a:rPr lang="en-US" sz="1600" dirty="0" smtClean="0"/>
              <a:t>, which will be encoded in JSON as follows:</a:t>
            </a:r>
          </a:p>
          <a:p>
            <a:pPr marL="914400" lvl="2" indent="0">
              <a:buNone/>
            </a:pPr>
            <a:r>
              <a:rPr lang="en-US" sz="1400" dirty="0" smtClean="0"/>
              <a:t>{ “</a:t>
            </a:r>
            <a:r>
              <a:rPr lang="en-US" sz="1400" dirty="0" err="1" smtClean="0"/>
              <a:t>serviceId</a:t>
            </a:r>
            <a:r>
              <a:rPr lang="en-US" sz="1400" dirty="0" smtClean="0"/>
              <a:t>” : “1234”, “</a:t>
            </a:r>
            <a:r>
              <a:rPr lang="en-US" sz="1400" dirty="0" err="1" smtClean="0"/>
              <a:t>ratingGroup</a:t>
            </a:r>
            <a:r>
              <a:rPr lang="en-US" sz="1400" dirty="0" smtClean="0"/>
              <a:t>” :  “5678”, “</a:t>
            </a:r>
            <a:r>
              <a:rPr lang="en-US" sz="1400" dirty="0" err="1" smtClean="0"/>
              <a:t>reportingLevel</a:t>
            </a:r>
            <a:r>
              <a:rPr lang="en-US" sz="1400" dirty="0" smtClean="0"/>
              <a:t>” : “</a:t>
            </a:r>
            <a:r>
              <a:rPr lang="en-GB" sz="1400" dirty="0" smtClean="0"/>
              <a:t>SERVICE_IDENTIFIER_LEVEL”, “online” : “true”, </a:t>
            </a:r>
            <a:r>
              <a:rPr lang="en-GB" sz="1400" dirty="0"/>
              <a:t>“</a:t>
            </a:r>
            <a:r>
              <a:rPr lang="en-GB" sz="1400" dirty="0" smtClean="0"/>
              <a:t>offline” </a:t>
            </a:r>
            <a:r>
              <a:rPr lang="en-GB" sz="1400" dirty="0"/>
              <a:t>: </a:t>
            </a:r>
            <a:r>
              <a:rPr lang="en-GB" sz="1400" dirty="0" smtClean="0"/>
              <a:t>“true”, “</a:t>
            </a:r>
            <a:r>
              <a:rPr lang="en-GB" sz="1400" dirty="0" err="1" smtClean="0"/>
              <a:t>meteringMethod</a:t>
            </a:r>
            <a:r>
              <a:rPr lang="en-GB" sz="1400" dirty="0" smtClean="0"/>
              <a:t>” : “DURATION” }</a:t>
            </a:r>
            <a:r>
              <a:rPr lang="en-US" sz="1400" dirty="0" smtClean="0"/>
              <a:t>, which is </a:t>
            </a:r>
            <a:r>
              <a:rPr lang="en-US" sz="1400" b="1" dirty="0" smtClean="0"/>
              <a:t>211</a:t>
            </a:r>
            <a:r>
              <a:rPr lang="en-US" sz="1400" dirty="0" smtClean="0"/>
              <a:t> bytes</a:t>
            </a:r>
          </a:p>
          <a:p>
            <a:pPr lvl="1"/>
            <a:r>
              <a:rPr lang="en-US" sz="1600" dirty="0" smtClean="0"/>
              <a:t>Let’s compare the inline based encoding vs the reference based encoding (new proposal):</a:t>
            </a:r>
          </a:p>
          <a:p>
            <a:pPr lvl="2"/>
            <a:r>
              <a:rPr lang="en-US" sz="1400" dirty="0" smtClean="0"/>
              <a:t>Inline based encoding overhead: duplicated </a:t>
            </a:r>
            <a:r>
              <a:rPr lang="en-US" sz="1400" dirty="0" err="1" smtClean="0"/>
              <a:t>ChargingData</a:t>
            </a:r>
            <a:r>
              <a:rPr lang="en-US" sz="1400" dirty="0" smtClean="0"/>
              <a:t>, i.e. 211 bytes</a:t>
            </a:r>
          </a:p>
          <a:p>
            <a:pPr lvl="2"/>
            <a:r>
              <a:rPr lang="en-US" sz="1400" dirty="0" smtClean="0"/>
              <a:t>Reference based encoding overhead:  </a:t>
            </a:r>
            <a:r>
              <a:rPr lang="en-US" sz="1400" b="1" dirty="0" smtClean="0"/>
              <a:t>24</a:t>
            </a:r>
            <a:r>
              <a:rPr lang="en-US" sz="1400" dirty="0" smtClean="0"/>
              <a:t> bytes</a:t>
            </a:r>
          </a:p>
          <a:p>
            <a:pPr lvl="3"/>
            <a:r>
              <a:rPr lang="en-US" sz="1400" dirty="0" smtClean="0"/>
              <a:t>ids for </a:t>
            </a:r>
            <a:r>
              <a:rPr lang="en-US" sz="1400" dirty="0" err="1" smtClean="0"/>
              <a:t>qos</a:t>
            </a:r>
            <a:r>
              <a:rPr lang="en-US" sz="1400" dirty="0" smtClean="0"/>
              <a:t>, charging and traffic control decision data within the </a:t>
            </a:r>
            <a:r>
              <a:rPr lang="en-US" sz="1400" dirty="0" err="1" smtClean="0"/>
              <a:t>pcc</a:t>
            </a:r>
            <a:r>
              <a:rPr lang="en-US" sz="1400" dirty="0" smtClean="0"/>
              <a:t> rule, so 3* average (size(id))</a:t>
            </a:r>
          </a:p>
          <a:p>
            <a:pPr lvl="3"/>
            <a:r>
              <a:rPr lang="en-US" sz="1400" dirty="0" smtClean="0"/>
              <a:t>ids used in the decision data map for the above decision data so another 3* average (size(id))</a:t>
            </a:r>
          </a:p>
          <a:p>
            <a:pPr lvl="3"/>
            <a:r>
              <a:rPr lang="en-US" sz="1400" dirty="0" smtClean="0"/>
              <a:t>If we assume the id size is encoded as a hex value, an id in this case would take one character (as there are fewer than 16 data decisions) so the total overhead is: 2*3 = 6 bytes. Even if we used 4 hex characters for the id, it’ll be 24 bytes.</a:t>
            </a:r>
          </a:p>
          <a:p>
            <a:pPr lvl="2"/>
            <a:endParaRPr lang="en-US" sz="1000" dirty="0" smtClean="0"/>
          </a:p>
          <a:p>
            <a:pPr lvl="2"/>
            <a:endParaRPr lang="en-US" sz="10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450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832104"/>
          </a:xfrm>
        </p:spPr>
        <p:txBody>
          <a:bodyPr/>
          <a:lstStyle/>
          <a:p>
            <a:r>
              <a:rPr lang="en-US" dirty="0" smtClean="0"/>
              <a:t>Encoding efficiency 3/3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225296"/>
            <a:ext cx="8388350" cy="48307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You can see from </a:t>
            </a:r>
            <a:r>
              <a:rPr lang="en-US" sz="1800" dirty="0" smtClean="0"/>
              <a:t>the previous example the </a:t>
            </a:r>
            <a:r>
              <a:rPr lang="en-US" sz="1800" dirty="0"/>
              <a:t>encoding gains with the reference based </a:t>
            </a:r>
            <a:r>
              <a:rPr lang="en-US" sz="1800" dirty="0" smtClean="0"/>
              <a:t>encoding (187 bytes = 211 - 24). </a:t>
            </a:r>
            <a:r>
              <a:rPr lang="en-US" sz="1800" dirty="0"/>
              <a:t>The gains can be much more significant when more data sharing exists (e.g. </a:t>
            </a:r>
            <a:r>
              <a:rPr lang="en-US" sz="1800" dirty="0" err="1"/>
              <a:t>QoS</a:t>
            </a:r>
            <a:r>
              <a:rPr lang="en-US" sz="1800" dirty="0"/>
              <a:t>, </a:t>
            </a:r>
            <a:r>
              <a:rPr lang="en-US" sz="1800" dirty="0" err="1"/>
              <a:t>TrafficControl</a:t>
            </a:r>
            <a:r>
              <a:rPr lang="en-US" sz="1800" dirty="0"/>
              <a:t>, </a:t>
            </a:r>
            <a:r>
              <a:rPr lang="en-US" sz="1800" dirty="0" err="1" smtClean="0"/>
              <a:t>SponsoringData</a:t>
            </a:r>
            <a:r>
              <a:rPr lang="en-US" sz="1800" dirty="0" smtClean="0"/>
              <a:t>, </a:t>
            </a:r>
            <a:r>
              <a:rPr lang="en-US" sz="1800" dirty="0" err="1" smtClean="0"/>
              <a:t>etc</a:t>
            </a:r>
            <a:r>
              <a:rPr lang="en-US" sz="1800" dirty="0" smtClean="0"/>
              <a:t> or more PCC rules share decision data)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 smtClean="0"/>
              <a:t>There is an additional efficiency advantage with the new encoding which opens up the possibility to update shared data decisions without the need to update the corresponding PCC rules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8015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832104"/>
          </a:xfrm>
        </p:spPr>
        <p:txBody>
          <a:bodyPr/>
          <a:lstStyle/>
          <a:p>
            <a:r>
              <a:rPr lang="en-US" dirty="0" smtClean="0"/>
              <a:t>Encodings’ comparison summary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822418"/>
              </p:ext>
            </p:extLst>
          </p:nvPr>
        </p:nvGraphicFramePr>
        <p:xfrm>
          <a:off x="482600" y="1097534"/>
          <a:ext cx="8388350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7670"/>
                <a:gridCol w="1549958"/>
                <a:gridCol w="1805382"/>
                <a:gridCol w="1677670"/>
                <a:gridCol w="167767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Encoding</a:t>
                      </a:r>
                      <a:r>
                        <a:rPr lang="en-US" baseline="0" dirty="0" smtClean="0"/>
                        <a:t> proposal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Efficiency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Complexity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Extensibility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Alignment with N4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Inline encoding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Basis</a:t>
                      </a:r>
                      <a:r>
                        <a:rPr lang="en-US" sz="1600" baseline="0" dirty="0" smtClean="0"/>
                        <a:t> of comparison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Basis of comparison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New</a:t>
                      </a:r>
                      <a:r>
                        <a:rPr lang="en-US" sz="1600" baseline="0" dirty="0" smtClean="0"/>
                        <a:t> decision data type requires updates to the PCC rule </a:t>
                      </a:r>
                      <a:r>
                        <a:rPr lang="en-US" sz="1600" baseline="0" dirty="0" smtClean="0"/>
                        <a:t>schema and isn’t modular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Not aligned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Reference based encoding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Much more efficient</a:t>
                      </a:r>
                      <a:r>
                        <a:rPr lang="en-US" sz="1600" baseline="0" dirty="0" smtClean="0"/>
                        <a:t> in the vast majority of cases. </a:t>
                      </a:r>
                    </a:p>
                    <a:p>
                      <a:r>
                        <a:rPr lang="en-US" sz="1600" baseline="0" dirty="0" smtClean="0"/>
                        <a:t>Slightly less efficient when there is no decision data sharing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Slightly more complex to manage the additional referenced</a:t>
                      </a:r>
                      <a:r>
                        <a:rPr lang="en-US" sz="1600" baseline="0" dirty="0" smtClean="0"/>
                        <a:t> decision data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New decision data type can</a:t>
                      </a:r>
                      <a:r>
                        <a:rPr lang="en-US" sz="1600" baseline="0" dirty="0" smtClean="0"/>
                        <a:t> be separately defined without impacting PCC rule </a:t>
                      </a:r>
                      <a:r>
                        <a:rPr lang="en-US" sz="1600" baseline="0" dirty="0" smtClean="0"/>
                        <a:t>schema, in a modular fashion. </a:t>
                      </a:r>
                    </a:p>
                    <a:p>
                      <a:r>
                        <a:rPr lang="en-US" sz="1600" baseline="0" dirty="0" smtClean="0"/>
                        <a:t>Also, this design results in a more consistent way to extend PCC information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Closely aligned, resulting in less</a:t>
                      </a:r>
                      <a:r>
                        <a:rPr lang="en-US" sz="1600" baseline="0" dirty="0" smtClean="0"/>
                        <a:t> processing in translating N7 decisions to N4 decisions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17434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169" y="2925572"/>
            <a:ext cx="7772400" cy="1362075"/>
          </a:xfrm>
        </p:spPr>
        <p:txBody>
          <a:bodyPr/>
          <a:lstStyle/>
          <a:p>
            <a:r>
              <a:rPr lang="en-US" dirty="0" smtClean="0"/>
              <a:t>Recommendations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536D7-5D7E-4668-AF21-6EAF4E3D1E67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429657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Recommendation is to go with the new “reference based” encoding proposal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err="1" smtClean="0"/>
              <a:t>pCR</a:t>
            </a:r>
            <a:r>
              <a:rPr lang="en-US" dirty="0" smtClean="0"/>
              <a:t> </a:t>
            </a:r>
            <a:r>
              <a:rPr lang="en-US" dirty="0" smtClean="0"/>
              <a:t>C3-181109 </a:t>
            </a:r>
            <a:r>
              <a:rPr lang="en-US" dirty="0" smtClean="0"/>
              <a:t>against TS 29.512 defines the high level structure of policy decision based on this new proposal.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39847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456" y="2669540"/>
            <a:ext cx="7772400" cy="1362075"/>
          </a:xfrm>
        </p:spPr>
        <p:txBody>
          <a:bodyPr/>
          <a:lstStyle/>
          <a:p>
            <a:r>
              <a:rPr lang="en-US" dirty="0" smtClean="0"/>
              <a:t>Policy decision data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536D7-5D7E-4668-AF21-6EAF4E3D1E67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341930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3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4"/>
            <a:ext cx="6859049" cy="833492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Problem statement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46050" y="1060703"/>
            <a:ext cx="8601075" cy="4701607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Arial" panose="020B0604020202020204" pitchFamily="34" charset="0"/>
              </a:rPr>
              <a:t>Current </a:t>
            </a:r>
            <a:r>
              <a:rPr lang="en-US" altLang="en-US" sz="2000" dirty="0" err="1" smtClean="0">
                <a:latin typeface="Arial" panose="020B0604020202020204" pitchFamily="34" charset="0"/>
              </a:rPr>
              <a:t>SM_PolicyControl’s</a:t>
            </a:r>
            <a:r>
              <a:rPr lang="en-US" altLang="en-US" sz="2000" dirty="0" smtClean="0">
                <a:latin typeface="Arial" panose="020B0604020202020204" pitchFamily="34" charset="0"/>
              </a:rPr>
              <a:t> policy decision data model is based on the </a:t>
            </a:r>
            <a:r>
              <a:rPr lang="en-US" altLang="en-US" sz="2000" dirty="0" err="1" smtClean="0">
                <a:latin typeface="Arial" panose="020B0604020202020204" pitchFamily="34" charset="0"/>
              </a:rPr>
              <a:t>Gx</a:t>
            </a:r>
            <a:r>
              <a:rPr lang="en-US" altLang="en-US" sz="2000" dirty="0" smtClean="0">
                <a:latin typeface="Arial" panose="020B0604020202020204" pitchFamily="34" charset="0"/>
              </a:rPr>
              <a:t> data model</a:t>
            </a:r>
          </a:p>
          <a:p>
            <a:pPr lvl="1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PCC rules are used to describe inline all aspects of policy and charging control for flows</a:t>
            </a:r>
          </a:p>
          <a:p>
            <a:pPr lvl="1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Session level policies (e.g. APN-AMBR) used to cover session scoped policy decisions</a:t>
            </a:r>
          </a:p>
          <a:p>
            <a:pPr lvl="1">
              <a:lnSpc>
                <a:spcPct val="80000"/>
              </a:lnSpc>
            </a:pPr>
            <a:endParaRPr lang="en-US" altLang="en-US" sz="1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Arial" panose="020B0604020202020204" pitchFamily="34" charset="0"/>
              </a:rPr>
              <a:t>While this works, there are certain aspects that can be improved:</a:t>
            </a:r>
          </a:p>
          <a:p>
            <a:pPr lvl="1">
              <a:lnSpc>
                <a:spcPct val="80000"/>
              </a:lnSpc>
            </a:pPr>
            <a:endParaRPr lang="en-US" altLang="en-US" sz="1800" b="1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1800" b="1" dirty="0" smtClean="0">
                <a:latin typeface="Arial" panose="020B0604020202020204" pitchFamily="34" charset="0"/>
              </a:rPr>
              <a:t>Modularity</a:t>
            </a:r>
            <a:r>
              <a:rPr lang="en-US" altLang="en-US" sz="1800" dirty="0" smtClean="0">
                <a:latin typeface="Arial" panose="020B0604020202020204" pitchFamily="34" charset="0"/>
              </a:rPr>
              <a:t>: by separating the various policy control constructs (e.g. </a:t>
            </a:r>
            <a:r>
              <a:rPr lang="en-US" altLang="en-US" sz="1800" dirty="0" err="1" smtClean="0">
                <a:latin typeface="Arial" panose="020B0604020202020204" pitchFamily="34" charset="0"/>
              </a:rPr>
              <a:t>QoS</a:t>
            </a:r>
            <a:r>
              <a:rPr lang="en-US" altLang="en-US" sz="1800" dirty="0" smtClean="0">
                <a:latin typeface="Arial" panose="020B0604020202020204" pitchFamily="34" charset="0"/>
              </a:rPr>
              <a:t>, Traffic Steering, </a:t>
            </a:r>
            <a:r>
              <a:rPr lang="en-US" altLang="en-US" sz="1800" dirty="0" err="1" smtClean="0">
                <a:latin typeface="Arial" panose="020B0604020202020204" pitchFamily="34" charset="0"/>
              </a:rPr>
              <a:t>etc</a:t>
            </a:r>
            <a:r>
              <a:rPr lang="en-US" altLang="en-US" sz="1800" dirty="0" smtClean="0">
                <a:latin typeface="Arial" panose="020B0604020202020204" pitchFamily="34" charset="0"/>
              </a:rPr>
              <a:t>) into their own objects, we can:</a:t>
            </a:r>
          </a:p>
          <a:p>
            <a:pPr lvl="2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Re-use policy decision information across </a:t>
            </a:r>
            <a:r>
              <a:rPr lang="en-US" altLang="en-US" sz="1800" dirty="0">
                <a:latin typeface="Arial" panose="020B0604020202020204" pitchFamily="34" charset="0"/>
              </a:rPr>
              <a:t>flows to avoid duplication of </a:t>
            </a:r>
            <a:r>
              <a:rPr lang="en-US" altLang="en-US" sz="1800" dirty="0" smtClean="0">
                <a:latin typeface="Arial" panose="020B0604020202020204" pitchFamily="34" charset="0"/>
              </a:rPr>
              <a:t>information</a:t>
            </a:r>
          </a:p>
          <a:p>
            <a:pPr lvl="2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Independently evolve the various policy decision constructs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800" b="1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1800" b="1" dirty="0" smtClean="0">
                <a:latin typeface="Arial" panose="020B0604020202020204" pitchFamily="34" charset="0"/>
              </a:rPr>
              <a:t>Inheritance</a:t>
            </a:r>
            <a:r>
              <a:rPr lang="en-US" altLang="en-US" sz="1800" dirty="0" smtClean="0">
                <a:latin typeface="Arial" panose="020B0604020202020204" pitchFamily="34" charset="0"/>
              </a:rPr>
              <a:t>: leveraging common functionality across various policy constructs, we can use inheritance to define the various types of policy rules in a class </a:t>
            </a:r>
            <a:r>
              <a:rPr lang="en-US" altLang="en-US" sz="1800" dirty="0" smtClean="0">
                <a:latin typeface="Arial" panose="020B0604020202020204" pitchFamily="34" charset="0"/>
              </a:rPr>
              <a:t>hierarchy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1800" b="1" dirty="0" smtClean="0">
                <a:latin typeface="Arial" panose="020B0604020202020204" pitchFamily="34" charset="0"/>
              </a:rPr>
              <a:t>Alignment with N4 (SMF&lt;-&gt;UPF)</a:t>
            </a:r>
            <a:r>
              <a:rPr lang="en-US" altLang="en-US" sz="1800" dirty="0" smtClean="0">
                <a:latin typeface="Arial" panose="020B0604020202020204" pitchFamily="34" charset="0"/>
              </a:rPr>
              <a:t>: by more closely aligning with </a:t>
            </a:r>
            <a:r>
              <a:rPr lang="en-US" altLang="en-US" sz="1800" dirty="0" err="1" smtClean="0">
                <a:latin typeface="Arial" panose="020B0604020202020204" pitchFamily="34" charset="0"/>
              </a:rPr>
              <a:t>Sx</a:t>
            </a:r>
            <a:r>
              <a:rPr lang="en-US" altLang="en-US" sz="1800" dirty="0" smtClean="0">
                <a:latin typeface="Arial" panose="020B0604020202020204" pitchFamily="34" charset="0"/>
              </a:rPr>
              <a:t>/N4, we can reduce processing and complexity at the SMF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4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3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812" y="2596388"/>
            <a:ext cx="7919275" cy="1847596"/>
          </a:xfrm>
        </p:spPr>
        <p:txBody>
          <a:bodyPr/>
          <a:lstStyle/>
          <a:p>
            <a:r>
              <a:rPr lang="en-US" dirty="0" smtClean="0"/>
              <a:t>New Encoding Proposal </a:t>
            </a:r>
            <a:br>
              <a:rPr lang="en-US" dirty="0" smtClean="0"/>
            </a:br>
            <a:r>
              <a:rPr lang="en-US" sz="2400" dirty="0" smtClean="0"/>
              <a:t>(a.k.a. reference based encoding)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536D7-5D7E-4668-AF21-6EAF4E3D1E67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2691825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5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142476" y="205274"/>
            <a:ext cx="6859049" cy="833492"/>
          </a:xfrm>
          <a:noFill/>
        </p:spPr>
        <p:txBody>
          <a:bodyPr/>
          <a:lstStyle/>
          <a:p>
            <a:r>
              <a:rPr lang="en-US" altLang="en-US" sz="36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PccRule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5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10" name="Rectangle 3"/>
          <p:cNvSpPr txBox="1">
            <a:spLocks/>
          </p:cNvSpPr>
          <p:nvPr/>
        </p:nvSpPr>
        <p:spPr bwMode="auto">
          <a:xfrm>
            <a:off x="333375" y="5649566"/>
            <a:ext cx="8601075" cy="68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lnSpc>
                <a:spcPct val="80000"/>
              </a:lnSpc>
              <a:buNone/>
            </a:pPr>
            <a:r>
              <a:rPr lang="en-US" altLang="en-US" sz="1400" kern="0" dirty="0" smtClean="0">
                <a:latin typeface="Arial" panose="020B0604020202020204" pitchFamily="34" charset="0"/>
              </a:rPr>
              <a:t>*: As opposed to having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QoS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, charging, traffic steering and other parameters specified inline within the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PccRule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, the corresponding information is organized into its own set of rules and referenced within the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PccRule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 via rule ids.</a:t>
            </a:r>
          </a:p>
          <a:p>
            <a:pPr lvl="2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064977"/>
              </p:ext>
            </p:extLst>
          </p:nvPr>
        </p:nvGraphicFramePr>
        <p:xfrm>
          <a:off x="905256" y="1423511"/>
          <a:ext cx="7269480" cy="37707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5360"/>
                <a:gridCol w="1062334"/>
                <a:gridCol w="387547"/>
                <a:gridCol w="1034066"/>
                <a:gridCol w="3030173"/>
              </a:tblGrid>
              <a:tr h="1897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Attribute name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Data type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Cardinality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3795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ruleId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string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Uniquely identifies the PCC rule, within a PDU session.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7590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dirty="0" err="1">
                          <a:effectLst/>
                        </a:rPr>
                        <a:t>scope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PolicyScope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Determines the scope of the PCC rule: session, flows, application,predefined or predefined group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9488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precedence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interger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0..1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Determines the order, in which service data flow templates consisting of service data flow filters are applied at service data flow detection at the UPF.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5693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</a:rPr>
                        <a:t>decisionDataIds</a:t>
                      </a:r>
                      <a:r>
                        <a:rPr lang="en-US" sz="1400" dirty="0" smtClean="0">
                          <a:effectLst/>
                        </a:rPr>
                        <a:t>*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string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 list of decision data ids (</a:t>
                      </a:r>
                      <a:r>
                        <a:rPr lang="en-GB" sz="1400" dirty="0" err="1">
                          <a:effectLst/>
                        </a:rPr>
                        <a:t>QoS</a:t>
                      </a:r>
                      <a:r>
                        <a:rPr lang="en-GB" sz="1400" dirty="0">
                          <a:effectLst/>
                        </a:rPr>
                        <a:t>, charging, </a:t>
                      </a:r>
                      <a:r>
                        <a:rPr lang="en-GB" sz="1400" dirty="0" err="1">
                          <a:effectLst/>
                        </a:rPr>
                        <a:t>etc</a:t>
                      </a:r>
                      <a:r>
                        <a:rPr lang="en-GB" sz="1400" dirty="0">
                          <a:effectLst/>
                        </a:rPr>
                        <a:t>) associated with this rule.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3795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activationTime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time when the PCC rule shall be activated.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3795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deactivationTime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time when the PCC rule shall be deactivated.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8501192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8558213" y="5998718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6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752344" y="348910"/>
            <a:ext cx="6859049" cy="833492"/>
          </a:xfrm>
          <a:noFill/>
        </p:spPr>
        <p:txBody>
          <a:bodyPr/>
          <a:lstStyle/>
          <a:p>
            <a:r>
              <a:rPr lang="en-US" altLang="en-US" sz="36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DecisionData’s</a:t>
            </a:r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 class hierarchy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5989193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6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 bwMode="auto">
          <a:xfrm>
            <a:off x="352425" y="1251326"/>
            <a:ext cx="8601075" cy="87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400" kern="0" dirty="0" smtClean="0">
                <a:latin typeface="Arial" panose="020B0604020202020204" pitchFamily="34" charset="0"/>
              </a:rPr>
              <a:t>As specified in the previous slide,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QoS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, Charging, traffic steering and other parameters associated with a PCC rule are organized into their own groups of data referenced by the PCC rule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400" kern="0" dirty="0">
                <a:latin typeface="Arial" panose="020B0604020202020204" pitchFamily="34" charset="0"/>
              </a:rPr>
              <a:t>These 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decision data have </a:t>
            </a:r>
            <a:r>
              <a:rPr lang="en-US" altLang="en-US" sz="1400" kern="0" dirty="0">
                <a:latin typeface="Arial" panose="020B0604020202020204" pitchFamily="34" charset="0"/>
              </a:rPr>
              <a:t>common properties but simply are different types of 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decision data. </a:t>
            </a:r>
            <a:r>
              <a:rPr lang="en-US" altLang="en-US" sz="1400" kern="0" dirty="0">
                <a:latin typeface="Arial" panose="020B0604020202020204" pitchFamily="34" charset="0"/>
              </a:rPr>
              <a:t>As such, they are defined following the below class 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hierarchy</a:t>
            </a: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</p:txBody>
      </p:sp>
      <p:sp>
        <p:nvSpPr>
          <p:cNvPr id="2" name="Rounded Rectangle 1"/>
          <p:cNvSpPr/>
          <p:nvPr/>
        </p:nvSpPr>
        <p:spPr bwMode="auto">
          <a:xfrm>
            <a:off x="3609509" y="2197103"/>
            <a:ext cx="1684867" cy="340739"/>
          </a:xfrm>
          <a:prstGeom prst="roundRect">
            <a:avLst/>
          </a:prstGeom>
          <a:solidFill>
            <a:srgbClr val="FF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DecisionData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2184065" y="3129728"/>
            <a:ext cx="1142999" cy="340739"/>
          </a:xfrm>
          <a:prstGeom prst="round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QoSData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3504537" y="3129728"/>
            <a:ext cx="1354665" cy="340739"/>
          </a:xfrm>
          <a:prstGeom prst="roundRect">
            <a:avLst/>
          </a:prstGeom>
          <a:solidFill>
            <a:srgbClr val="C6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>
                <a:latin typeface="Arial" charset="0"/>
              </a:rPr>
              <a:t>ChargingData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952744" y="3129728"/>
            <a:ext cx="1790169" cy="340739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>
                <a:latin typeface="Arial" charset="0"/>
              </a:rPr>
              <a:t>TrafficControlR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ule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14221" y="3070357"/>
            <a:ext cx="1312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…</a:t>
            </a:r>
            <a:endParaRPr lang="en-US" sz="2000" b="1" dirty="0"/>
          </a:p>
        </p:txBody>
      </p:sp>
      <p:sp>
        <p:nvSpPr>
          <p:cNvPr id="23" name="Line 5"/>
          <p:cNvSpPr>
            <a:spLocks noChangeShapeType="1"/>
          </p:cNvSpPr>
          <p:nvPr/>
        </p:nvSpPr>
        <p:spPr bwMode="auto">
          <a:xfrm flipH="1" flipV="1">
            <a:off x="4455002" y="2719646"/>
            <a:ext cx="1174" cy="24785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Ctr="1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4" name="AutoShape 6"/>
          <p:cNvSpPr>
            <a:spLocks noChangeAspect="1" noChangeArrowheads="1"/>
          </p:cNvSpPr>
          <p:nvPr/>
        </p:nvSpPr>
        <p:spPr bwMode="auto">
          <a:xfrm>
            <a:off x="4347137" y="2558747"/>
            <a:ext cx="207264" cy="15544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cxnSp>
        <p:nvCxnSpPr>
          <p:cNvPr id="19" name="Elbow Connector 18"/>
          <p:cNvCxnSpPr>
            <a:stCxn id="10" idx="0"/>
            <a:endCxn id="23" idx="0"/>
          </p:cNvCxnSpPr>
          <p:nvPr/>
        </p:nvCxnSpPr>
        <p:spPr bwMode="auto">
          <a:xfrm rot="5400000" flipH="1" flipV="1">
            <a:off x="3524758" y="2198311"/>
            <a:ext cx="162225" cy="1700611"/>
          </a:xfrm>
          <a:prstGeom prst="bentConnector3">
            <a:avLst>
              <a:gd name="adj1" fmla="val 106651"/>
            </a:avLst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2" name="Elbow Connector 3081"/>
          <p:cNvCxnSpPr>
            <a:stCxn id="11" idx="0"/>
            <a:endCxn id="23" idx="0"/>
          </p:cNvCxnSpPr>
          <p:nvPr/>
        </p:nvCxnSpPr>
        <p:spPr bwMode="auto">
          <a:xfrm rot="5400000" flipH="1" flipV="1">
            <a:off x="4237911" y="2911463"/>
            <a:ext cx="162225" cy="274306"/>
          </a:xfrm>
          <a:prstGeom prst="bentConnector3">
            <a:avLst>
              <a:gd name="adj1" fmla="val 106650"/>
            </a:avLst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5" name="Elbow Connector 3084"/>
          <p:cNvCxnSpPr>
            <a:stCxn id="12" idx="0"/>
            <a:endCxn id="23" idx="0"/>
          </p:cNvCxnSpPr>
          <p:nvPr/>
        </p:nvCxnSpPr>
        <p:spPr bwMode="auto">
          <a:xfrm rot="16200000" flipV="1">
            <a:off x="5070891" y="2352789"/>
            <a:ext cx="162225" cy="1391653"/>
          </a:xfrm>
          <a:prstGeom prst="bentConnector3">
            <a:avLst>
              <a:gd name="adj1" fmla="val 106651"/>
            </a:avLst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737608"/>
              </p:ext>
            </p:extLst>
          </p:nvPr>
        </p:nvGraphicFramePr>
        <p:xfrm>
          <a:off x="1220724" y="3992533"/>
          <a:ext cx="6702551" cy="20781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9175"/>
                <a:gridCol w="1040435"/>
                <a:gridCol w="379559"/>
                <a:gridCol w="1012751"/>
                <a:gridCol w="2550631"/>
              </a:tblGrid>
              <a:tr h="1925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Attribute name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Data type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Cardinality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6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decisionId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string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Uniquely identifies the decision data within a PDU session.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6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activationTime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The time when the decision data shall be activated.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6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deactivationTime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time when the decision data shall be deactivated.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46704" y="3678811"/>
            <a:ext cx="2427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DecisionData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04334527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7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941308" y="181438"/>
            <a:ext cx="6859049" cy="833492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Example inheritance schema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7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 bwMode="auto">
          <a:xfrm>
            <a:off x="352425" y="1124213"/>
            <a:ext cx="8601075" cy="419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kern="0" dirty="0" err="1" smtClean="0">
                <a:latin typeface="Arial" panose="020B0604020202020204" pitchFamily="34" charset="0"/>
              </a:rPr>
              <a:t>QoSData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 is a subclass of </a:t>
            </a:r>
            <a:r>
              <a:rPr lang="en-US" altLang="en-US" sz="1600" kern="0" dirty="0" err="1" smtClean="0">
                <a:latin typeface="Arial" panose="020B0604020202020204" pitchFamily="34" charset="0"/>
              </a:rPr>
              <a:t>DecisionData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 and as such inherits all of the attributes from the parent class </a:t>
            </a:r>
            <a:r>
              <a:rPr lang="en-US" altLang="en-US" sz="1600" kern="0" dirty="0" err="1" smtClean="0">
                <a:latin typeface="Arial" panose="020B0604020202020204" pitchFamily="34" charset="0"/>
              </a:rPr>
              <a:t>DecisionData</a:t>
            </a:r>
            <a:endParaRPr lang="en-US" altLang="en-US" sz="16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kern="0" dirty="0" smtClean="0">
                <a:latin typeface="Arial" panose="020B0604020202020204" pitchFamily="34" charset="0"/>
              </a:rPr>
              <a:t>This can be expressed with Swagger/</a:t>
            </a:r>
            <a:r>
              <a:rPr lang="en-US" altLang="en-US" sz="1600" kern="0" dirty="0" err="1" smtClean="0">
                <a:latin typeface="Arial" panose="020B0604020202020204" pitchFamily="34" charset="0"/>
              </a:rPr>
              <a:t>OpenAPI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 using the </a:t>
            </a:r>
            <a:r>
              <a:rPr lang="en-US" altLang="en-US" sz="1600" b="1" i="1" kern="0" dirty="0" err="1" smtClean="0">
                <a:latin typeface="Arial" panose="020B0604020202020204" pitchFamily="34" charset="0"/>
              </a:rPr>
              <a:t>allOf</a:t>
            </a:r>
            <a:r>
              <a:rPr lang="en-US" altLang="en-US" sz="1600" kern="0" dirty="0">
                <a:latin typeface="Arial" panose="020B0604020202020204" pitchFamily="34" charset="0"/>
              </a:rPr>
              <a:t> keyword (</a:t>
            </a:r>
            <a:r>
              <a:rPr lang="en-US" altLang="en-US" sz="1600" kern="0" dirty="0">
                <a:latin typeface="Arial" panose="020B0604020202020204" pitchFamily="34" charset="0"/>
                <a:hlinkClick r:id="rId3"/>
              </a:rPr>
              <a:t>https://</a:t>
            </a:r>
            <a:r>
              <a:rPr lang="en-US" altLang="en-US" sz="1600" kern="0" dirty="0" smtClean="0">
                <a:latin typeface="Arial" panose="020B0604020202020204" pitchFamily="34" charset="0"/>
                <a:hlinkClick r:id="rId3"/>
              </a:rPr>
              <a:t>swagger.io/docs/specification/data-models/oneof-anyof-allof-not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</p:txBody>
      </p:sp>
      <p:sp>
        <p:nvSpPr>
          <p:cNvPr id="3091" name="Rounded Rectangle 3090"/>
          <p:cNvSpPr/>
          <p:nvPr/>
        </p:nvSpPr>
        <p:spPr bwMode="auto">
          <a:xfrm>
            <a:off x="777240" y="2244788"/>
            <a:ext cx="5751576" cy="4046283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1400" kern="0" dirty="0" err="1" smtClean="0"/>
              <a:t>DecisionData</a:t>
            </a:r>
            <a:r>
              <a:rPr lang="en-US" altLang="en-US" sz="1400" kern="0" dirty="0" smtClean="0"/>
              <a:t>: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type: </a:t>
            </a:r>
            <a:r>
              <a:rPr lang="en-US" altLang="en-US" sz="1400" kern="0" dirty="0" smtClean="0"/>
              <a:t>object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 smtClean="0"/>
              <a:t>      required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- </a:t>
            </a:r>
            <a:r>
              <a:rPr lang="en-US" altLang="en-US" sz="1400" kern="0" dirty="0" err="1" smtClean="0"/>
              <a:t>decisionId</a:t>
            </a:r>
            <a:endParaRPr lang="en-US" altLang="en-US" sz="1400" kern="0" dirty="0" smtClean="0"/>
          </a:p>
          <a:p>
            <a:pPr>
              <a:lnSpc>
                <a:spcPct val="80000"/>
              </a:lnSpc>
            </a:pPr>
            <a:r>
              <a:rPr lang="en-US" altLang="en-US" sz="1400" kern="0" dirty="0" smtClean="0"/>
              <a:t>      </a:t>
            </a:r>
            <a:r>
              <a:rPr lang="en-US" altLang="en-US" sz="1400" kern="0" dirty="0"/>
              <a:t>properties: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</a:t>
            </a:r>
            <a:r>
              <a:rPr lang="en-US" altLang="en-US" sz="1400" kern="0" dirty="0" err="1" smtClean="0"/>
              <a:t>decisionId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  type: </a:t>
            </a:r>
            <a:r>
              <a:rPr lang="en-US" altLang="en-US" sz="1400" kern="0" dirty="0" smtClean="0"/>
              <a:t>string</a:t>
            </a:r>
          </a:p>
          <a:p>
            <a:pPr>
              <a:lnSpc>
                <a:spcPct val="80000"/>
              </a:lnSpc>
            </a:pPr>
            <a:r>
              <a:rPr lang="en-US" altLang="en-US" sz="1400" b="1" kern="0" dirty="0" smtClean="0"/>
              <a:t>        …</a:t>
            </a:r>
          </a:p>
          <a:p>
            <a:pPr>
              <a:lnSpc>
                <a:spcPct val="80000"/>
              </a:lnSpc>
            </a:pP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 err="1" smtClean="0"/>
              <a:t>QoSData</a:t>
            </a:r>
            <a:r>
              <a:rPr lang="en-US" altLang="en-US" sz="1400" kern="0" dirty="0" smtClean="0"/>
              <a:t>: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</a:t>
            </a:r>
            <a:r>
              <a:rPr lang="en-US" altLang="en-US" sz="1400" b="1" i="1" kern="0" dirty="0" err="1"/>
              <a:t>allOf</a:t>
            </a:r>
            <a:r>
              <a:rPr lang="en-US" altLang="en-US" sz="1400" kern="0" dirty="0" smtClean="0"/>
              <a:t>: #inherits all of the </a:t>
            </a:r>
            <a:r>
              <a:rPr lang="en-US" altLang="en-US" sz="1400" kern="0" dirty="0" err="1" smtClean="0"/>
              <a:t>DecisionData</a:t>
            </a:r>
            <a:r>
              <a:rPr lang="en-US" altLang="en-US" sz="1400" kern="0" dirty="0" smtClean="0"/>
              <a:t> properties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- $ref: </a:t>
            </a:r>
            <a:r>
              <a:rPr lang="en-US" altLang="en-US" sz="1400" kern="0" dirty="0" smtClean="0"/>
              <a:t>'#/</a:t>
            </a:r>
            <a:r>
              <a:rPr lang="en-US" altLang="en-US" sz="1400" kern="0" dirty="0" err="1" smtClean="0"/>
              <a:t>DecisionData</a:t>
            </a:r>
            <a:r>
              <a:rPr lang="en-US" altLang="en-US" sz="1400" kern="0" dirty="0" smtClean="0"/>
              <a:t>‘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</a:t>
            </a:r>
            <a:r>
              <a:rPr lang="en-US" altLang="en-US" sz="1400" kern="0" dirty="0" smtClean="0"/>
              <a:t>     - type: object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</a:t>
            </a:r>
            <a:r>
              <a:rPr lang="en-US" altLang="en-US" sz="1400" kern="0" dirty="0" smtClean="0"/>
              <a:t>    properties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</a:t>
            </a:r>
            <a:r>
              <a:rPr lang="en-US" altLang="en-US" sz="1400" kern="0" dirty="0" smtClean="0"/>
              <a:t>    5QI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</a:t>
            </a:r>
            <a:r>
              <a:rPr lang="en-US" altLang="en-US" sz="1400" kern="0" dirty="0" smtClean="0"/>
              <a:t>     </a:t>
            </a:r>
            <a:r>
              <a:rPr lang="en-US" altLang="en-US" sz="1400" kern="0" dirty="0"/>
              <a:t>type: integer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</a:t>
            </a:r>
            <a:r>
              <a:rPr lang="en-US" altLang="en-US" sz="1400" kern="0" dirty="0" smtClean="0"/>
              <a:t>    </a:t>
            </a:r>
            <a:r>
              <a:rPr lang="en-US" altLang="en-US" sz="1400" kern="0" dirty="0" err="1" smtClean="0"/>
              <a:t>maxRequestedBw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</a:t>
            </a:r>
            <a:r>
              <a:rPr lang="en-US" altLang="en-US" sz="1400" kern="0" dirty="0" smtClean="0"/>
              <a:t>    type</a:t>
            </a:r>
            <a:r>
              <a:rPr lang="en-US" altLang="en-US" sz="1400" kern="0" dirty="0"/>
              <a:t>: Bitrate</a:t>
            </a:r>
          </a:p>
          <a:p>
            <a:pPr>
              <a:lnSpc>
                <a:spcPct val="80000"/>
              </a:lnSpc>
            </a:pPr>
            <a:r>
              <a:rPr lang="en-US" altLang="en-US" sz="1400" b="1" kern="0" dirty="0" smtClean="0"/>
              <a:t>          …</a:t>
            </a:r>
            <a:endParaRPr lang="en-US" altLang="en-US" sz="1400" b="1" kern="0" dirty="0"/>
          </a:p>
        </p:txBody>
      </p:sp>
    </p:spTree>
    <p:extLst>
      <p:ext uri="{BB962C8B-B14F-4D97-AF65-F5344CB8AC3E}">
        <p14:creationId xmlns:p14="http://schemas.microsoft.com/office/powerpoint/2010/main" val="3312734980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8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760689" y="361649"/>
            <a:ext cx="6859049" cy="833492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Policy Decision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45256" y="1444076"/>
            <a:ext cx="8601075" cy="427060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 smtClean="0">
                <a:latin typeface="Arial" panose="020B0604020202020204" pitchFamily="34" charset="0"/>
              </a:rPr>
              <a:t>Policy decision is organized into a set of PCC rules and a </a:t>
            </a:r>
            <a:r>
              <a:rPr lang="en-US" altLang="en-US" sz="1800" dirty="0">
                <a:latin typeface="Arial" panose="020B0604020202020204" pitchFamily="34" charset="0"/>
              </a:rPr>
              <a:t>map (</a:t>
            </a:r>
            <a:r>
              <a:rPr lang="en-US" altLang="en-US" sz="1800" dirty="0">
                <a:latin typeface="Arial" panose="020B0604020202020204" pitchFamily="34" charset="0"/>
                <a:hlinkClick r:id="rId2"/>
              </a:rPr>
              <a:t>https://</a:t>
            </a:r>
            <a:r>
              <a:rPr lang="en-US" altLang="en-US" sz="1800" dirty="0" smtClean="0">
                <a:latin typeface="Arial" panose="020B0604020202020204" pitchFamily="34" charset="0"/>
                <a:hlinkClick r:id="rId2"/>
              </a:rPr>
              <a:t>swagger.io/docs/specification/data-models/dictionaries</a:t>
            </a:r>
            <a:r>
              <a:rPr lang="en-US" altLang="en-US" sz="1800" dirty="0" smtClean="0">
                <a:latin typeface="Arial" panose="020B0604020202020204" pitchFamily="34" charset="0"/>
              </a:rPr>
              <a:t>) of rules referenced by the PCC rules as follows:</a:t>
            </a: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8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23393" y="2457251"/>
            <a:ext cx="284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/>
              <a:t>PolicyDecision</a:t>
            </a:r>
            <a:endParaRPr lang="en-US" sz="1400" b="1" dirty="0"/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562930"/>
              </p:ext>
            </p:extLst>
          </p:nvPr>
        </p:nvGraphicFramePr>
        <p:xfrm>
          <a:off x="760689" y="2853638"/>
          <a:ext cx="7985640" cy="1903254"/>
        </p:xfrm>
        <a:graphic>
          <a:graphicData uri="http://schemas.openxmlformats.org/drawingml/2006/table">
            <a:tbl>
              <a:tblPr/>
              <a:tblGrid>
                <a:gridCol w="1996410"/>
                <a:gridCol w="1996410"/>
                <a:gridCol w="1996410"/>
                <a:gridCol w="1996410"/>
              </a:tblGrid>
              <a:tr h="26378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>
                          <a:solidFill>
                            <a:srgbClr val="333333"/>
                          </a:solidFill>
                          <a:effectLst/>
                        </a:rPr>
                        <a:t>Attribute name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>
                          <a:solidFill>
                            <a:srgbClr val="333333"/>
                          </a:solidFill>
                          <a:effectLst/>
                        </a:rPr>
                        <a:t>Data type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>
                          <a:solidFill>
                            <a:srgbClr val="333333"/>
                          </a:solidFill>
                          <a:effectLst/>
                        </a:rPr>
                        <a:t>Cardinality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>
                          <a:solidFill>
                            <a:srgbClr val="333333"/>
                          </a:solidFill>
                          <a:effectLst/>
                        </a:rPr>
                        <a:t>Description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66750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policies</a:t>
                      </a: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smtClean="0">
                          <a:effectLst/>
                        </a:rPr>
                        <a:t>Map(</a:t>
                      </a:r>
                      <a:r>
                        <a:rPr lang="en-US" sz="1400" dirty="0" err="1" smtClean="0">
                          <a:effectLst/>
                        </a:rPr>
                        <a:t>PccRule</a:t>
                      </a:r>
                      <a:r>
                        <a:rPr lang="en-US" sz="1400" dirty="0" smtClean="0">
                          <a:effectLst/>
                        </a:rPr>
                        <a:t>)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0..</a:t>
                      </a:r>
                      <a:r>
                        <a:rPr lang="en-US" sz="1400" dirty="0" smtClean="0">
                          <a:effectLst/>
                        </a:rPr>
                        <a:t>N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smtClean="0">
                          <a:effectLst/>
                        </a:rPr>
                        <a:t>A map of PCC rules provisioned </a:t>
                      </a:r>
                      <a:r>
                        <a:rPr lang="en-US" sz="1400" dirty="0">
                          <a:effectLst/>
                        </a:rPr>
                        <a:t>by the </a:t>
                      </a:r>
                      <a:r>
                        <a:rPr lang="en-US" sz="1400" dirty="0" smtClean="0">
                          <a:effectLst/>
                        </a:rPr>
                        <a:t>PCF keyed by </a:t>
                      </a:r>
                      <a:r>
                        <a:rPr lang="en-US" sz="1400" dirty="0" err="1" smtClean="0">
                          <a:effectLst/>
                        </a:rPr>
                        <a:t>ruleId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9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err="1" smtClean="0">
                          <a:effectLst/>
                        </a:rPr>
                        <a:t>decisionData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smtClean="0">
                          <a:effectLst/>
                        </a:rPr>
                        <a:t>Map(</a:t>
                      </a:r>
                      <a:r>
                        <a:rPr lang="en-US" sz="1400" dirty="0" err="1" smtClean="0">
                          <a:effectLst/>
                        </a:rPr>
                        <a:t>DecisionData</a:t>
                      </a:r>
                      <a:r>
                        <a:rPr lang="en-US" sz="1400" dirty="0" smtClean="0">
                          <a:effectLst/>
                        </a:rPr>
                        <a:t>)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0..</a:t>
                      </a:r>
                      <a:r>
                        <a:rPr lang="en-US" sz="1400" dirty="0" smtClean="0">
                          <a:effectLst/>
                        </a:rPr>
                        <a:t>N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smtClean="0">
                          <a:effectLst/>
                        </a:rPr>
                        <a:t>A map of domain</a:t>
                      </a:r>
                      <a:r>
                        <a:rPr lang="en-US" sz="1400" baseline="0" dirty="0" smtClean="0">
                          <a:effectLst/>
                        </a:rPr>
                        <a:t> specific decision data (</a:t>
                      </a:r>
                      <a:r>
                        <a:rPr lang="en-US" sz="1400" baseline="0" dirty="0" err="1" smtClean="0">
                          <a:effectLst/>
                        </a:rPr>
                        <a:t>QoS</a:t>
                      </a:r>
                      <a:r>
                        <a:rPr lang="en-US" sz="1400" baseline="0" dirty="0" smtClean="0">
                          <a:effectLst/>
                        </a:rPr>
                        <a:t>, Charging, traffic steering, </a:t>
                      </a:r>
                      <a:r>
                        <a:rPr lang="en-US" sz="1400" baseline="0" dirty="0" err="1" smtClean="0">
                          <a:effectLst/>
                        </a:rPr>
                        <a:t>etc</a:t>
                      </a:r>
                      <a:r>
                        <a:rPr lang="en-US" sz="1400" baseline="0" dirty="0" smtClean="0">
                          <a:effectLst/>
                        </a:rPr>
                        <a:t>) keyed by decision id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60689" y="5010912"/>
            <a:ext cx="685904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NOTE 1</a:t>
            </a:r>
            <a:r>
              <a:rPr lang="en-US" sz="1400" dirty="0" smtClean="0"/>
              <a:t>: Session level policies (e.g. Session-AMBR and Default-</a:t>
            </a:r>
            <a:r>
              <a:rPr lang="en-US" sz="1400" dirty="0" err="1" smtClean="0"/>
              <a:t>QoS</a:t>
            </a:r>
            <a:r>
              <a:rPr lang="en-US" sz="1400" dirty="0" smtClean="0"/>
              <a:t>-Information) can be expressed as policies with “Session” level scope. Exact encoding is FFS</a:t>
            </a:r>
          </a:p>
          <a:p>
            <a:endParaRPr lang="en-US" sz="1400" dirty="0"/>
          </a:p>
          <a:p>
            <a:r>
              <a:rPr lang="en-US" sz="1400" b="1" dirty="0" smtClean="0"/>
              <a:t>NOTE 2</a:t>
            </a:r>
            <a:r>
              <a:rPr lang="en-US" sz="1400" dirty="0" smtClean="0"/>
              <a:t>: Using maps as opposed to arrays works quite well if Merge Patch is used to update sub resources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11840745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832104"/>
          </a:xfrm>
        </p:spPr>
        <p:txBody>
          <a:bodyPr/>
          <a:lstStyle/>
          <a:p>
            <a:r>
              <a:rPr lang="en-US" dirty="0" smtClean="0"/>
              <a:t>Comparison with N4 (SMF&lt;-&gt;UPF)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316736"/>
            <a:ext cx="8388350" cy="4830763"/>
          </a:xfrm>
        </p:spPr>
        <p:txBody>
          <a:bodyPr/>
          <a:lstStyle/>
          <a:p>
            <a:r>
              <a:rPr lang="en-US" sz="1600" dirty="0"/>
              <a:t>The </a:t>
            </a:r>
            <a:r>
              <a:rPr lang="en-US" sz="1600" dirty="0" smtClean="0"/>
              <a:t>SMF </a:t>
            </a:r>
            <a:r>
              <a:rPr lang="en-US" sz="1600" dirty="0"/>
              <a:t>takes policy/charging decision </a:t>
            </a:r>
            <a:r>
              <a:rPr lang="en-US" sz="1600" dirty="0" smtClean="0"/>
              <a:t>and generates Packet </a:t>
            </a:r>
            <a:r>
              <a:rPr lang="en-US" sz="1600" dirty="0"/>
              <a:t>Detection Rules (PDRs), Forwarding Action Rules (FARs), </a:t>
            </a:r>
            <a:r>
              <a:rPr lang="en-US" sz="1600" dirty="0" err="1"/>
              <a:t>QoS</a:t>
            </a:r>
            <a:r>
              <a:rPr lang="en-US" sz="1600" dirty="0"/>
              <a:t> Enforcement Rules (QERs), URRs (Usage Reporting Rules) and/or Buffering Action Rules (BARs) and pushes these rules to the </a:t>
            </a:r>
            <a:r>
              <a:rPr lang="en-US" sz="1600" dirty="0" smtClean="0"/>
              <a:t>UPF.</a:t>
            </a:r>
            <a:endParaRPr lang="en-US" sz="1600" dirty="0"/>
          </a:p>
          <a:p>
            <a:r>
              <a:rPr lang="en-US" sz="1600" dirty="0"/>
              <a:t>PDRs contain packet description/matching information as well as references to the various FARs, QERs, URRs and BARs (using corresponding rule ids) that apply to the packets identified in the PDR. This is the </a:t>
            </a:r>
            <a:r>
              <a:rPr lang="en-US" sz="1600" b="1" dirty="0"/>
              <a:t>exact same concept</a:t>
            </a:r>
            <a:r>
              <a:rPr lang="en-US" sz="1600" dirty="0"/>
              <a:t> as the </a:t>
            </a:r>
            <a:r>
              <a:rPr lang="en-US" sz="1600" dirty="0" smtClean="0"/>
              <a:t>proposal in this discussion paper.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9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878779"/>
              </p:ext>
            </p:extLst>
          </p:nvPr>
        </p:nvGraphicFramePr>
        <p:xfrm>
          <a:off x="804672" y="3300986"/>
          <a:ext cx="7951184" cy="27428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5575"/>
                <a:gridCol w="6615609"/>
              </a:tblGrid>
              <a:tr h="2636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N4 constructs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N7 Oracle proposal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31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PDRs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effectLst/>
                        </a:rPr>
                        <a:t>PCCRules</a:t>
                      </a:r>
                      <a:r>
                        <a:rPr lang="en-US" sz="1600" dirty="0">
                          <a:effectLst/>
                        </a:rPr>
                        <a:t>. PDI in PDRs is exactly the same concept as </a:t>
                      </a:r>
                      <a:r>
                        <a:rPr lang="en-US" sz="1600" dirty="0" err="1">
                          <a:effectLst/>
                        </a:rPr>
                        <a:t>PolicyScope</a:t>
                      </a:r>
                      <a:r>
                        <a:rPr lang="en-US" sz="1600" dirty="0">
                          <a:effectLst/>
                        </a:rPr>
                        <a:t> allowing decision data to be applied to different scopes (session, flow, application, </a:t>
                      </a:r>
                      <a:r>
                        <a:rPr lang="en-US" sz="1600" dirty="0" err="1">
                          <a:effectLst/>
                        </a:rPr>
                        <a:t>etc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36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FARs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effectLst/>
                        </a:rPr>
                        <a:t>TrafficControlData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36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QERs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effectLst/>
                        </a:rPr>
                        <a:t>QosDecisionData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5527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URRs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effectLst/>
                        </a:rPr>
                        <a:t>QuotaData</a:t>
                      </a:r>
                      <a:r>
                        <a:rPr lang="en-US" sz="1600" b="1" dirty="0">
                          <a:effectLst/>
                        </a:rPr>
                        <a:t>/</a:t>
                      </a:r>
                      <a:r>
                        <a:rPr lang="en-US" sz="1600" b="1" dirty="0" err="1">
                          <a:effectLst/>
                        </a:rPr>
                        <a:t>UsageMonitoringData</a:t>
                      </a:r>
                      <a:r>
                        <a:rPr lang="en-US" sz="1600" dirty="0">
                          <a:effectLst/>
                        </a:rPr>
                        <a:t>.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NOTE 1: </a:t>
                      </a:r>
                      <a:r>
                        <a:rPr lang="en-US" sz="1600" dirty="0" err="1">
                          <a:effectLst/>
                        </a:rPr>
                        <a:t>ChargingData</a:t>
                      </a:r>
                      <a:r>
                        <a:rPr lang="en-US" sz="1600" dirty="0">
                          <a:effectLst/>
                        </a:rPr>
                        <a:t> isn’t sent to the user plane in </a:t>
                      </a:r>
                      <a:r>
                        <a:rPr lang="en-US" sz="1600" dirty="0" smtClean="0">
                          <a:effectLst/>
                        </a:rPr>
                        <a:t>N4</a:t>
                      </a:r>
                      <a:r>
                        <a:rPr lang="en-US" sz="1600" dirty="0">
                          <a:effectLst/>
                        </a:rPr>
                        <a:t>, however, URRs are created per charging key/Charging key and service id/charging key, ASP ID and Sponsor ID.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36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BARs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Not applicable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05248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31735</TotalTime>
  <Words>1650</Words>
  <Application>Microsoft Office PowerPoint</Application>
  <PresentationFormat>On-screen Show (4:3)</PresentationFormat>
  <Paragraphs>239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Batang</vt:lpstr>
      <vt:lpstr>Calibri</vt:lpstr>
      <vt:lpstr>Times New Roman</vt:lpstr>
      <vt:lpstr>Office Theme</vt:lpstr>
      <vt:lpstr> SM_PolicyControl policy decision data model design  </vt:lpstr>
      <vt:lpstr>Policy decision data model</vt:lpstr>
      <vt:lpstr>Problem statement</vt:lpstr>
      <vt:lpstr>New Encoding Proposal  (a.k.a. reference based encoding)</vt:lpstr>
      <vt:lpstr>PccRule</vt:lpstr>
      <vt:lpstr>DecisionData’s class hierarchy</vt:lpstr>
      <vt:lpstr>Example inheritance schema</vt:lpstr>
      <vt:lpstr>Policy Decision</vt:lpstr>
      <vt:lpstr>Comparison with N4 (SMF&lt;-&gt;UPF)</vt:lpstr>
      <vt:lpstr>Decision Data re-use scenarios</vt:lpstr>
      <vt:lpstr>Encoding efficiency 1/3</vt:lpstr>
      <vt:lpstr>Encoding efficiency 2/3</vt:lpstr>
      <vt:lpstr>Encoding efficiency 3/3 </vt:lpstr>
      <vt:lpstr>Encodings’ comparison summary</vt:lpstr>
      <vt:lpstr>Recommendations</vt:lpstr>
      <vt:lpstr>Recommendations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Oracle</cp:lastModifiedBy>
  <cp:revision>494</cp:revision>
  <dcterms:created xsi:type="dcterms:W3CDTF">2008-08-30T09:32:10Z</dcterms:created>
  <dcterms:modified xsi:type="dcterms:W3CDTF">2018-02-19T04:13:49Z</dcterms:modified>
</cp:coreProperties>
</file>