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582" r:id="rId3"/>
    <p:sldId id="573" r:id="rId4"/>
    <p:sldId id="577" r:id="rId5"/>
    <p:sldId id="579" r:id="rId6"/>
    <p:sldId id="578" r:id="rId7"/>
    <p:sldId id="574" r:id="rId8"/>
    <p:sldId id="58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254"/>
    <a:srgbClr val="FF3300"/>
    <a:srgbClr val="72732F"/>
    <a:srgbClr val="72AF2F"/>
    <a:srgbClr val="B1D254"/>
    <a:srgbClr val="2A6EA8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11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9B3B46-4DE6-4BF4-B1C9-F8238F57C054}" type="datetime1">
              <a:rPr lang="en-US"/>
              <a:pPr>
                <a:defRPr/>
              </a:pPr>
              <a:t>1/8/2018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79DF047-FB61-4826-A109-87A5E1B4EF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2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3304DD-B6E5-44C7-BF09-85FD3B27C62C}" type="datetime1">
              <a:rPr lang="en-US"/>
              <a:pPr>
                <a:defRPr/>
              </a:pPr>
              <a:t>1/8/2018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FE08BBD-1430-4A2A-997E-836162709D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9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1995F4-5025-4CBA-83EB-EEFE64C19ED1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20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CFF43-26CC-436D-B1EC-2E7D2BAE60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60020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A13AF1-90D3-4AD4-9F95-C28F713105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8157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FB8066-F152-4DAB-AA3B-F2ECC4A7C9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0595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8FE821-36E9-4DD7-8E33-1C32B7646D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5163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F76B82-C76F-4CD3-86CA-5133DF3072A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6720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C536D7-5D7E-4668-AF21-6EAF4E3D1E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9620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9B4D47-E0C2-4C21-988E-6C58E90525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2401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1196EA-CCEA-4E80-8386-E0540AAC5E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2958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C6A8F-4C54-4AED-B6C5-D66D887A74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3523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A6E9679-CAAC-4D6E-BE60-31645ABA4AE4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22215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43E923-856B-48A0-99CD-3531962C22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35394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E4A54A-EB3F-40AA-A980-5D6B8A3198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8679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F8B805FD-4FD8-4C4A-9507-613E845F93B0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</a:rPr>
              <a:t>© </a:t>
            </a:r>
            <a:r>
              <a:rPr lang="en-GB" altLang="en-US" dirty="0" smtClean="0">
                <a:solidFill>
                  <a:schemeClr val="bg1"/>
                </a:solidFill>
              </a:rPr>
              <a:t>3GPP 2018 </a:t>
            </a:r>
            <a:r>
              <a:rPr lang="en-GB" altLang="en-US" dirty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CT3#94 – C3-180067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wagger.io/docs/specification/data-models/oneof-anyof-allof-no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swagger.io/docs/specification/data-models/dictionarie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9EA45F-FA27-4483-B122-BD5CBEC6CC67}" type="slidenum">
              <a:rPr lang="en-GB" altLang="en-US" sz="1100">
                <a:solidFill>
                  <a:schemeClr val="bg1"/>
                </a:solidFill>
              </a:rPr>
              <a:pPr/>
              <a:t>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SM_PolicyControl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policy decision data model design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C3-180067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endParaRPr lang="en-US" altLang="en-US" sz="3200" dirty="0" smtClean="0">
              <a:latin typeface="Arial" panose="020B0604020202020204" pitchFamily="34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latin typeface="Arial" panose="020B0604020202020204" pitchFamily="34" charset="0"/>
              </a:rPr>
              <a:t>Oracle</a:t>
            </a: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56" y="2669540"/>
            <a:ext cx="7772400" cy="1362075"/>
          </a:xfrm>
        </p:spPr>
        <p:txBody>
          <a:bodyPr/>
          <a:lstStyle/>
          <a:p>
            <a:r>
              <a:rPr lang="en-US" dirty="0" smtClean="0"/>
              <a:t>Policy decision data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34193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Problem statement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6050" y="1435607"/>
            <a:ext cx="8601075" cy="4701607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Current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SM_PolicyControl’s</a:t>
            </a:r>
            <a:r>
              <a:rPr lang="en-US" altLang="en-US" sz="2000" dirty="0" smtClean="0">
                <a:latin typeface="Arial" panose="020B0604020202020204" pitchFamily="34" charset="0"/>
              </a:rPr>
              <a:t> policy decision data model is based on the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Gx</a:t>
            </a:r>
            <a:r>
              <a:rPr lang="en-US" altLang="en-US" sz="2000" dirty="0" smtClean="0">
                <a:latin typeface="Arial" panose="020B0604020202020204" pitchFamily="34" charset="0"/>
              </a:rPr>
              <a:t> data model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PCC rules are used to describe inline all aspects of policy and charging control for flows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Session level policies (e.g. APN-AMBR) used to cover session scoped policy </a:t>
            </a:r>
            <a:r>
              <a:rPr lang="en-US" altLang="en-US" sz="1800" dirty="0" smtClean="0">
                <a:latin typeface="Arial" panose="020B0604020202020204" pitchFamily="34" charset="0"/>
              </a:rPr>
              <a:t>decisions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While this works, there are certain aspects that can be improved:</a:t>
            </a: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Modularity</a:t>
            </a:r>
            <a:r>
              <a:rPr lang="en-US" altLang="en-US" sz="1800" dirty="0" smtClean="0">
                <a:latin typeface="Arial" panose="020B0604020202020204" pitchFamily="34" charset="0"/>
              </a:rPr>
              <a:t>: by separating the various policy control constructs (e.g.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800" dirty="0" smtClean="0">
                <a:latin typeface="Arial" panose="020B0604020202020204" pitchFamily="34" charset="0"/>
              </a:rPr>
              <a:t>, Traffic Steering,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etc</a:t>
            </a:r>
            <a:r>
              <a:rPr lang="en-US" altLang="en-US" sz="1800" dirty="0" smtClean="0">
                <a:latin typeface="Arial" panose="020B0604020202020204" pitchFamily="34" charset="0"/>
              </a:rPr>
              <a:t>) into their own objects, we can: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Re-use policy decision information across </a:t>
            </a:r>
            <a:r>
              <a:rPr lang="en-US" altLang="en-US" sz="1800" dirty="0">
                <a:latin typeface="Arial" panose="020B0604020202020204" pitchFamily="34" charset="0"/>
              </a:rPr>
              <a:t>flows to avoid duplication of </a:t>
            </a:r>
            <a:r>
              <a:rPr lang="en-US" altLang="en-US" sz="1800" dirty="0" smtClean="0">
                <a:latin typeface="Arial" panose="020B0604020202020204" pitchFamily="34" charset="0"/>
              </a:rPr>
              <a:t>information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Independently evolve the various policy decision constructs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Inheritance</a:t>
            </a:r>
            <a:r>
              <a:rPr lang="en-US" altLang="en-US" sz="1800" dirty="0" smtClean="0">
                <a:latin typeface="Arial" panose="020B0604020202020204" pitchFamily="34" charset="0"/>
              </a:rPr>
              <a:t>: leveraging common functionality across various policy constructs, we can use inheritance to define the various types of policy rules in a class hierarchy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4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142476" y="20527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PccRule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4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 txBox="1">
            <a:spLocks/>
          </p:cNvSpPr>
          <p:nvPr/>
        </p:nvSpPr>
        <p:spPr bwMode="auto">
          <a:xfrm>
            <a:off x="333375" y="5649566"/>
            <a:ext cx="8601075" cy="68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lnSpc>
                <a:spcPct val="80000"/>
              </a:lnSpc>
              <a:buNone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*: As opposed to having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specified inline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the corresponding information is organized into its own set of rules and referenced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 via rule ids.</a:t>
            </a:r>
          </a:p>
          <a:p>
            <a:pPr lvl="2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064977"/>
              </p:ext>
            </p:extLst>
          </p:nvPr>
        </p:nvGraphicFramePr>
        <p:xfrm>
          <a:off x="905256" y="1423511"/>
          <a:ext cx="7269480" cy="3770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5360"/>
                <a:gridCol w="1062334"/>
                <a:gridCol w="387547"/>
                <a:gridCol w="1034066"/>
                <a:gridCol w="3030173"/>
              </a:tblGrid>
              <a:tr h="1897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Attribute name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ruleId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PCC rule,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7590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dirty="0" err="1">
                          <a:effectLst/>
                        </a:rPr>
                        <a:t>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PolicyScope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Determines the scope of the PCC rule: session, flows, application,predefined or predefined group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9488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precedence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interger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0..1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Determines the order, in which service data flow templates consisting of service data flow filters are applied at service data flow detection at the UPF.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5693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decisionDataIds</a:t>
                      </a:r>
                      <a:r>
                        <a:rPr lang="en-US" sz="1400" dirty="0" smtClean="0">
                          <a:effectLst/>
                        </a:rPr>
                        <a:t>*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 list of decision data ids (</a:t>
                      </a:r>
                      <a:r>
                        <a:rPr lang="en-GB" sz="1400" dirty="0" err="1">
                          <a:effectLst/>
                        </a:rPr>
                        <a:t>QoS</a:t>
                      </a:r>
                      <a:r>
                        <a:rPr lang="en-GB" sz="1400" dirty="0">
                          <a:effectLst/>
                        </a:rPr>
                        <a:t>, charging, </a:t>
                      </a:r>
                      <a:r>
                        <a:rPr lang="en-GB" sz="1400" dirty="0" err="1">
                          <a:effectLst/>
                        </a:rPr>
                        <a:t>etc</a:t>
                      </a:r>
                      <a:r>
                        <a:rPr lang="en-GB" sz="1400" dirty="0">
                          <a:effectLst/>
                        </a:rPr>
                        <a:t>) associated with this rule.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501192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558213" y="5998718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142476" y="372190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DecisionData</a:t>
            </a:r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’ class hierarchy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5989193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251326"/>
            <a:ext cx="8601075" cy="87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As specified in the previous slide,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associated with a PCC rule are organized into their own groups of data referenced by the PCC rule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>
                <a:latin typeface="Arial" panose="020B0604020202020204" pitchFamily="34" charset="0"/>
              </a:rPr>
              <a:t>These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 have </a:t>
            </a:r>
            <a:r>
              <a:rPr lang="en-US" altLang="en-US" sz="1400" kern="0" dirty="0">
                <a:latin typeface="Arial" panose="020B0604020202020204" pitchFamily="34" charset="0"/>
              </a:rPr>
              <a:t>common properties but simply are different types of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data. </a:t>
            </a:r>
            <a:r>
              <a:rPr lang="en-US" altLang="en-US" sz="1400" kern="0" dirty="0">
                <a:latin typeface="Arial" panose="020B0604020202020204" pitchFamily="34" charset="0"/>
              </a:rPr>
              <a:t>As such, they are defined following the below class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hierarchy</a:t>
            </a: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3609509" y="2197103"/>
            <a:ext cx="1684867" cy="340739"/>
          </a:xfrm>
          <a:prstGeom prst="roundRect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DecisionData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184065" y="3129728"/>
            <a:ext cx="1142999" cy="340739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QoSData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3504537" y="3129728"/>
            <a:ext cx="1354665" cy="340739"/>
          </a:xfrm>
          <a:prstGeom prst="roundRect">
            <a:avLst/>
          </a:prstGeom>
          <a:solidFill>
            <a:srgbClr val="C6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Charging</a:t>
            </a:r>
            <a:r>
              <a:rPr lang="en-US" sz="1400" dirty="0" err="1" smtClean="0">
                <a:latin typeface="Arial" charset="0"/>
              </a:rPr>
              <a:t>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952744" y="3129728"/>
            <a:ext cx="1790169" cy="34073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TrafficControl</a:t>
            </a:r>
            <a:r>
              <a:rPr lang="en-US" sz="1400" dirty="0" err="1" smtClean="0">
                <a:latin typeface="Arial" charset="0"/>
              </a:rPr>
              <a:t>R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ule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4221" y="3070357"/>
            <a:ext cx="1312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…</a:t>
            </a:r>
            <a:endParaRPr lang="en-US" sz="2000" b="1" dirty="0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 flipH="1" flipV="1">
            <a:off x="4455002" y="2719646"/>
            <a:ext cx="1174" cy="24785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AutoShape 6"/>
          <p:cNvSpPr>
            <a:spLocks noChangeAspect="1" noChangeArrowheads="1"/>
          </p:cNvSpPr>
          <p:nvPr/>
        </p:nvSpPr>
        <p:spPr bwMode="auto">
          <a:xfrm>
            <a:off x="4347137" y="2558747"/>
            <a:ext cx="207264" cy="15544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19" name="Elbow Connector 18"/>
          <p:cNvCxnSpPr>
            <a:stCxn id="10" idx="0"/>
            <a:endCxn id="23" idx="0"/>
          </p:cNvCxnSpPr>
          <p:nvPr/>
        </p:nvCxnSpPr>
        <p:spPr bwMode="auto">
          <a:xfrm rot="5400000" flipH="1" flipV="1">
            <a:off x="3524758" y="2198311"/>
            <a:ext cx="162225" cy="1700611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2" name="Elbow Connector 3081"/>
          <p:cNvCxnSpPr>
            <a:stCxn id="11" idx="0"/>
            <a:endCxn id="23" idx="0"/>
          </p:cNvCxnSpPr>
          <p:nvPr/>
        </p:nvCxnSpPr>
        <p:spPr bwMode="auto">
          <a:xfrm rot="5400000" flipH="1" flipV="1">
            <a:off x="4237911" y="2911463"/>
            <a:ext cx="162225" cy="274306"/>
          </a:xfrm>
          <a:prstGeom prst="bentConnector3">
            <a:avLst>
              <a:gd name="adj1" fmla="val 106650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5" name="Elbow Connector 3084"/>
          <p:cNvCxnSpPr>
            <a:stCxn id="12" idx="0"/>
            <a:endCxn id="23" idx="0"/>
          </p:cNvCxnSpPr>
          <p:nvPr/>
        </p:nvCxnSpPr>
        <p:spPr bwMode="auto">
          <a:xfrm rot="16200000" flipV="1">
            <a:off x="5070891" y="2352789"/>
            <a:ext cx="162225" cy="1391653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37608"/>
              </p:ext>
            </p:extLst>
          </p:nvPr>
        </p:nvGraphicFramePr>
        <p:xfrm>
          <a:off x="1220724" y="3992533"/>
          <a:ext cx="6702551" cy="2078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9175"/>
                <a:gridCol w="1040435"/>
                <a:gridCol w="379559"/>
                <a:gridCol w="1012751"/>
                <a:gridCol w="2550631"/>
              </a:tblGrid>
              <a:tr h="1925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Attribute name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decision data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The time when the decision data shall be activated.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decision data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46704" y="3678811"/>
            <a:ext cx="242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DecisionData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4334527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941308" y="181438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Example inheritance schema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124213"/>
            <a:ext cx="8601075" cy="419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err="1" smtClean="0">
                <a:latin typeface="Arial" panose="020B0604020202020204" pitchFamily="34" charset="0"/>
              </a:rPr>
              <a:t>QoSData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is a subclass of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and as such inherits all of the attributes from the parent class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endParaRPr lang="en-US" altLang="en-US" sz="16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smtClean="0">
                <a:latin typeface="Arial" panose="020B0604020202020204" pitchFamily="34" charset="0"/>
              </a:rPr>
              <a:t>This can be expressed with Swagger/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OpenAPI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using the </a:t>
            </a:r>
            <a:r>
              <a:rPr lang="en-US" altLang="en-US" sz="1600" b="1" i="1" kern="0" dirty="0" err="1" smtClean="0">
                <a:latin typeface="Arial" panose="020B0604020202020204" pitchFamily="34" charset="0"/>
              </a:rPr>
              <a:t>allOf</a:t>
            </a:r>
            <a:r>
              <a:rPr lang="en-US" altLang="en-US" sz="1600" kern="0" dirty="0">
                <a:latin typeface="Arial" panose="020B0604020202020204" pitchFamily="34" charset="0"/>
              </a:rPr>
              <a:t> keyword (</a:t>
            </a:r>
            <a:r>
              <a:rPr lang="en-US" altLang="en-US" sz="1600" kern="0" dirty="0">
                <a:latin typeface="Arial" panose="020B0604020202020204" pitchFamily="34" charset="0"/>
                <a:hlinkClick r:id="rId3"/>
              </a:rPr>
              <a:t>https://</a:t>
            </a:r>
            <a:r>
              <a:rPr lang="en-US" altLang="en-US" sz="1600" kern="0" dirty="0" smtClean="0">
                <a:latin typeface="Arial" panose="020B0604020202020204" pitchFamily="34" charset="0"/>
                <a:hlinkClick r:id="rId3"/>
              </a:rPr>
              <a:t>swagger.io/docs/specification/data-models/oneof-anyof-allof-not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3091" name="Rounded Rectangle 3090"/>
          <p:cNvSpPr/>
          <p:nvPr/>
        </p:nvSpPr>
        <p:spPr bwMode="auto">
          <a:xfrm>
            <a:off x="777240" y="2244788"/>
            <a:ext cx="5751576" cy="4046283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type: </a:t>
            </a:r>
            <a:r>
              <a:rPr lang="en-US" altLang="en-US" sz="1400" kern="0" dirty="0" smtClean="0"/>
              <a:t>object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required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- </a:t>
            </a:r>
            <a:r>
              <a:rPr lang="en-US" altLang="en-US" sz="1400" kern="0" dirty="0" err="1" smtClean="0"/>
              <a:t>decisionId</a:t>
            </a:r>
            <a:endParaRPr lang="en-US" altLang="en-US" sz="1400" kern="0" dirty="0" smtClean="0"/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</a:t>
            </a:r>
            <a:r>
              <a:rPr lang="en-US" altLang="en-US" sz="1400" kern="0" dirty="0"/>
              <a:t>properties: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err="1" smtClean="0"/>
              <a:t>decisionId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  type: </a:t>
            </a:r>
            <a:r>
              <a:rPr lang="en-US" altLang="en-US" sz="1400" kern="0" dirty="0" smtClean="0"/>
              <a:t>string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…</a:t>
            </a:r>
          </a:p>
          <a:p>
            <a:pPr>
              <a:lnSpc>
                <a:spcPct val="80000"/>
              </a:lnSpc>
            </a:pP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QoSData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b="1" i="1" kern="0" dirty="0" err="1"/>
              <a:t>allOf</a:t>
            </a:r>
            <a:r>
              <a:rPr lang="en-US" altLang="en-US" sz="1400" kern="0" dirty="0" smtClean="0"/>
              <a:t>: #inherits all of the 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 properties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- $ref: </a:t>
            </a:r>
            <a:r>
              <a:rPr lang="en-US" altLang="en-US" sz="1400" kern="0" dirty="0" smtClean="0"/>
              <a:t>'#/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‘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</a:t>
            </a:r>
            <a:r>
              <a:rPr lang="en-US" altLang="en-US" sz="1400" kern="0" dirty="0" smtClean="0"/>
              <a:t>     - type: object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kern="0" dirty="0" smtClean="0"/>
              <a:t>    properties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5QI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</a:t>
            </a:r>
            <a:r>
              <a:rPr lang="en-US" altLang="en-US" sz="1400" kern="0" dirty="0" smtClean="0"/>
              <a:t>     </a:t>
            </a:r>
            <a:r>
              <a:rPr lang="en-US" altLang="en-US" sz="1400" kern="0" dirty="0"/>
              <a:t>type: integer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</a:t>
            </a:r>
            <a:r>
              <a:rPr lang="en-US" altLang="en-US" sz="1400" kern="0" dirty="0" err="1" smtClean="0"/>
              <a:t>maxRequestedBw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smtClean="0"/>
              <a:t>    type</a:t>
            </a:r>
            <a:r>
              <a:rPr lang="en-US" altLang="en-US" sz="1400" kern="0" dirty="0"/>
              <a:t>: Bitrate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  …</a:t>
            </a:r>
            <a:endParaRPr lang="en-US" altLang="en-US" sz="1400" b="1" kern="0" dirty="0"/>
          </a:p>
        </p:txBody>
      </p:sp>
    </p:spTree>
    <p:extLst>
      <p:ext uri="{BB962C8B-B14F-4D97-AF65-F5344CB8AC3E}">
        <p14:creationId xmlns:p14="http://schemas.microsoft.com/office/powerpoint/2010/main" val="3312734980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760689" y="361649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Policy Decision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5256" y="1444076"/>
            <a:ext cx="8601075" cy="42706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Policy decision is organized into a set of PCC rules and a </a:t>
            </a:r>
            <a:r>
              <a:rPr lang="en-US" altLang="en-US" sz="1800" dirty="0">
                <a:latin typeface="Arial" panose="020B0604020202020204" pitchFamily="34" charset="0"/>
              </a:rPr>
              <a:t>map (</a:t>
            </a:r>
            <a:r>
              <a:rPr lang="en-US" altLang="en-US" sz="1800" dirty="0">
                <a:latin typeface="Arial" panose="020B0604020202020204" pitchFamily="34" charset="0"/>
                <a:hlinkClick r:id="rId2"/>
              </a:rPr>
              <a:t>https://</a:t>
            </a:r>
            <a:r>
              <a:rPr lang="en-US" altLang="en-US" sz="1800" dirty="0" smtClean="0">
                <a:latin typeface="Arial" panose="020B0604020202020204" pitchFamily="34" charset="0"/>
                <a:hlinkClick r:id="rId2"/>
              </a:rPr>
              <a:t>swagger.io/docs/specification/data-models/dictionaries</a:t>
            </a:r>
            <a:r>
              <a:rPr lang="en-US" altLang="en-US" sz="1800" dirty="0" smtClean="0">
                <a:latin typeface="Arial" panose="020B0604020202020204" pitchFamily="34" charset="0"/>
              </a:rPr>
              <a:t>) of </a:t>
            </a:r>
            <a:r>
              <a:rPr lang="en-US" altLang="en-US" sz="1800" dirty="0" smtClean="0">
                <a:latin typeface="Arial" panose="020B0604020202020204" pitchFamily="34" charset="0"/>
              </a:rPr>
              <a:t>rules referenced by the PCC rules as follows:</a:t>
            </a: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3393" y="2457251"/>
            <a:ext cx="284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PolicyDecision</a:t>
            </a:r>
            <a:endParaRPr lang="en-US" sz="1400" b="1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1223"/>
              </p:ext>
            </p:extLst>
          </p:nvPr>
        </p:nvGraphicFramePr>
        <p:xfrm>
          <a:off x="760689" y="2853638"/>
          <a:ext cx="7985640" cy="1903254"/>
        </p:xfrm>
        <a:graphic>
          <a:graphicData uri="http://schemas.openxmlformats.org/drawingml/2006/table">
            <a:tbl>
              <a:tblPr/>
              <a:tblGrid>
                <a:gridCol w="1996410"/>
                <a:gridCol w="1996410"/>
                <a:gridCol w="1996410"/>
                <a:gridCol w="1996410"/>
              </a:tblGrid>
              <a:tr h="26378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Attribute name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Cardinality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Description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66750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policies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PccRule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0..N (Map)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PCC rules provisioned </a:t>
                      </a:r>
                      <a:r>
                        <a:rPr lang="en-US" sz="1400" dirty="0">
                          <a:effectLst/>
                        </a:rPr>
                        <a:t>by the </a:t>
                      </a:r>
                      <a:r>
                        <a:rPr lang="en-US" sz="1400" dirty="0" smtClean="0">
                          <a:effectLst/>
                        </a:rPr>
                        <a:t>PCF keyed by </a:t>
                      </a:r>
                      <a:r>
                        <a:rPr lang="en-US" sz="1400" dirty="0" err="1" smtClean="0">
                          <a:effectLst/>
                        </a:rPr>
                        <a:t>ruleId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9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0..N (Map)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domain</a:t>
                      </a:r>
                      <a:r>
                        <a:rPr lang="en-US" sz="1400" baseline="0" dirty="0" smtClean="0">
                          <a:effectLst/>
                        </a:rPr>
                        <a:t> specific decision data (</a:t>
                      </a:r>
                      <a:r>
                        <a:rPr lang="en-US" sz="1400" baseline="0" dirty="0" err="1" smtClean="0">
                          <a:effectLst/>
                        </a:rPr>
                        <a:t>QoS</a:t>
                      </a:r>
                      <a:r>
                        <a:rPr lang="en-US" sz="1400" baseline="0" dirty="0" smtClean="0">
                          <a:effectLst/>
                        </a:rPr>
                        <a:t>, Charging, traffic steering, </a:t>
                      </a:r>
                      <a:r>
                        <a:rPr lang="en-US" sz="1400" baseline="0" dirty="0" err="1" smtClean="0">
                          <a:effectLst/>
                        </a:rPr>
                        <a:t>etc</a:t>
                      </a:r>
                      <a:r>
                        <a:rPr lang="en-US" sz="1400" baseline="0" dirty="0" smtClean="0">
                          <a:effectLst/>
                        </a:rPr>
                        <a:t>) keyed by decision 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60689" y="5010912"/>
            <a:ext cx="68590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NOTE 1</a:t>
            </a:r>
            <a:r>
              <a:rPr lang="en-US" sz="1400" dirty="0" smtClean="0"/>
              <a:t>: Session level policies (e.g. Session-AMBR and Default-</a:t>
            </a:r>
            <a:r>
              <a:rPr lang="en-US" sz="1400" dirty="0" err="1" smtClean="0"/>
              <a:t>QoS</a:t>
            </a:r>
            <a:r>
              <a:rPr lang="en-US" sz="1400" dirty="0" smtClean="0"/>
              <a:t>-Information) can be expressed as policies with “Session” level scope. Exact encoding is FFS</a:t>
            </a:r>
          </a:p>
          <a:p>
            <a:endParaRPr lang="en-US" sz="1400" dirty="0"/>
          </a:p>
          <a:p>
            <a:r>
              <a:rPr lang="en-US" sz="1400" b="1" dirty="0" smtClean="0"/>
              <a:t>NOTE 2</a:t>
            </a:r>
            <a:r>
              <a:rPr lang="en-US" sz="1400" dirty="0" smtClean="0"/>
              <a:t>: Using maps as opposed to arrays works quite well if Merge Patch is used to update sub resources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840745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pCR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pCR</a:t>
            </a:r>
            <a:r>
              <a:rPr lang="en-US" dirty="0" smtClean="0"/>
              <a:t> C3-180066 against TS 29.512 defines the high level structure of policy decision information as described in this discussion paper.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9847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21214</TotalTime>
  <Words>712</Words>
  <Application>Microsoft Office PowerPoint</Application>
  <PresentationFormat>On-screen Show (4:3)</PresentationFormat>
  <Paragraphs>159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Batang</vt:lpstr>
      <vt:lpstr>Calibri</vt:lpstr>
      <vt:lpstr>Times New Roman</vt:lpstr>
      <vt:lpstr>Office Theme</vt:lpstr>
      <vt:lpstr> SM_PolicyControl policy decision data model design  </vt:lpstr>
      <vt:lpstr>Policy decision data model</vt:lpstr>
      <vt:lpstr>Problem statement</vt:lpstr>
      <vt:lpstr>PccRule</vt:lpstr>
      <vt:lpstr>DecisionData’ class hierarchy</vt:lpstr>
      <vt:lpstr>Example inheritance schema</vt:lpstr>
      <vt:lpstr>Policy Decision</vt:lpstr>
      <vt:lpstr>pCR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Oracle</cp:lastModifiedBy>
  <cp:revision>445</cp:revision>
  <dcterms:created xsi:type="dcterms:W3CDTF">2008-08-30T09:32:10Z</dcterms:created>
  <dcterms:modified xsi:type="dcterms:W3CDTF">2018-01-15T15:30:17Z</dcterms:modified>
</cp:coreProperties>
</file>