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theme/theme6.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50" r:id="rId8"/>
    <p:sldMasterId id="2147483660" r:id="rId9"/>
    <p:sldMasterId id="2147483662" r:id="rId10"/>
    <p:sldMasterId id="2147483667" r:id="rId11"/>
    <p:sldMasterId id="2147483669" r:id="rId12"/>
    <p:sldMasterId id="2147483675" r:id="rId13"/>
    <p:sldMasterId id="2147483683" r:id="rId14"/>
  </p:sldMasterIdLst>
  <p:notesMasterIdLst>
    <p:notesMasterId r:id="rId31"/>
  </p:notesMasterIdLst>
  <p:handoutMasterIdLst>
    <p:handoutMasterId r:id="rId32"/>
  </p:handoutMasterIdLst>
  <p:sldIdLst>
    <p:sldId id="338" r:id="rId15"/>
    <p:sldId id="303" r:id="rId16"/>
    <p:sldId id="302" r:id="rId17"/>
    <p:sldId id="305" r:id="rId18"/>
    <p:sldId id="306" r:id="rId19"/>
    <p:sldId id="343" r:id="rId20"/>
    <p:sldId id="320" r:id="rId21"/>
    <p:sldId id="339" r:id="rId22"/>
    <p:sldId id="340" r:id="rId23"/>
    <p:sldId id="341" r:id="rId24"/>
    <p:sldId id="342" r:id="rId25"/>
    <p:sldId id="344" r:id="rId26"/>
    <p:sldId id="304" r:id="rId27"/>
    <p:sldId id="345" r:id="rId28"/>
    <p:sldId id="321" r:id="rId29"/>
    <p:sldId id="346"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6" orient="horz" pos="2935" userDrawn="1">
          <p15:clr>
            <a:srgbClr val="A4A3A4"/>
          </p15:clr>
        </p15:guide>
        <p15:guide id="7" orient="horz" pos="577" userDrawn="1">
          <p15:clr>
            <a:srgbClr val="A4A3A4"/>
          </p15:clr>
        </p15:guide>
        <p15:guide id="8" orient="horz" pos="169" userDrawn="1">
          <p15:clr>
            <a:srgbClr val="A4A3A4"/>
          </p15:clr>
        </p15:guide>
        <p15:guide id="9" orient="horz" pos="667" userDrawn="1">
          <p15:clr>
            <a:srgbClr val="A4A3A4"/>
          </p15:clr>
        </p15:guide>
        <p15:guide id="10" pos="249" userDrawn="1">
          <p15:clr>
            <a:srgbClr val="A4A3A4"/>
          </p15:clr>
        </p15:guide>
        <p15:guide id="11" pos="551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142"/>
    <a:srgbClr val="EDF2F5"/>
    <a:srgbClr val="4D57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36" autoAdjust="0"/>
    <p:restoredTop sz="94660"/>
  </p:normalViewPr>
  <p:slideViewPr>
    <p:cSldViewPr snapToGrid="0">
      <p:cViewPr varScale="1">
        <p:scale>
          <a:sx n="114" d="100"/>
          <a:sy n="114" d="100"/>
        </p:scale>
        <p:origin x="120" y="300"/>
      </p:cViewPr>
      <p:guideLst>
        <p:guide orient="horz" pos="1620"/>
        <p:guide pos="2880"/>
        <p:guide orient="horz" pos="2935"/>
        <p:guide orient="horz" pos="577"/>
        <p:guide orient="horz" pos="169"/>
        <p:guide orient="horz" pos="667"/>
        <p:guide pos="249"/>
        <p:guide pos="5511"/>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235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Master" Target="slideMasters/slideMaster6.xml"/><Relationship Id="rId18" Type="http://schemas.openxmlformats.org/officeDocument/2006/relationships/slide" Target="slides/slide4.xml"/><Relationship Id="rId26"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slide" Target="slides/slide7.xml"/><Relationship Id="rId34" Type="http://schemas.openxmlformats.org/officeDocument/2006/relationships/viewProps" Target="viewProps.xml"/><Relationship Id="rId7" Type="http://schemas.openxmlformats.org/officeDocument/2006/relationships/customXml" Target="../customXml/item7.xml"/><Relationship Id="rId12" Type="http://schemas.openxmlformats.org/officeDocument/2006/relationships/slideMaster" Target="slideMasters/slideMaster5.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4.xml"/><Relationship Id="rId24" Type="http://schemas.openxmlformats.org/officeDocument/2006/relationships/slide" Target="slides/slide10.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tableStyles" Target="tableStyles.xml"/><Relationship Id="rId10" Type="http://schemas.openxmlformats.org/officeDocument/2006/relationships/slideMaster" Target="slideMasters/slideMaster3.xml"/><Relationship Id="rId19" Type="http://schemas.openxmlformats.org/officeDocument/2006/relationships/slide" Target="slides/slide5.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2.xml"/><Relationship Id="rId14" Type="http://schemas.openxmlformats.org/officeDocument/2006/relationships/slideMaster" Target="slideMasters/slideMaster7.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89465-CE0D-4B39-B8B5-5B40FD41020B}" type="datetimeFigureOut">
              <a:rPr lang="en-US" smtClean="0"/>
              <a:t>1/15/2018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E67820-9C07-4A23-A314-1D46E1045ABB}" type="slidenum">
              <a:rPr lang="en-US" smtClean="0"/>
              <a:t>‹#›</a:t>
            </a:fld>
            <a:endParaRPr lang="en-US"/>
          </a:p>
        </p:txBody>
      </p:sp>
    </p:spTree>
    <p:extLst>
      <p:ext uri="{BB962C8B-B14F-4D97-AF65-F5344CB8AC3E}">
        <p14:creationId xmlns:p14="http://schemas.microsoft.com/office/powerpoint/2010/main" val="3992695906"/>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606B7A-D931-4D98-BBAC-7D170C3BA55E}" type="datetimeFigureOut">
              <a:rPr lang="en-US" smtClean="0"/>
              <a:t>1/15/2018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FE8580-4ED0-43D7-A417-589F97953605}" type="slidenum">
              <a:rPr lang="en-US" smtClean="0"/>
              <a:t>‹#›</a:t>
            </a:fld>
            <a:endParaRPr lang="en-US"/>
          </a:p>
        </p:txBody>
      </p:sp>
    </p:spTree>
    <p:extLst>
      <p:ext uri="{BB962C8B-B14F-4D97-AF65-F5344CB8AC3E}">
        <p14:creationId xmlns:p14="http://schemas.microsoft.com/office/powerpoint/2010/main" val="1833602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750967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1 White - INTERNAL title slide">
    <p:spTree>
      <p:nvGrpSpPr>
        <p:cNvPr id="1" name=""/>
        <p:cNvGrpSpPr/>
        <p:nvPr/>
      </p:nvGrpSpPr>
      <p:grpSpPr>
        <a:xfrm>
          <a:off x="0" y="0"/>
          <a:ext cx="0" cy="0"/>
          <a:chOff x="0" y="0"/>
          <a:chExt cx="0" cy="0"/>
        </a:xfrm>
      </p:grpSpPr>
      <p:sp>
        <p:nvSpPr>
          <p:cNvPr id="68"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2"/>
                </a:solidFill>
                <a:latin typeface="Nokia Pure Headline Ultra Light" panose="020B0204020202020204" pitchFamily="34" charset="0"/>
              </a:defRPr>
            </a:lvl1pPr>
          </a:lstStyle>
          <a:p>
            <a:pPr lvl="0"/>
            <a:r>
              <a:rPr lang="en-US" dirty="0"/>
              <a:t>Main headline in sentence case here</a:t>
            </a:r>
          </a:p>
        </p:txBody>
      </p:sp>
      <p:sp>
        <p:nvSpPr>
          <p:cNvPr id="6"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2"/>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579158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1 Blue - EXTERNAL title slide">
    <p:spTree>
      <p:nvGrpSpPr>
        <p:cNvPr id="1" name=""/>
        <p:cNvGrpSpPr/>
        <p:nvPr/>
      </p:nvGrpSpPr>
      <p:grpSpPr>
        <a:xfrm>
          <a:off x="0" y="0"/>
          <a:ext cx="0" cy="0"/>
          <a:chOff x="0" y="0"/>
          <a:chExt cx="0" cy="0"/>
        </a:xfrm>
      </p:grpSpPr>
      <p:sp>
        <p:nvSpPr>
          <p:cNvPr id="6"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8"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1106619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2 Blue - one tier text with headlines">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7"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9"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3578836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1 Nokia Blue EX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21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 Nokia White IN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581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417600" y="280800"/>
            <a:ext cx="8308800" cy="634766"/>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dirty="0"/>
              <a:t>Click to edit headline</a:t>
            </a:r>
          </a:p>
        </p:txBody>
      </p:sp>
      <p:sp>
        <p:nvSpPr>
          <p:cNvPr id="6"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10"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42818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1915341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729576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57990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40533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2787664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629841" y="273844"/>
            <a:ext cx="7886700" cy="994172"/>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33347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270735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42356907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338036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893573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75770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15.01.2018</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467317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mn-lt"/>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746924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4171320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21701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mn-lt"/>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402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63217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1618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9525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6800"/>
            <a:ext cx="1800000" cy="122237"/>
          </a:xfrm>
          <a:prstGeom prst="rect">
            <a:avLst/>
          </a:prstGeom>
          <a:noFill/>
        </p:spPr>
        <p:txBody>
          <a:bodyPr wrap="square" lIns="0" tIns="0" rIns="0" bIns="0" anchor="b">
            <a:spAutoFit/>
          </a:bodyPr>
          <a:lstStyle/>
          <a:p>
            <a:r>
              <a:rPr lang="en-US" sz="80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pic>
        <p:nvPicPr>
          <p:cNvPr id="8" name="Picture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332726448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80" r:id="rId3"/>
    <p:sldLayoutId id="2147483681" r:id="rId4"/>
    <p:sldLayoutId id="2147483654" r:id="rId5"/>
    <p:sldLayoutId id="2147483678" r:id="rId6"/>
    <p:sldLayoutId id="2147483673" r:id="rId7"/>
    <p:sldLayoutId id="2147483679" r:id="rId8"/>
    <p:sldLayoutId id="2147483674" r:id="rId9"/>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519627140"/>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7" name="TextBox 16"/>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8"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dirty="0"/>
              <a:t>&lt;Document ID: change ID in footer or remove&gt; &lt;Change information classification in footer&gt;</a:t>
            </a:r>
            <a:endParaRPr lang="en-US" dirty="0"/>
          </a:p>
        </p:txBody>
      </p:sp>
    </p:spTree>
    <p:extLst>
      <p:ext uri="{BB962C8B-B14F-4D97-AF65-F5344CB8AC3E}">
        <p14:creationId xmlns:p14="http://schemas.microsoft.com/office/powerpoint/2010/main" val="2345520759"/>
      </p:ext>
    </p:extLst>
  </p:cSld>
  <p:clrMap bg1="lt1" tx1="dk1" bg2="lt2" tx2="dk2" accent1="accent1" accent2="accent2" accent3="accent3" accent4="accent4" accent5="accent5" accent6="accent6" hlink="hlink" folHlink="folHlink"/>
  <p:sldLayoutIdLst>
    <p:sldLayoutId id="2147483663" r:id="rId1"/>
    <p:sldLayoutId id="2147483664" r:id="rId2"/>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9815361"/>
      </p:ext>
    </p:extLst>
  </p:cSld>
  <p:clrMap bg1="lt1" tx1="dk1" bg2="lt2" tx2="dk2" accent1="accent1" accent2="accent2" accent3="accent3" accent4="accent4" accent5="accent5" accent6="accent6" hlink="hlink" folHlink="folHlink"/>
  <p:sldLayoutIdLst>
    <p:sldLayoutId id="2147483668"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117151274"/>
      </p:ext>
    </p:extLst>
  </p:cSld>
  <p:clrMap bg1="lt1" tx1="dk1" bg2="lt2" tx2="dk2" accent1="accent1" accent2="accent2" accent3="accent3" accent4="accent4" accent5="accent5" accent6="accent6" hlink="hlink" folHlink="folHlink"/>
  <p:sldLayoutIdLst>
    <p:sldLayoutId id="2147483670"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&lt;Document ID: change ID in footer or remove&gt; &lt;Change information classification in footer&gt;</a:t>
            </a:r>
            <a:endParaRPr lang="en-US" dirty="0"/>
          </a:p>
        </p:txBody>
      </p:sp>
    </p:spTree>
    <p:extLst>
      <p:ext uri="{BB962C8B-B14F-4D97-AF65-F5344CB8AC3E}">
        <p14:creationId xmlns:p14="http://schemas.microsoft.com/office/powerpoint/2010/main" val="3098006623"/>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5444F74-2194-45C2-9DFA-FB04CBCC523D}" type="datetimeFigureOut">
              <a:rPr lang="de-DE" smtClean="0"/>
              <a:t>15.01.2018</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75606006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143000" y="1629760"/>
            <a:ext cx="6858000" cy="1531226"/>
          </a:xfrm>
        </p:spPr>
        <p:txBody>
          <a:bodyPr>
            <a:normAutofit fontScale="90000"/>
          </a:bodyPr>
          <a:lstStyle/>
          <a:p>
            <a:r>
              <a:rPr lang="en-US" dirty="0"/>
              <a:t>Comparison of Encoding Proposals for </a:t>
            </a:r>
            <a:r>
              <a:rPr lang="en-GB" dirty="0" err="1"/>
              <a:t>Npcf_SMPolicyControl</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874987" y="3901679"/>
            <a:ext cx="7370379" cy="501129"/>
          </a:xfrm>
        </p:spPr>
        <p:txBody>
          <a:bodyPr/>
          <a:lstStyle/>
          <a:p>
            <a:r>
              <a:rPr lang="de-DE" dirty="0"/>
              <a:t>Source: Nokia, Nokia Shanghai-Bell</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143000" y="387939"/>
            <a:ext cx="6858000" cy="1241822"/>
          </a:xfrm>
          <a:prstGeom prst="rect">
            <a:avLst/>
          </a:prstGeom>
        </p:spPr>
        <p:txBody>
          <a:bodyPr vert="horz" lIns="68580" tIns="34290" rIns="68580" bIns="3429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defTabSz="685800">
              <a:spcBef>
                <a:spcPts val="750"/>
              </a:spcBef>
            </a:pPr>
            <a:r>
              <a:rPr lang="en-GB" sz="1800" b="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3GPP TSG CT3 Meeting #94				C3-18</a:t>
            </a:r>
            <a:r>
              <a:rPr lang="de-DE" sz="1800" b="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0050</a:t>
            </a:r>
            <a:endParaRPr lang="de-DE" sz="2100"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algn="l" defTabSz="685800">
              <a:spcBef>
                <a:spcPts val="750"/>
              </a:spcBef>
            </a:pPr>
            <a:r>
              <a:rPr lang="en-US" sz="1800" b="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Gothenburg, Sweden, 22 - 26 January 2018</a:t>
            </a:r>
            <a:endParaRPr lang="de-DE" sz="1800" dirty="0">
              <a:solidFill>
                <a:prstClr val="black"/>
              </a:solidFill>
              <a:latin typeface="Calibri" panose="020F0502020204030204"/>
            </a:endParaRPr>
          </a:p>
        </p:txBody>
      </p:sp>
    </p:spTree>
    <p:extLst>
      <p:ext uri="{BB962C8B-B14F-4D97-AF65-F5344CB8AC3E}">
        <p14:creationId xmlns:p14="http://schemas.microsoft.com/office/powerpoint/2010/main" val="1034666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E35940-C0E2-499E-AB91-3727352EB7E6}"/>
              </a:ext>
            </a:extLst>
          </p:cNvPr>
          <p:cNvSpPr>
            <a:spLocks noGrp="1"/>
          </p:cNvSpPr>
          <p:nvPr>
            <p:ph type="body" sz="quarter" idx="11"/>
          </p:nvPr>
        </p:nvSpPr>
        <p:spPr/>
        <p:txBody>
          <a:bodyPr/>
          <a:lstStyle/>
          <a:p>
            <a:r>
              <a:rPr lang="de-DE" dirty="0" err="1"/>
              <a:t>How</a:t>
            </a:r>
            <a:r>
              <a:rPr lang="de-DE" dirty="0"/>
              <a:t> </a:t>
            </a:r>
            <a:r>
              <a:rPr lang="de-DE" dirty="0" err="1"/>
              <a:t>to</a:t>
            </a:r>
            <a:r>
              <a:rPr lang="de-DE" dirty="0"/>
              <a:t> </a:t>
            </a:r>
            <a:r>
              <a:rPr lang="de-DE" dirty="0" err="1"/>
              <a:t>combine</a:t>
            </a:r>
            <a:r>
              <a:rPr lang="de-DE" dirty="0"/>
              <a:t> </a:t>
            </a:r>
            <a:r>
              <a:rPr lang="de-DE" dirty="0" err="1"/>
              <a:t>proposals</a:t>
            </a:r>
            <a:r>
              <a:rPr lang="de-DE" dirty="0"/>
              <a:t> </a:t>
            </a:r>
            <a:r>
              <a:rPr lang="de-DE" dirty="0" err="1"/>
              <a:t>with</a:t>
            </a:r>
            <a:r>
              <a:rPr lang="de-DE" dirty="0"/>
              <a:t> Event </a:t>
            </a:r>
            <a:r>
              <a:rPr lang="de-DE" dirty="0" err="1"/>
              <a:t>Notifications</a:t>
            </a:r>
            <a:r>
              <a:rPr lang="de-DE" dirty="0"/>
              <a:t> </a:t>
            </a:r>
            <a:r>
              <a:rPr lang="de-DE" dirty="0" err="1"/>
              <a:t>as</a:t>
            </a:r>
            <a:r>
              <a:rPr lang="de-DE" dirty="0"/>
              <a:t> </a:t>
            </a:r>
            <a:r>
              <a:rPr lang="de-DE" dirty="0" err="1"/>
              <a:t>part</a:t>
            </a:r>
            <a:r>
              <a:rPr lang="de-DE" dirty="0"/>
              <a:t> </a:t>
            </a:r>
            <a:r>
              <a:rPr lang="de-DE" dirty="0" err="1"/>
              <a:t>of</a:t>
            </a:r>
            <a:r>
              <a:rPr lang="de-DE" dirty="0"/>
              <a:t> </a:t>
            </a:r>
            <a:r>
              <a:rPr lang="de-DE" dirty="0" err="1"/>
              <a:t>Npcf_SMPolicyControlService</a:t>
            </a:r>
            <a:r>
              <a:rPr lang="de-DE" dirty="0"/>
              <a:t> (1/3)</a:t>
            </a:r>
          </a:p>
        </p:txBody>
      </p:sp>
      <p:sp>
        <p:nvSpPr>
          <p:cNvPr id="4" name="Text Placeholder 3">
            <a:extLst>
              <a:ext uri="{FF2B5EF4-FFF2-40B4-BE49-F238E27FC236}">
                <a16:creationId xmlns:a16="http://schemas.microsoft.com/office/drawing/2014/main" id="{A8F0C490-1063-4EE5-8D98-05C4D74C5486}"/>
              </a:ext>
            </a:extLst>
          </p:cNvPr>
          <p:cNvSpPr>
            <a:spLocks noGrp="1"/>
          </p:cNvSpPr>
          <p:nvPr>
            <p:ph type="body" sz="quarter" idx="12"/>
          </p:nvPr>
        </p:nvSpPr>
        <p:spPr/>
        <p:txBody>
          <a:bodyPr/>
          <a:lstStyle/>
          <a:p>
            <a:r>
              <a:rPr lang="en-GB" dirty="0"/>
              <a:t>As discussed during the CT3 preparatory </a:t>
            </a:r>
            <a:r>
              <a:rPr lang="en-GB" dirty="0" err="1"/>
              <a:t>Telcos</a:t>
            </a:r>
            <a:r>
              <a:rPr lang="en-GB" dirty="0"/>
              <a:t>, there are proposals to modify stage 2 in such a manner that event exposure is made part of the  SMF policy control functionality (in a similar way as for 4G Gx interfaces). Reasons include</a:t>
            </a:r>
          </a:p>
          <a:p>
            <a:pPr marL="342900" indent="-342900">
              <a:buFont typeface="+mj-lt"/>
              <a:buAutoNum type="arabicPeriod"/>
            </a:pPr>
            <a:r>
              <a:rPr lang="en-GB" dirty="0"/>
              <a:t>Optimize performance by reducing the number of message exchanged between SMF and PCF</a:t>
            </a:r>
          </a:p>
          <a:p>
            <a:pPr marL="342900" indent="-342900">
              <a:buFont typeface="+mj-lt"/>
              <a:buAutoNum type="arabicPeriod"/>
            </a:pPr>
            <a:r>
              <a:rPr lang="en-GB" dirty="0"/>
              <a:t>Upon reception of information about events from AMF, give SCF an indication whether it needs to wait for updated policies before replying to AMF</a:t>
            </a:r>
          </a:p>
          <a:p>
            <a:pPr marL="342900" indent="-342900">
              <a:buFont typeface="+mj-lt"/>
              <a:buAutoNum type="arabicPeriod"/>
            </a:pPr>
            <a:r>
              <a:rPr lang="en-GB" dirty="0"/>
              <a:t>Handling of events related to particular applications and PCC rules</a:t>
            </a:r>
          </a:p>
          <a:p>
            <a:pPr marL="342900" indent="-342900">
              <a:buFont typeface="+mj-lt"/>
              <a:buAutoNum type="arabicPeriod"/>
            </a:pPr>
            <a:endParaRPr lang="de-DE" dirty="0"/>
          </a:p>
          <a:p>
            <a:endParaRPr lang="de-DE" dirty="0"/>
          </a:p>
        </p:txBody>
      </p:sp>
      <p:sp>
        <p:nvSpPr>
          <p:cNvPr id="5" name="Footer Placeholder 4">
            <a:extLst>
              <a:ext uri="{FF2B5EF4-FFF2-40B4-BE49-F238E27FC236}">
                <a16:creationId xmlns:a16="http://schemas.microsoft.com/office/drawing/2014/main" id="{7D1B5A2B-26C4-41F4-8BC7-001E7AD7D4E2}"/>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3600999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C25D96-CDDC-4FA7-9F62-013AEF31DD5B}"/>
              </a:ext>
            </a:extLst>
          </p:cNvPr>
          <p:cNvSpPr>
            <a:spLocks noGrp="1"/>
          </p:cNvSpPr>
          <p:nvPr>
            <p:ph type="body" sz="quarter" idx="11"/>
          </p:nvPr>
        </p:nvSpPr>
        <p:spPr/>
        <p:txBody>
          <a:bodyPr/>
          <a:lstStyle/>
          <a:p>
            <a:r>
              <a:rPr lang="de-DE" dirty="0" err="1"/>
              <a:t>How</a:t>
            </a:r>
            <a:r>
              <a:rPr lang="de-DE" dirty="0"/>
              <a:t> </a:t>
            </a:r>
            <a:r>
              <a:rPr lang="de-DE" dirty="0" err="1"/>
              <a:t>to</a:t>
            </a:r>
            <a:r>
              <a:rPr lang="de-DE" dirty="0"/>
              <a:t> </a:t>
            </a:r>
            <a:r>
              <a:rPr lang="de-DE" dirty="0" err="1"/>
              <a:t>combine</a:t>
            </a:r>
            <a:r>
              <a:rPr lang="de-DE" dirty="0"/>
              <a:t> </a:t>
            </a:r>
            <a:r>
              <a:rPr lang="de-DE" dirty="0" err="1"/>
              <a:t>proposals</a:t>
            </a:r>
            <a:r>
              <a:rPr lang="de-DE" dirty="0"/>
              <a:t> </a:t>
            </a:r>
            <a:r>
              <a:rPr lang="de-DE" dirty="0" err="1"/>
              <a:t>with</a:t>
            </a:r>
            <a:r>
              <a:rPr lang="de-DE" dirty="0"/>
              <a:t> Event </a:t>
            </a:r>
            <a:r>
              <a:rPr lang="de-DE" dirty="0" err="1"/>
              <a:t>Notifications</a:t>
            </a:r>
            <a:r>
              <a:rPr lang="de-DE" dirty="0"/>
              <a:t> </a:t>
            </a:r>
            <a:r>
              <a:rPr lang="de-DE" dirty="0" err="1"/>
              <a:t>as</a:t>
            </a:r>
            <a:r>
              <a:rPr lang="de-DE" dirty="0"/>
              <a:t> </a:t>
            </a:r>
            <a:r>
              <a:rPr lang="de-DE" dirty="0" err="1"/>
              <a:t>part</a:t>
            </a:r>
            <a:r>
              <a:rPr lang="de-DE" dirty="0"/>
              <a:t> </a:t>
            </a:r>
            <a:r>
              <a:rPr lang="de-DE" dirty="0" err="1"/>
              <a:t>of</a:t>
            </a:r>
            <a:r>
              <a:rPr lang="de-DE" dirty="0"/>
              <a:t> </a:t>
            </a:r>
            <a:r>
              <a:rPr lang="de-DE" dirty="0" err="1"/>
              <a:t>Npcf_SMPolicyControlService</a:t>
            </a:r>
            <a:r>
              <a:rPr lang="de-DE" dirty="0"/>
              <a:t> (2/3)</a:t>
            </a:r>
          </a:p>
          <a:p>
            <a:endParaRPr lang="de-DE" dirty="0"/>
          </a:p>
        </p:txBody>
      </p:sp>
      <p:sp>
        <p:nvSpPr>
          <p:cNvPr id="4" name="Text Placeholder 3">
            <a:extLst>
              <a:ext uri="{FF2B5EF4-FFF2-40B4-BE49-F238E27FC236}">
                <a16:creationId xmlns:a16="http://schemas.microsoft.com/office/drawing/2014/main" id="{7F204082-2BBC-47EC-BA36-3497C2C839F1}"/>
              </a:ext>
            </a:extLst>
          </p:cNvPr>
          <p:cNvSpPr>
            <a:spLocks noGrp="1"/>
          </p:cNvSpPr>
          <p:nvPr>
            <p:ph type="body" sz="quarter" idx="12"/>
          </p:nvPr>
        </p:nvSpPr>
        <p:spPr/>
        <p:txBody>
          <a:bodyPr/>
          <a:lstStyle/>
          <a:p>
            <a:r>
              <a:rPr lang="en-GB" dirty="0"/>
              <a:t>Subscription to event Notifications:</a:t>
            </a:r>
          </a:p>
          <a:p>
            <a:pPr marL="285750" indent="-285750">
              <a:buFont typeface="Arial" panose="020B0604020202020204" pitchFamily="34" charset="0"/>
              <a:buChar char="•"/>
            </a:pPr>
            <a:r>
              <a:rPr lang="en-GB" dirty="0"/>
              <a:t>Proposals 1 and 3 would likely model the event subscription (list of events,) as part of the policy resource at the PCF.</a:t>
            </a:r>
          </a:p>
          <a:p>
            <a:pPr marL="285750" indent="-285750">
              <a:buFont typeface="Arial" panose="020B0604020202020204" pitchFamily="34" charset="0"/>
              <a:buChar char="•"/>
            </a:pPr>
            <a:r>
              <a:rPr lang="en-GB" dirty="0"/>
              <a:t>Proposals 2 and 4 would handle the event subscription (list of events, notification URI) as part of the policy resource at the SMF.</a:t>
            </a:r>
          </a:p>
          <a:p>
            <a:pPr marL="285750" indent="-285750">
              <a:buFont typeface="Arial" panose="020B0604020202020204" pitchFamily="34" charset="0"/>
              <a:buChar char="•"/>
            </a:pPr>
            <a:r>
              <a:rPr lang="en-GB" dirty="0"/>
              <a:t>Proposals 2 and 4 are thus more aligned with the </a:t>
            </a:r>
            <a:r>
              <a:rPr lang="en-GB" dirty="0" err="1"/>
              <a:t>SMF_EventExposure</a:t>
            </a:r>
            <a:r>
              <a:rPr lang="en-GB" dirty="0"/>
              <a:t> service and normal design pattern for Notification's in Restfull interfaces</a:t>
            </a:r>
          </a:p>
          <a:p>
            <a:endParaRPr lang="en-GB" dirty="0"/>
          </a:p>
          <a:p>
            <a:endParaRPr lang="en-GB" dirty="0"/>
          </a:p>
        </p:txBody>
      </p:sp>
      <p:sp>
        <p:nvSpPr>
          <p:cNvPr id="5" name="Footer Placeholder 4">
            <a:extLst>
              <a:ext uri="{FF2B5EF4-FFF2-40B4-BE49-F238E27FC236}">
                <a16:creationId xmlns:a16="http://schemas.microsoft.com/office/drawing/2014/main" id="{E863F081-414A-491A-B047-0183033F2679}"/>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6792175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AC25D96-CDDC-4FA7-9F62-013AEF31DD5B}"/>
              </a:ext>
            </a:extLst>
          </p:cNvPr>
          <p:cNvSpPr>
            <a:spLocks noGrp="1"/>
          </p:cNvSpPr>
          <p:nvPr>
            <p:ph type="body" sz="quarter" idx="11"/>
          </p:nvPr>
        </p:nvSpPr>
        <p:spPr/>
        <p:txBody>
          <a:bodyPr/>
          <a:lstStyle/>
          <a:p>
            <a:r>
              <a:rPr lang="de-DE" dirty="0" err="1"/>
              <a:t>How</a:t>
            </a:r>
            <a:r>
              <a:rPr lang="de-DE" dirty="0"/>
              <a:t> </a:t>
            </a:r>
            <a:r>
              <a:rPr lang="de-DE" dirty="0" err="1"/>
              <a:t>to</a:t>
            </a:r>
            <a:r>
              <a:rPr lang="de-DE" dirty="0"/>
              <a:t> </a:t>
            </a:r>
            <a:r>
              <a:rPr lang="de-DE" dirty="0" err="1"/>
              <a:t>combine</a:t>
            </a:r>
            <a:r>
              <a:rPr lang="de-DE" dirty="0"/>
              <a:t> </a:t>
            </a:r>
            <a:r>
              <a:rPr lang="de-DE" dirty="0" err="1"/>
              <a:t>proposals</a:t>
            </a:r>
            <a:r>
              <a:rPr lang="de-DE" dirty="0"/>
              <a:t> </a:t>
            </a:r>
            <a:r>
              <a:rPr lang="de-DE" dirty="0" err="1"/>
              <a:t>with</a:t>
            </a:r>
            <a:r>
              <a:rPr lang="de-DE" dirty="0"/>
              <a:t> Event </a:t>
            </a:r>
            <a:r>
              <a:rPr lang="de-DE" dirty="0" err="1"/>
              <a:t>Notifications</a:t>
            </a:r>
            <a:r>
              <a:rPr lang="de-DE" dirty="0"/>
              <a:t> </a:t>
            </a:r>
            <a:r>
              <a:rPr lang="de-DE" dirty="0" err="1"/>
              <a:t>as</a:t>
            </a:r>
            <a:r>
              <a:rPr lang="de-DE" dirty="0"/>
              <a:t> </a:t>
            </a:r>
            <a:r>
              <a:rPr lang="de-DE" dirty="0" err="1"/>
              <a:t>part</a:t>
            </a:r>
            <a:r>
              <a:rPr lang="de-DE" dirty="0"/>
              <a:t> </a:t>
            </a:r>
            <a:r>
              <a:rPr lang="de-DE" dirty="0" err="1"/>
              <a:t>of</a:t>
            </a:r>
            <a:r>
              <a:rPr lang="de-DE" dirty="0"/>
              <a:t> </a:t>
            </a:r>
            <a:r>
              <a:rPr lang="de-DE" dirty="0" err="1"/>
              <a:t>Npcf_SMPolicyControlService</a:t>
            </a:r>
            <a:r>
              <a:rPr lang="de-DE" dirty="0"/>
              <a:t> (2/3)</a:t>
            </a:r>
          </a:p>
          <a:p>
            <a:endParaRPr lang="de-DE" dirty="0"/>
          </a:p>
        </p:txBody>
      </p:sp>
      <p:sp>
        <p:nvSpPr>
          <p:cNvPr id="4" name="Text Placeholder 3">
            <a:extLst>
              <a:ext uri="{FF2B5EF4-FFF2-40B4-BE49-F238E27FC236}">
                <a16:creationId xmlns:a16="http://schemas.microsoft.com/office/drawing/2014/main" id="{7F204082-2BBC-47EC-BA36-3497C2C839F1}"/>
              </a:ext>
            </a:extLst>
          </p:cNvPr>
          <p:cNvSpPr>
            <a:spLocks noGrp="1"/>
          </p:cNvSpPr>
          <p:nvPr>
            <p:ph type="body" sz="quarter" idx="12"/>
          </p:nvPr>
        </p:nvSpPr>
        <p:spPr/>
        <p:txBody>
          <a:bodyPr>
            <a:normAutofit fontScale="92500" lnSpcReduction="10000"/>
          </a:bodyPr>
          <a:lstStyle/>
          <a:p>
            <a:r>
              <a:rPr lang="en-GB" dirty="0"/>
              <a:t>Event Notifications:</a:t>
            </a:r>
          </a:p>
          <a:p>
            <a:pPr marL="285750" indent="-285750">
              <a:buFont typeface="Arial" panose="020B0604020202020204" pitchFamily="34" charset="0"/>
              <a:buChar char="•"/>
            </a:pPr>
            <a:r>
              <a:rPr lang="en-GB" dirty="0"/>
              <a:t>Proposals 1 and 3 would likely model the event to be notified (observed events and related parameters) as part of the policy resource at the PCF. The HTTP method used for event notification requires discussion:</a:t>
            </a:r>
          </a:p>
          <a:p>
            <a:pPr marL="516150" lvl="1" indent="-285750">
              <a:buFont typeface="Arial" panose="020B0604020202020204" pitchFamily="34" charset="0"/>
              <a:buChar char="•"/>
            </a:pPr>
            <a:r>
              <a:rPr lang="en-GB" dirty="0"/>
              <a:t>HTTP GET seems not suitable, as it does not allow to modify the policy resource in order to report the event.</a:t>
            </a:r>
          </a:p>
          <a:p>
            <a:pPr marL="516150" lvl="1" indent="-285750">
              <a:buFont typeface="Arial" panose="020B0604020202020204" pitchFamily="34" charset="0"/>
              <a:buChar char="•"/>
            </a:pPr>
            <a:r>
              <a:rPr lang="en-GB" dirty="0"/>
              <a:t>HTTP PATCH allows the SMF to modify the observed event at the server, but it is unclear if it can return a policy resource representation that only contains the modified policies in the response</a:t>
            </a:r>
          </a:p>
          <a:p>
            <a:pPr marL="516150" lvl="1" indent="-285750">
              <a:buFont typeface="Arial" panose="020B0604020202020204" pitchFamily="34" charset="0"/>
              <a:buChar char="•"/>
            </a:pPr>
            <a:r>
              <a:rPr lang="en-GB" dirty="0"/>
              <a:t>Most likely a custom method based on HTTP POST is required</a:t>
            </a:r>
          </a:p>
          <a:p>
            <a:pPr marL="285750" indent="-285750">
              <a:buFont typeface="Arial" panose="020B0604020202020204" pitchFamily="34" charset="0"/>
              <a:buChar char="•"/>
            </a:pPr>
            <a:r>
              <a:rPr lang="en-GB" dirty="0"/>
              <a:t>Proposals 2 and 4 would likely model the event to be notified (observed events and related parameters) as part of the subscription resource at the PCF. HTTP PATCH seems a suitable method to report events. Updated policies can then be supplied using HTTP PATCH</a:t>
            </a:r>
          </a:p>
          <a:p>
            <a:pPr marL="516150" lvl="1" indent="-285750">
              <a:buFont typeface="Arial" panose="020B0604020202020204" pitchFamily="34" charset="0"/>
              <a:buChar char="•"/>
            </a:pPr>
            <a:r>
              <a:rPr lang="en-GB" dirty="0"/>
              <a:t>This is not optimal for purposes 1  and 2 of the combination</a:t>
            </a:r>
          </a:p>
          <a:p>
            <a:pPr marL="516150" lvl="1" indent="-285750">
              <a:buFont typeface="Arial" panose="020B0604020202020204" pitchFamily="34" charset="0"/>
              <a:buChar char="•"/>
            </a:pPr>
            <a:r>
              <a:rPr lang="en-GB" dirty="0"/>
              <a:t>Alternatively, a custom operation can again be used</a:t>
            </a:r>
          </a:p>
          <a:p>
            <a:pPr marL="516150" lvl="1" indent="-285750">
              <a:buFont typeface="Arial" panose="020B0604020202020204" pitchFamily="34" charset="0"/>
              <a:buChar char="•"/>
            </a:pPr>
            <a:endParaRPr lang="en-GB" dirty="0"/>
          </a:p>
          <a:p>
            <a:endParaRPr lang="en-GB" dirty="0"/>
          </a:p>
        </p:txBody>
      </p:sp>
      <p:sp>
        <p:nvSpPr>
          <p:cNvPr id="5" name="Footer Placeholder 4">
            <a:extLst>
              <a:ext uri="{FF2B5EF4-FFF2-40B4-BE49-F238E27FC236}">
                <a16:creationId xmlns:a16="http://schemas.microsoft.com/office/drawing/2014/main" id="{E863F081-414A-491A-B047-0183033F2679}"/>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120617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a:xfrm>
            <a:off x="417599" y="590400"/>
            <a:ext cx="8726401" cy="309600"/>
          </a:xfrm>
        </p:spPr>
        <p:txBody>
          <a:bodyPr/>
          <a:lstStyle/>
          <a:p>
            <a:r>
              <a:rPr lang="en-US" dirty="0"/>
              <a:t>Comparison of Proposals (1/2)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Npcf_SMPolicyControl</a:t>
            </a:r>
            <a:endParaRPr lang="en-US" dirty="0"/>
          </a:p>
          <a:p>
            <a:endParaRPr lang="de-DE" dirty="0"/>
          </a:p>
        </p:txBody>
      </p:sp>
      <p:graphicFrame>
        <p:nvGraphicFramePr>
          <p:cNvPr id="7" name="Table 6">
            <a:extLst>
              <a:ext uri="{FF2B5EF4-FFF2-40B4-BE49-F238E27FC236}">
                <a16:creationId xmlns:a16="http://schemas.microsoft.com/office/drawing/2014/main" id="{9805B7D4-6FE0-407E-8FF5-34E5A455E542}"/>
              </a:ext>
            </a:extLst>
          </p:cNvPr>
          <p:cNvGraphicFramePr>
            <a:graphicFrameLocks noGrp="1"/>
          </p:cNvGraphicFramePr>
          <p:nvPr>
            <p:extLst>
              <p:ext uri="{D42A27DB-BD31-4B8C-83A1-F6EECF244321}">
                <p14:modId xmlns:p14="http://schemas.microsoft.com/office/powerpoint/2010/main" val="3659770266"/>
              </p:ext>
            </p:extLst>
          </p:nvPr>
        </p:nvGraphicFramePr>
        <p:xfrm>
          <a:off x="417599" y="954980"/>
          <a:ext cx="8112642" cy="3688460"/>
        </p:xfrm>
        <a:graphic>
          <a:graphicData uri="http://schemas.openxmlformats.org/drawingml/2006/table">
            <a:tbl>
              <a:tblPr firstRow="1" firstCol="1" bandRow="1"/>
              <a:tblGrid>
                <a:gridCol w="1878998">
                  <a:extLst>
                    <a:ext uri="{9D8B030D-6E8A-4147-A177-3AD203B41FA5}">
                      <a16:colId xmlns:a16="http://schemas.microsoft.com/office/drawing/2014/main" val="3489477151"/>
                    </a:ext>
                  </a:extLst>
                </a:gridCol>
                <a:gridCol w="1509859">
                  <a:extLst>
                    <a:ext uri="{9D8B030D-6E8A-4147-A177-3AD203B41FA5}">
                      <a16:colId xmlns:a16="http://schemas.microsoft.com/office/drawing/2014/main" val="2862000144"/>
                    </a:ext>
                  </a:extLst>
                </a:gridCol>
                <a:gridCol w="1297172">
                  <a:extLst>
                    <a:ext uri="{9D8B030D-6E8A-4147-A177-3AD203B41FA5}">
                      <a16:colId xmlns:a16="http://schemas.microsoft.com/office/drawing/2014/main" val="2224450000"/>
                    </a:ext>
                  </a:extLst>
                </a:gridCol>
                <a:gridCol w="1690577">
                  <a:extLst>
                    <a:ext uri="{9D8B030D-6E8A-4147-A177-3AD203B41FA5}">
                      <a16:colId xmlns:a16="http://schemas.microsoft.com/office/drawing/2014/main" val="1786620001"/>
                    </a:ext>
                  </a:extLst>
                </a:gridCol>
                <a:gridCol w="1736036">
                  <a:extLst>
                    <a:ext uri="{9D8B030D-6E8A-4147-A177-3AD203B41FA5}">
                      <a16:colId xmlns:a16="http://schemas.microsoft.com/office/drawing/2014/main" val="2399240368"/>
                    </a:ext>
                  </a:extLst>
                </a:gridCol>
              </a:tblGrid>
              <a:tr h="87591">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Proposal 1</a:t>
                      </a:r>
                      <a:endParaRPr lang="de-DE"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2</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3</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4</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61353636"/>
                  </a:ext>
                </a:extLst>
              </a:tr>
              <a:tr h="64808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Communality of policy provisioning between Get (Pull operation) and Notify (Push operation)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No</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No</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5737673"/>
                  </a:ext>
                </a:extLst>
              </a:tr>
              <a:tr h="48606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Efficient policy provisioning for initial GET</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Less Efficient, as two HTTP Request response pairs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3577399536"/>
                  </a:ext>
                </a:extLst>
              </a:tr>
              <a:tr h="64808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Efficient policy provisioning for subsequent GET (Pull operation, FFS if this is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For HTTP GET only complete policy but no deltas can be provided.</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Thus most likely custom operation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Alternatives:</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1. Two HTTP interactions, but possibility to provide only deltas in Policy</a:t>
                      </a:r>
                    </a:p>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2. Custom Operation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For HTTP GET only complete policy but no deltas can be provided.</a:t>
                      </a:r>
                      <a:br>
                        <a:rPr lang="en-GB" sz="1050" dirty="0">
                          <a:effectLst/>
                          <a:latin typeface="Arial" panose="020B0604020202020204" pitchFamily="34" charset="0"/>
                          <a:ea typeface="Times New Roman" panose="02020603050405020304" pitchFamily="18" charset="0"/>
                          <a:cs typeface="Times New Roman" panose="02020603050405020304" pitchFamily="18" charset="0"/>
                        </a:rPr>
                      </a:br>
                      <a:r>
                        <a:rPr lang="en-GB" sz="1050" dirty="0">
                          <a:effectLst/>
                          <a:latin typeface="Arial" panose="020B0604020202020204" pitchFamily="34" charset="0"/>
                          <a:ea typeface="Times New Roman" panose="02020603050405020304" pitchFamily="18" charset="0"/>
                          <a:cs typeface="Times New Roman" panose="02020603050405020304" pitchFamily="18" charset="0"/>
                        </a:rPr>
                        <a:t>Thus most likely custom operation required</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Alternatives:</a:t>
                      </a:r>
                    </a:p>
                    <a:p>
                      <a:pPr marL="228600" indent="-228600">
                        <a:spcAft>
                          <a:spcPts val="0"/>
                        </a:spcAft>
                        <a:buAutoNum type="arabicPeriod"/>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return policies in HTTP GET response:</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Only complete policy but no deltas can be provided.</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2. Use two HTTP interactions:</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Only complete policy but no deltas can be provided.</a:t>
                      </a:r>
                    </a:p>
                    <a:p>
                      <a:pPr marL="0" indent="0">
                        <a:spcAft>
                          <a:spcPts val="0"/>
                        </a:spcAft>
                        <a:buNone/>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3. Custom Operation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0583720"/>
                  </a:ext>
                </a:extLst>
              </a:tr>
              <a:tr h="486060">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Efficient policy provisioning for Notify (Push operation)</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 (Depends on Custom Operation design)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a:effectLst/>
                          <a:latin typeface="Arial" panose="020B0604020202020204" pitchFamily="34" charset="0"/>
                          <a:ea typeface="Times New Roman" panose="02020603050405020304" pitchFamily="18" charset="0"/>
                          <a:cs typeface="Times New Roman" panose="02020603050405020304" pitchFamily="18" charset="0"/>
                        </a:rPr>
                        <a:t>No, two HTTP interactions, and no possibility to provide only deltas in policy</a:t>
                      </a:r>
                      <a:endParaRPr lang="de-DE" sz="105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640413636"/>
                  </a:ext>
                </a:extLst>
              </a:tr>
            </a:tbl>
          </a:graphicData>
        </a:graphic>
      </p:graphicFrame>
    </p:spTree>
    <p:extLst>
      <p:ext uri="{BB962C8B-B14F-4D97-AF65-F5344CB8AC3E}">
        <p14:creationId xmlns:p14="http://schemas.microsoft.com/office/powerpoint/2010/main" val="3640266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a:xfrm>
            <a:off x="417599" y="590400"/>
            <a:ext cx="8726401" cy="309600"/>
          </a:xfrm>
        </p:spPr>
        <p:txBody>
          <a:bodyPr/>
          <a:lstStyle/>
          <a:p>
            <a:r>
              <a:rPr lang="en-US" dirty="0"/>
              <a:t>Comparison of Proposals (2/2)</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err="1"/>
              <a:t>Npcf_SMPolicyControl</a:t>
            </a:r>
            <a:endParaRPr lang="en-US" dirty="0"/>
          </a:p>
          <a:p>
            <a:endParaRPr lang="de-DE" dirty="0"/>
          </a:p>
        </p:txBody>
      </p:sp>
      <p:graphicFrame>
        <p:nvGraphicFramePr>
          <p:cNvPr id="7" name="Table 6">
            <a:extLst>
              <a:ext uri="{FF2B5EF4-FFF2-40B4-BE49-F238E27FC236}">
                <a16:creationId xmlns:a16="http://schemas.microsoft.com/office/drawing/2014/main" id="{9805B7D4-6FE0-407E-8FF5-34E5A455E542}"/>
              </a:ext>
            </a:extLst>
          </p:cNvPr>
          <p:cNvGraphicFramePr>
            <a:graphicFrameLocks noGrp="1"/>
          </p:cNvGraphicFramePr>
          <p:nvPr>
            <p:extLst>
              <p:ext uri="{D42A27DB-BD31-4B8C-83A1-F6EECF244321}">
                <p14:modId xmlns:p14="http://schemas.microsoft.com/office/powerpoint/2010/main" val="2884732969"/>
              </p:ext>
            </p:extLst>
          </p:nvPr>
        </p:nvGraphicFramePr>
        <p:xfrm>
          <a:off x="394283" y="954980"/>
          <a:ext cx="8135958" cy="3520440"/>
        </p:xfrm>
        <a:graphic>
          <a:graphicData uri="http://schemas.openxmlformats.org/drawingml/2006/table">
            <a:tbl>
              <a:tblPr firstRow="1" firstCol="1" bandRow="1"/>
              <a:tblGrid>
                <a:gridCol w="1400961">
                  <a:extLst>
                    <a:ext uri="{9D8B030D-6E8A-4147-A177-3AD203B41FA5}">
                      <a16:colId xmlns:a16="http://schemas.microsoft.com/office/drawing/2014/main" val="3489477151"/>
                    </a:ext>
                  </a:extLst>
                </a:gridCol>
                <a:gridCol w="1593908">
                  <a:extLst>
                    <a:ext uri="{9D8B030D-6E8A-4147-A177-3AD203B41FA5}">
                      <a16:colId xmlns:a16="http://schemas.microsoft.com/office/drawing/2014/main" val="2862000144"/>
                    </a:ext>
                  </a:extLst>
                </a:gridCol>
                <a:gridCol w="1442907">
                  <a:extLst>
                    <a:ext uri="{9D8B030D-6E8A-4147-A177-3AD203B41FA5}">
                      <a16:colId xmlns:a16="http://schemas.microsoft.com/office/drawing/2014/main" val="2224450000"/>
                    </a:ext>
                  </a:extLst>
                </a:gridCol>
                <a:gridCol w="1962146">
                  <a:extLst>
                    <a:ext uri="{9D8B030D-6E8A-4147-A177-3AD203B41FA5}">
                      <a16:colId xmlns:a16="http://schemas.microsoft.com/office/drawing/2014/main" val="1786620001"/>
                    </a:ext>
                  </a:extLst>
                </a:gridCol>
                <a:gridCol w="1736036">
                  <a:extLst>
                    <a:ext uri="{9D8B030D-6E8A-4147-A177-3AD203B41FA5}">
                      <a16:colId xmlns:a16="http://schemas.microsoft.com/office/drawing/2014/main" val="2399240368"/>
                    </a:ext>
                  </a:extLst>
                </a:gridCol>
              </a:tblGrid>
              <a:tr h="87591">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a:effectLst/>
                          <a:latin typeface="Arial" panose="020B0604020202020204" pitchFamily="34" charset="0"/>
                          <a:ea typeface="Times New Roman" panose="02020603050405020304" pitchFamily="18" charset="0"/>
                          <a:cs typeface="Times New Roman" panose="02020603050405020304" pitchFamily="18" charset="0"/>
                        </a:rPr>
                        <a:t>Proposal 1</a:t>
                      </a:r>
                      <a:endParaRPr lang="de-DE" sz="105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2</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3</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Proposal 4</a:t>
                      </a:r>
                      <a:endParaRPr lang="de-DE"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861353636"/>
                  </a:ext>
                </a:extLst>
              </a:tr>
              <a:tr h="456767">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RESTful design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Only small fractions: A substantial part of the functionality (PUSH policy provisioning and most likely also subsequent  PULL operation)  uses Custom Operations.</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Yes</a:t>
                      </a:r>
                    </a:p>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(Evolution to combination with event exposure might require custom operation for subsequent GET)</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Partial:</a:t>
                      </a:r>
                    </a:p>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most likely subsequent  PULL operation  requires custom operations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(Evolution to combination with event exposure might require custom operation for subsequent GET)</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Partial</a:t>
                      </a:r>
                    </a:p>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(Duplicated resource is not a usual pattern)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(Evolution to combination with event exposure might require custom operation for subsequent GET)</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2771498"/>
                  </a:ext>
                </a:extLst>
              </a:tr>
              <a:tr h="549527">
                <a:tc>
                  <a:txBody>
                    <a:bodyPr/>
                    <a:lstStyle/>
                    <a:p>
                      <a:pPr>
                        <a:spcAft>
                          <a:spcPts val="0"/>
                        </a:spcAft>
                      </a:pPr>
                      <a:r>
                        <a:rPr lang="en-GB" sz="1050" noProof="0">
                          <a:effectLst/>
                          <a:latin typeface="Arial" panose="020B0604020202020204" pitchFamily="34" charset="0"/>
                          <a:ea typeface="Times New Roman" panose="02020603050405020304" pitchFamily="18" charset="0"/>
                          <a:cs typeface="Times New Roman" panose="02020603050405020304" pitchFamily="18" charset="0"/>
                        </a:rPr>
                        <a:t>PCF restoration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will not be able to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can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will not be able to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PCF can obtain information about ongoing PDU CAN sessions</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419904731"/>
                  </a:ext>
                </a:extLst>
              </a:tr>
              <a:tr h="162020">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Efficient Deletion</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 (assuming policy resources at SMF are implicitly deleted when SMF deletes subscription resource)</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dirty="0">
                          <a:effectLst/>
                          <a:latin typeface="Arial" panose="020B0604020202020204" pitchFamily="34" charset="0"/>
                          <a:ea typeface="Times New Roman" panose="02020603050405020304" pitchFamily="18" charset="0"/>
                          <a:cs typeface="Times New Roman" panose="02020603050405020304" pitchFamily="18" charset="0"/>
                        </a:rPr>
                        <a:t>OK (assuming policy resources at SMF are implicitly deleted when SMF deletes subscription resource)</a:t>
                      </a:r>
                      <a:endParaRPr lang="de-DE"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3121009"/>
                  </a:ext>
                </a:extLst>
              </a:tr>
              <a:tr h="162020">
                <a:tc>
                  <a:txBody>
                    <a:bodyPr/>
                    <a:lstStyle/>
                    <a:p>
                      <a:pPr>
                        <a:spcAft>
                          <a:spcPts val="0"/>
                        </a:spcAft>
                      </a:pPr>
                      <a:r>
                        <a:rPr lang="en-GB" sz="1050" noProof="0">
                          <a:effectLst/>
                          <a:latin typeface="Arial" panose="020B0604020202020204" pitchFamily="34" charset="0"/>
                          <a:ea typeface="Times New Roman" panose="02020603050405020304" pitchFamily="18" charset="0"/>
                          <a:cs typeface="Times New Roman" panose="02020603050405020304" pitchFamily="18" charset="0"/>
                        </a:rPr>
                        <a:t>Confirmation of Policy installation for PULL</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50" noProof="0">
                          <a:effectLst/>
                          <a:latin typeface="Arial" panose="020B0604020202020204" pitchFamily="34" charset="0"/>
                          <a:ea typeface="Times New Roman" panose="02020603050405020304" pitchFamily="18" charset="0"/>
                          <a:cs typeface="Times New Roman" panose="02020603050405020304" pitchFamily="18" charset="0"/>
                        </a:rPr>
                        <a:t>seprate operation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Synchronous confirmation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GB" sz="1050" noProof="0">
                          <a:effectLst/>
                          <a:latin typeface="Arial" panose="020B0604020202020204" pitchFamily="34" charset="0"/>
                          <a:ea typeface="Times New Roman" panose="02020603050405020304" pitchFamily="18" charset="0"/>
                          <a:cs typeface="Times New Roman" panose="02020603050405020304" pitchFamily="18" charset="0"/>
                        </a:rPr>
                        <a:t>Separate operation</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Synchronous confirmation</a:t>
                      </a:r>
                    </a:p>
                    <a:p>
                      <a:pPr>
                        <a:spcAft>
                          <a:spcPts val="0"/>
                        </a:spcAft>
                      </a:pPr>
                      <a:r>
                        <a:rPr lang="en-GB" sz="1050" noProof="0" dirty="0">
                          <a:effectLst/>
                          <a:latin typeface="Arial" panose="020B0604020202020204" pitchFamily="34" charset="0"/>
                          <a:ea typeface="Times New Roman" panose="02020603050405020304" pitchFamily="18" charset="0"/>
                          <a:cs typeface="Times New Roman" panose="02020603050405020304" pitchFamily="18" charset="0"/>
                        </a:rPr>
                        <a:t>at subsequent PULL, but separate operation at session establishment</a:t>
                      </a:r>
                    </a:p>
                  </a:txBody>
                  <a:tcPr marL="17780"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6862221"/>
                  </a:ext>
                </a:extLst>
              </a:tr>
            </a:tbl>
          </a:graphicData>
        </a:graphic>
      </p:graphicFrame>
    </p:spTree>
    <p:extLst>
      <p:ext uri="{BB962C8B-B14F-4D97-AF65-F5344CB8AC3E}">
        <p14:creationId xmlns:p14="http://schemas.microsoft.com/office/powerpoint/2010/main" val="1062409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D16200-E3DD-4774-A5E1-F5171DBB33B8}"/>
              </a:ext>
            </a:extLst>
          </p:cNvPr>
          <p:cNvSpPr>
            <a:spLocks noGrp="1"/>
          </p:cNvSpPr>
          <p:nvPr>
            <p:ph type="body" sz="quarter" idx="10"/>
          </p:nvPr>
        </p:nvSpPr>
        <p:spPr/>
        <p:txBody>
          <a:bodyPr/>
          <a:lstStyle/>
          <a:p>
            <a:r>
              <a:rPr lang="de-DE" dirty="0"/>
              <a:t>SUPI </a:t>
            </a:r>
            <a:r>
              <a:rPr lang="de-DE" dirty="0" err="1"/>
              <a:t>as</a:t>
            </a:r>
            <a:r>
              <a:rPr lang="de-DE" dirty="0"/>
              <a:t> </a:t>
            </a:r>
            <a:r>
              <a:rPr lang="de-DE" dirty="0" err="1"/>
              <a:t>resource</a:t>
            </a:r>
            <a:r>
              <a:rPr lang="de-DE" dirty="0"/>
              <a:t> </a:t>
            </a:r>
            <a:r>
              <a:rPr lang="de-DE" dirty="0" err="1"/>
              <a:t>identifier</a:t>
            </a:r>
            <a:r>
              <a:rPr lang="de-DE" dirty="0"/>
              <a:t>? </a:t>
            </a:r>
          </a:p>
        </p:txBody>
      </p:sp>
      <p:sp>
        <p:nvSpPr>
          <p:cNvPr id="3" name="Text Placeholder 2">
            <a:extLst>
              <a:ext uri="{FF2B5EF4-FFF2-40B4-BE49-F238E27FC236}">
                <a16:creationId xmlns:a16="http://schemas.microsoft.com/office/drawing/2014/main" id="{64A8502A-ECBB-4A6D-8C88-8C92487C09E7}"/>
              </a:ext>
            </a:extLst>
          </p:cNvPr>
          <p:cNvSpPr>
            <a:spLocks noGrp="1"/>
          </p:cNvSpPr>
          <p:nvPr>
            <p:ph type="body" sz="quarter" idx="11"/>
          </p:nvPr>
        </p:nvSpPr>
        <p:spPr/>
        <p:txBody>
          <a:bodyPr/>
          <a:lstStyle/>
          <a:p>
            <a:r>
              <a:rPr lang="en-GB" dirty="0" err="1"/>
              <a:t>Npcf_SMPolicyControl</a:t>
            </a:r>
            <a:endParaRPr lang="en-US" dirty="0"/>
          </a:p>
          <a:p>
            <a:endParaRPr lang="de-DE" dirty="0"/>
          </a:p>
        </p:txBody>
      </p:sp>
      <p:sp>
        <p:nvSpPr>
          <p:cNvPr id="4" name="Text Placeholder 3">
            <a:extLst>
              <a:ext uri="{FF2B5EF4-FFF2-40B4-BE49-F238E27FC236}">
                <a16:creationId xmlns:a16="http://schemas.microsoft.com/office/drawing/2014/main" id="{FB88776F-1621-4414-A154-2C09949AE07F}"/>
              </a:ext>
            </a:extLst>
          </p:cNvPr>
          <p:cNvSpPr>
            <a:spLocks noGrp="1"/>
          </p:cNvSpPr>
          <p:nvPr>
            <p:ph type="body" sz="quarter" idx="12"/>
          </p:nvPr>
        </p:nvSpPr>
        <p:spPr>
          <a:xfrm>
            <a:off x="417600" y="900000"/>
            <a:ext cx="8308800" cy="3740400"/>
          </a:xfrm>
        </p:spPr>
        <p:txBody>
          <a:bodyPr>
            <a:normAutofit lnSpcReduction="10000"/>
          </a:bodyPr>
          <a:lstStyle/>
          <a:p>
            <a:r>
              <a:rPr lang="en-US" dirty="0"/>
              <a:t>All 3 encoding proposals use the SUPI and </a:t>
            </a:r>
            <a:r>
              <a:rPr lang="en-US" dirty="0" err="1"/>
              <a:t>PDUSessionId</a:t>
            </a:r>
            <a:r>
              <a:rPr lang="en-US" dirty="0"/>
              <a:t> as resource identifier for resources at the PCF and use PUT for creation. But this aspect is marked as FFS:</a:t>
            </a:r>
          </a:p>
          <a:p>
            <a:pPr lvl="1"/>
            <a:r>
              <a:rPr lang="en-US" dirty="0"/>
              <a:t>Editor's note:	It is FFS whether to use PUT or POST for the creation of resources. If POST is used, the </a:t>
            </a:r>
            <a:r>
              <a:rPr lang="en-US" dirty="0" err="1"/>
              <a:t>supi</a:t>
            </a:r>
            <a:r>
              <a:rPr lang="en-US" dirty="0"/>
              <a:t> and </a:t>
            </a:r>
            <a:r>
              <a:rPr lang="en-US" dirty="0" err="1"/>
              <a:t>pduSessionId</a:t>
            </a:r>
            <a:r>
              <a:rPr lang="en-US" dirty="0"/>
              <a:t> in the URI will need to be replaced with a server-assigned resource identifier.</a:t>
            </a:r>
          </a:p>
          <a:p>
            <a:r>
              <a:rPr lang="en-US" dirty="0"/>
              <a:t>SUPI and </a:t>
            </a:r>
            <a:r>
              <a:rPr lang="en-US" dirty="0" err="1"/>
              <a:t>PDUSessionId</a:t>
            </a:r>
            <a:r>
              <a:rPr lang="en-US" dirty="0"/>
              <a:t> need to be provided by SMF, thus resource creation by PUT is required if they are used as resource identifier.</a:t>
            </a:r>
          </a:p>
          <a:p>
            <a:r>
              <a:rPr lang="en-US" dirty="0"/>
              <a:t>However, resource creation by POST is usually preferred to allow server to select URI for resource (might be related to internal storage distribution)</a:t>
            </a:r>
          </a:p>
          <a:p>
            <a:r>
              <a:rPr lang="en-US" dirty="0"/>
              <a:t>Also, possible security concerns about exposing SUPI in URI (message body can be encrypted, but URI needs to be visible to HTTP proxies)</a:t>
            </a:r>
          </a:p>
          <a:p>
            <a:pPr lvl="1"/>
            <a:r>
              <a:rPr lang="en-US" dirty="0"/>
              <a:t>Related LS sent by CT4 to SA3</a:t>
            </a:r>
          </a:p>
          <a:p>
            <a:pPr lvl="1"/>
            <a:r>
              <a:rPr lang="en-US" dirty="0" err="1"/>
              <a:t>Npcf_SMPolicyControl</a:t>
            </a:r>
            <a:r>
              <a:rPr lang="en-US" dirty="0"/>
              <a:t> service probably only used on network-internal interfaces</a:t>
            </a:r>
          </a:p>
          <a:p>
            <a:r>
              <a:rPr lang="en-US" dirty="0">
                <a:solidFill>
                  <a:srgbClr val="FF0000"/>
                </a:solidFill>
              </a:rPr>
              <a:t>Recommendation to remove SUPI from resource identifier and use HTTP POST for resource creation</a:t>
            </a:r>
          </a:p>
        </p:txBody>
      </p:sp>
      <p:sp>
        <p:nvSpPr>
          <p:cNvPr id="5" name="Footer Placeholder 4">
            <a:extLst>
              <a:ext uri="{FF2B5EF4-FFF2-40B4-BE49-F238E27FC236}">
                <a16:creationId xmlns:a16="http://schemas.microsoft.com/office/drawing/2014/main" id="{E95E53E8-1AEF-404B-9676-8819318C2D17}"/>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2320158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041D3A3-FFFB-424B-91CF-9D9F0939EB2B}"/>
              </a:ext>
            </a:extLst>
          </p:cNvPr>
          <p:cNvSpPr>
            <a:spLocks noGrp="1"/>
          </p:cNvSpPr>
          <p:nvPr>
            <p:ph type="body" sz="quarter" idx="11"/>
          </p:nvPr>
        </p:nvSpPr>
        <p:spPr>
          <a:xfrm>
            <a:off x="566456" y="419024"/>
            <a:ext cx="8308800" cy="309600"/>
          </a:xfrm>
        </p:spPr>
        <p:txBody>
          <a:bodyPr/>
          <a:lstStyle/>
          <a:p>
            <a:r>
              <a:rPr lang="de-DE" dirty="0"/>
              <a:t>Summary </a:t>
            </a:r>
            <a:r>
              <a:rPr lang="de-DE" dirty="0" err="1"/>
              <a:t>and</a:t>
            </a:r>
            <a:r>
              <a:rPr lang="de-DE" dirty="0"/>
              <a:t> </a:t>
            </a:r>
            <a:r>
              <a:rPr lang="de-DE" dirty="0" err="1"/>
              <a:t>Conclusions</a:t>
            </a:r>
            <a:endParaRPr lang="de-DE" dirty="0"/>
          </a:p>
        </p:txBody>
      </p:sp>
      <p:sp>
        <p:nvSpPr>
          <p:cNvPr id="4" name="Text Placeholder 3">
            <a:extLst>
              <a:ext uri="{FF2B5EF4-FFF2-40B4-BE49-F238E27FC236}">
                <a16:creationId xmlns:a16="http://schemas.microsoft.com/office/drawing/2014/main" id="{6DF0881F-E62F-4D98-81C8-9E5D270CF451}"/>
              </a:ext>
            </a:extLst>
          </p:cNvPr>
          <p:cNvSpPr>
            <a:spLocks noGrp="1"/>
          </p:cNvSpPr>
          <p:nvPr>
            <p:ph type="body" sz="quarter" idx="12"/>
          </p:nvPr>
        </p:nvSpPr>
        <p:spPr/>
        <p:txBody>
          <a:bodyPr>
            <a:normAutofit fontScale="92500"/>
          </a:bodyPr>
          <a:lstStyle/>
          <a:p>
            <a:r>
              <a:rPr lang="en-GB" dirty="0"/>
              <a:t>A new proposal 4 that is an enhancement of proposal 2 is added: It includes subscription and a policy representation in the resource at the PCF and policies at the resource at the SMF.</a:t>
            </a:r>
          </a:p>
          <a:p>
            <a:pPr lvl="1"/>
            <a:r>
              <a:rPr lang="en-GB" dirty="0"/>
              <a:t>The motivation is a more efficient policy provisioning at session establishment than for proposal 2</a:t>
            </a:r>
          </a:p>
          <a:p>
            <a:r>
              <a:rPr lang="en-GB" dirty="0"/>
              <a:t>Proposal 1 will need to rely on custom operations for a very substantial part of its functionality</a:t>
            </a:r>
          </a:p>
          <a:p>
            <a:r>
              <a:rPr lang="en-GB" dirty="0"/>
              <a:t>Proposal 2 is most Restfull, provides an efficient PUSH of policies, and allows the PCF to update </a:t>
            </a:r>
          </a:p>
          <a:p>
            <a:r>
              <a:rPr lang="en-GB" dirty="0"/>
              <a:t>The possible evolution to a combination with event provisioning is possible with all proposals and will likely require a custom operation for the combined event reporting and subsequent policy updates for any proposal</a:t>
            </a:r>
          </a:p>
          <a:p>
            <a:r>
              <a:rPr lang="en-GB" b="1" dirty="0"/>
              <a:t>Either proposal 2 or 4 are recommended.</a:t>
            </a:r>
          </a:p>
          <a:p>
            <a:r>
              <a:rPr lang="en-US" b="1" dirty="0"/>
              <a:t>It is also recommendation to remove SUPI from resource identifier of resources at the PCF and use HTTP POST for resource creation</a:t>
            </a:r>
          </a:p>
          <a:p>
            <a:endParaRPr lang="en-GB" dirty="0"/>
          </a:p>
          <a:p>
            <a:endParaRPr lang="de-DE" dirty="0"/>
          </a:p>
          <a:p>
            <a:endParaRPr lang="de-DE" dirty="0"/>
          </a:p>
        </p:txBody>
      </p:sp>
      <p:sp>
        <p:nvSpPr>
          <p:cNvPr id="5" name="Footer Placeholder 4">
            <a:extLst>
              <a:ext uri="{FF2B5EF4-FFF2-40B4-BE49-F238E27FC236}">
                <a16:creationId xmlns:a16="http://schemas.microsoft.com/office/drawing/2014/main" id="{A934BE89-078B-4934-BC29-853704202830}"/>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10671767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67A0FB-0AE6-4EDB-9DCC-E8FB07A38581}"/>
              </a:ext>
            </a:extLst>
          </p:cNvPr>
          <p:cNvSpPr>
            <a:spLocks noGrp="1"/>
          </p:cNvSpPr>
          <p:nvPr>
            <p:ph type="body" sz="quarter" idx="10"/>
          </p:nvPr>
        </p:nvSpPr>
        <p:spPr/>
        <p:txBody>
          <a:bodyPr/>
          <a:lstStyle/>
          <a:p>
            <a:r>
              <a:rPr lang="en-US" dirty="0"/>
              <a:t>Issue: How to enable an effective update of extensive policy information</a:t>
            </a:r>
            <a:r>
              <a:rPr lang="de-DE" dirty="0"/>
              <a:t>?</a:t>
            </a:r>
          </a:p>
        </p:txBody>
      </p:sp>
      <p:sp>
        <p:nvSpPr>
          <p:cNvPr id="3" name="Text Placeholder 2">
            <a:extLst>
              <a:ext uri="{FF2B5EF4-FFF2-40B4-BE49-F238E27FC236}">
                <a16:creationId xmlns:a16="http://schemas.microsoft.com/office/drawing/2014/main" id="{41D8822A-82E2-41BF-A784-518268D2508A}"/>
              </a:ext>
            </a:extLst>
          </p:cNvPr>
          <p:cNvSpPr>
            <a:spLocks noGrp="1"/>
          </p:cNvSpPr>
          <p:nvPr>
            <p:ph type="body" sz="quarter" idx="11"/>
          </p:nvPr>
        </p:nvSpPr>
        <p:spPr/>
        <p:txBody>
          <a:bodyPr/>
          <a:lstStyle/>
          <a:p>
            <a:r>
              <a:rPr lang="en-GB" dirty="0"/>
              <a:t>Npcf_SMPolicyControl</a:t>
            </a:r>
            <a:endParaRPr lang="en-US" dirty="0"/>
          </a:p>
          <a:p>
            <a:endParaRPr lang="de-DE" dirty="0"/>
          </a:p>
        </p:txBody>
      </p:sp>
      <p:sp>
        <p:nvSpPr>
          <p:cNvPr id="4" name="Text Placeholder 3">
            <a:extLst>
              <a:ext uri="{FF2B5EF4-FFF2-40B4-BE49-F238E27FC236}">
                <a16:creationId xmlns:a16="http://schemas.microsoft.com/office/drawing/2014/main" id="{6FB077CA-CA18-4948-A98A-8A7F011DAAB0}"/>
              </a:ext>
            </a:extLst>
          </p:cNvPr>
          <p:cNvSpPr>
            <a:spLocks noGrp="1"/>
          </p:cNvSpPr>
          <p:nvPr>
            <p:ph type="body" sz="quarter" idx="12"/>
          </p:nvPr>
        </p:nvSpPr>
        <p:spPr/>
        <p:txBody>
          <a:bodyPr>
            <a:normAutofit/>
          </a:bodyPr>
          <a:lstStyle/>
          <a:p>
            <a:r>
              <a:rPr lang="en-US" dirty="0"/>
              <a:t>Stage 2 requires that Policy information can be provided both as response to a GET, and as UpdateNotify request. The information is quite extensive and includes a possibly high number of PCC rules.</a:t>
            </a:r>
          </a:p>
          <a:p>
            <a:r>
              <a:rPr lang="en-US" dirty="0"/>
              <a:t>Related Issues:</a:t>
            </a:r>
          </a:p>
          <a:p>
            <a:pPr marL="342900" indent="-342900">
              <a:buFont typeface="+mj-lt"/>
              <a:buAutoNum type="arabicPeriod"/>
            </a:pPr>
            <a:r>
              <a:rPr lang="en-US" dirty="0"/>
              <a:t>How to achieve maximum communality in the implementation for GET and UpdateNotify?</a:t>
            </a:r>
          </a:p>
          <a:p>
            <a:pPr marL="342900" indent="-342900">
              <a:buFont typeface="+mj-lt"/>
              <a:buAutoNum type="arabicPeriod"/>
            </a:pPr>
            <a:r>
              <a:rPr lang="en-US" dirty="0"/>
              <a:t>How to enable an effective update for both cases?</a:t>
            </a:r>
          </a:p>
          <a:p>
            <a:pPr marL="342900" indent="-342900">
              <a:buFont typeface="+mj-lt"/>
              <a:buAutoNum type="arabicPeriod"/>
            </a:pPr>
            <a:r>
              <a:rPr lang="en-US" dirty="0"/>
              <a:t>Should we model the policy resource to be located both at PCF and SMF?</a:t>
            </a:r>
          </a:p>
          <a:p>
            <a:pPr marL="342900" indent="-342900">
              <a:buFont typeface="+mj-lt"/>
              <a:buAutoNum type="arabicPeriod"/>
            </a:pPr>
            <a:endParaRPr lang="en-US" dirty="0"/>
          </a:p>
          <a:p>
            <a:pPr marL="342900" indent="-342900">
              <a:buFont typeface="+mj-lt"/>
              <a:buAutoNum type="arabicPeriod"/>
            </a:pPr>
            <a:endParaRPr lang="de-DE" dirty="0"/>
          </a:p>
        </p:txBody>
      </p:sp>
    </p:spTree>
    <p:extLst>
      <p:ext uri="{BB962C8B-B14F-4D97-AF65-F5344CB8AC3E}">
        <p14:creationId xmlns:p14="http://schemas.microsoft.com/office/powerpoint/2010/main" val="3764808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en-US" dirty="0"/>
              <a:t>Proposal 1 in TR 29.890 (previously the only proposals)</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graphicFrame>
        <p:nvGraphicFramePr>
          <p:cNvPr id="14" name="Table 13">
            <a:extLst>
              <a:ext uri="{FF2B5EF4-FFF2-40B4-BE49-F238E27FC236}">
                <a16:creationId xmlns:a16="http://schemas.microsoft.com/office/drawing/2014/main" id="{DD666E69-E8DC-4698-BF71-D3C04036E08E}"/>
              </a:ext>
            </a:extLst>
          </p:cNvPr>
          <p:cNvGraphicFramePr>
            <a:graphicFrameLocks noGrp="1"/>
          </p:cNvGraphicFramePr>
          <p:nvPr>
            <p:extLst/>
          </p:nvPr>
        </p:nvGraphicFramePr>
        <p:xfrm>
          <a:off x="4215161" y="948483"/>
          <a:ext cx="4235982" cy="3544317"/>
        </p:xfrm>
        <a:graphic>
          <a:graphicData uri="http://schemas.openxmlformats.org/drawingml/2006/table">
            <a:tbl>
              <a:tblPr firstRow="1" firstCol="1" bandRow="1"/>
              <a:tblGrid>
                <a:gridCol w="644181">
                  <a:extLst>
                    <a:ext uri="{9D8B030D-6E8A-4147-A177-3AD203B41FA5}">
                      <a16:colId xmlns:a16="http://schemas.microsoft.com/office/drawing/2014/main" val="3212133733"/>
                    </a:ext>
                  </a:extLst>
                </a:gridCol>
                <a:gridCol w="1220041">
                  <a:extLst>
                    <a:ext uri="{9D8B030D-6E8A-4147-A177-3AD203B41FA5}">
                      <a16:colId xmlns:a16="http://schemas.microsoft.com/office/drawing/2014/main" val="3632889424"/>
                    </a:ext>
                  </a:extLst>
                </a:gridCol>
                <a:gridCol w="655953">
                  <a:extLst>
                    <a:ext uri="{9D8B030D-6E8A-4147-A177-3AD203B41FA5}">
                      <a16:colId xmlns:a16="http://schemas.microsoft.com/office/drawing/2014/main" val="2432071342"/>
                    </a:ext>
                  </a:extLst>
                </a:gridCol>
                <a:gridCol w="1715807">
                  <a:extLst>
                    <a:ext uri="{9D8B030D-6E8A-4147-A177-3AD203B41FA5}">
                      <a16:colId xmlns:a16="http://schemas.microsoft.com/office/drawing/2014/main" val="3883492354"/>
                    </a:ext>
                  </a:extLst>
                </a:gridCol>
              </a:tblGrid>
              <a:tr h="245065">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76080421"/>
                  </a:ext>
                </a:extLst>
              </a:tr>
              <a:tr h="745849">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SM Policies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all SM Policies resources at an AS.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SMF).</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6744778"/>
                  </a:ext>
                </a:extLst>
              </a:tr>
              <a:tr h="319649">
                <a:tc rowSpan="2">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Individual SM Subscriber Policy</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the Individual SM Subscriber Policy resources.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47417"/>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Subscriber Policy resource for.</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3659029"/>
                  </a:ext>
                </a:extLst>
              </a:tr>
              <a:tr h="517432">
                <a:tc rowSpan="4">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Individual SM PDUSessioPolicy</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{supi}/</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{sessionID}</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PUT (FFS)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SM PDUSession Policy resource. </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2209733"/>
                  </a:ext>
                </a:extLst>
              </a:tr>
              <a:tr h="42619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PATCH</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(FFS)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Update an existing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358871"/>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the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7704195"/>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5375193"/>
                  </a:ext>
                </a:extLst>
              </a:tr>
            </a:tbl>
          </a:graphicData>
        </a:graphic>
      </p:graphicFrame>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pic>
        <p:nvPicPr>
          <p:cNvPr id="17" name="Picture 16">
            <a:extLst>
              <a:ext uri="{FF2B5EF4-FFF2-40B4-BE49-F238E27FC236}">
                <a16:creationId xmlns:a16="http://schemas.microsoft.com/office/drawing/2014/main" id="{DD7A4823-5FD7-4893-B2E1-0AEB39B6AB77}"/>
              </a:ext>
            </a:extLst>
          </p:cNvPr>
          <p:cNvPicPr>
            <a:picLocks noChangeAspect="1"/>
          </p:cNvPicPr>
          <p:nvPr/>
        </p:nvPicPr>
        <p:blipFill>
          <a:blip r:embed="rId2"/>
          <a:stretch>
            <a:fillRect/>
          </a:stretch>
        </p:blipFill>
        <p:spPr>
          <a:xfrm>
            <a:off x="258111" y="2720641"/>
            <a:ext cx="3957050" cy="1984917"/>
          </a:xfrm>
          <a:prstGeom prst="rect">
            <a:avLst/>
          </a:prstGeom>
        </p:spPr>
      </p:pic>
      <p:sp>
        <p:nvSpPr>
          <p:cNvPr id="8" name="Text Placeholder 3">
            <a:extLst>
              <a:ext uri="{FF2B5EF4-FFF2-40B4-BE49-F238E27FC236}">
                <a16:creationId xmlns:a16="http://schemas.microsoft.com/office/drawing/2014/main" id="{3799C7F3-B81C-4714-9EA4-A167C6FE57F6}"/>
              </a:ext>
            </a:extLst>
          </p:cNvPr>
          <p:cNvSpPr txBox="1">
            <a:spLocks/>
          </p:cNvSpPr>
          <p:nvPr/>
        </p:nvSpPr>
        <p:spPr>
          <a:xfrm>
            <a:off x="258111" y="1134362"/>
            <a:ext cx="3495181" cy="1459172"/>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Policies are modeled at resource at the PCF only.</a:t>
            </a:r>
          </a:p>
          <a:p>
            <a:pPr marL="0" indent="0">
              <a:buNone/>
            </a:pPr>
            <a:r>
              <a:rPr lang="en-US" dirty="0"/>
              <a:t>Notifications are done in RPC like fashion, providing only deltas</a:t>
            </a:r>
          </a:p>
          <a:p>
            <a:endParaRPr lang="de-DE" dirty="0"/>
          </a:p>
        </p:txBody>
      </p:sp>
    </p:spTree>
    <p:extLst>
      <p:ext uri="{BB962C8B-B14F-4D97-AF65-F5344CB8AC3E}">
        <p14:creationId xmlns:p14="http://schemas.microsoft.com/office/powerpoint/2010/main" val="1729587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a:xfrm>
            <a:off x="417600" y="280800"/>
            <a:ext cx="8308800" cy="309600"/>
          </a:xfrm>
        </p:spPr>
        <p:txBody>
          <a:bodyPr/>
          <a:lstStyle/>
          <a:p>
            <a:r>
              <a:rPr lang="en-GB" dirty="0" err="1"/>
              <a:t>Npcf_SMPolicyControl</a:t>
            </a:r>
            <a:endParaRPr lang="de-DE" dirty="0"/>
          </a:p>
        </p:txBody>
      </p:sp>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en-US" dirty="0"/>
              <a:t>Proposal 2 (1/2):</a:t>
            </a:r>
            <a:r>
              <a:rPr lang="de-DE" dirty="0"/>
              <a:t> </a:t>
            </a:r>
            <a:r>
              <a:rPr lang="de-DE" dirty="0" err="1"/>
              <a:t>Subscription</a:t>
            </a:r>
            <a:r>
              <a:rPr lang="de-DE" dirty="0"/>
              <a:t> resources at </a:t>
            </a:r>
            <a:r>
              <a:rPr lang="de-DE" dirty="0" err="1"/>
              <a:t>the</a:t>
            </a:r>
            <a:r>
              <a:rPr lang="de-DE" dirty="0"/>
              <a:t> PCF</a:t>
            </a:r>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graphicFrame>
        <p:nvGraphicFramePr>
          <p:cNvPr id="3" name="Table 2">
            <a:extLst>
              <a:ext uri="{FF2B5EF4-FFF2-40B4-BE49-F238E27FC236}">
                <a16:creationId xmlns:a16="http://schemas.microsoft.com/office/drawing/2014/main" id="{DBB60C97-8654-4A0A-87F7-BC8973BF5C57}"/>
              </a:ext>
            </a:extLst>
          </p:cNvPr>
          <p:cNvGraphicFramePr>
            <a:graphicFrameLocks noGrp="1"/>
          </p:cNvGraphicFramePr>
          <p:nvPr>
            <p:extLst>
              <p:ext uri="{D42A27DB-BD31-4B8C-83A1-F6EECF244321}">
                <p14:modId xmlns:p14="http://schemas.microsoft.com/office/powerpoint/2010/main" val="3176600212"/>
              </p:ext>
            </p:extLst>
          </p:nvPr>
        </p:nvGraphicFramePr>
        <p:xfrm>
          <a:off x="4051005" y="1209599"/>
          <a:ext cx="4910115" cy="3485680"/>
        </p:xfrm>
        <a:graphic>
          <a:graphicData uri="http://schemas.openxmlformats.org/drawingml/2006/table">
            <a:tbl>
              <a:tblPr firstRow="1" firstCol="1" bandRow="1"/>
              <a:tblGrid>
                <a:gridCol w="746699">
                  <a:extLst>
                    <a:ext uri="{9D8B030D-6E8A-4147-A177-3AD203B41FA5}">
                      <a16:colId xmlns:a16="http://schemas.microsoft.com/office/drawing/2014/main" val="1973285770"/>
                    </a:ext>
                  </a:extLst>
                </a:gridCol>
                <a:gridCol w="996619">
                  <a:extLst>
                    <a:ext uri="{9D8B030D-6E8A-4147-A177-3AD203B41FA5}">
                      <a16:colId xmlns:a16="http://schemas.microsoft.com/office/drawing/2014/main" val="4104797509"/>
                    </a:ext>
                  </a:extLst>
                </a:gridCol>
                <a:gridCol w="727646">
                  <a:extLst>
                    <a:ext uri="{9D8B030D-6E8A-4147-A177-3AD203B41FA5}">
                      <a16:colId xmlns:a16="http://schemas.microsoft.com/office/drawing/2014/main" val="3608069220"/>
                    </a:ext>
                  </a:extLst>
                </a:gridCol>
                <a:gridCol w="2439151">
                  <a:extLst>
                    <a:ext uri="{9D8B030D-6E8A-4147-A177-3AD203B41FA5}">
                      <a16:colId xmlns:a16="http://schemas.microsoft.com/office/drawing/2014/main" val="2595827179"/>
                    </a:ext>
                  </a:extLst>
                </a:gridCol>
              </a:tblGrid>
              <a:tr h="271940">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94002961"/>
                  </a:ext>
                </a:extLst>
              </a:tr>
              <a:tr h="686100">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Policie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Subscriptions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all SM Policies resources at an AS.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SMF).</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5985763"/>
                  </a:ext>
                </a:extLst>
              </a:tr>
              <a:tr h="294043">
                <a:tc rowSpan="2">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SM Subscriber Policy Subscription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the Individual SM Subscriber Policy resources.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929337"/>
                  </a:ext>
                </a:extLst>
              </a:tr>
              <a:tr h="415365">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the Individual SM Subscriber Policy resource for.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176428"/>
                  </a:ext>
                </a:extLst>
              </a:tr>
              <a:tr h="640161">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Individual 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PDUSessioPolicy</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Subscription</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{supi}/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{sessionID}</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PDUSession</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resource for a SUPI and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sessionID</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supplied by the SMF. If an Individual SM Subscriber Policy Resource for the SUPI does not yet exist, it is also created.</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4954048"/>
                  </a:ext>
                </a:extLst>
              </a:tr>
              <a:tr h="3920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an existing Individual SM PDUSession Policy resource.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6037298"/>
                  </a:ext>
                </a:extLst>
              </a:tr>
              <a:tr h="294043">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the Individual SM PDUSession Policy resource.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740434"/>
                  </a:ext>
                </a:extLst>
              </a:tr>
              <a:tr h="294043">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PDUSession</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resource.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061483"/>
                  </a:ext>
                </a:extLst>
              </a:tr>
            </a:tbl>
          </a:graphicData>
        </a:graphic>
      </p:graphicFrame>
      <p:sp>
        <p:nvSpPr>
          <p:cNvPr id="7" name="Text Placeholder 3">
            <a:extLst>
              <a:ext uri="{FF2B5EF4-FFF2-40B4-BE49-F238E27FC236}">
                <a16:creationId xmlns:a16="http://schemas.microsoft.com/office/drawing/2014/main" id="{FC921141-41AD-4831-8D01-87F366630FA2}"/>
              </a:ext>
            </a:extLst>
          </p:cNvPr>
          <p:cNvSpPr txBox="1">
            <a:spLocks/>
          </p:cNvSpPr>
          <p:nvPr/>
        </p:nvSpPr>
        <p:spPr>
          <a:xfrm>
            <a:off x="417599" y="1107122"/>
            <a:ext cx="3495182" cy="2125175"/>
          </a:xfrm>
          <a:prstGeom prst="rect">
            <a:avLst/>
          </a:prstGeom>
        </p:spPr>
        <p:txBody>
          <a:bodyPr>
            <a:normAutofit fontScale="4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100" dirty="0"/>
              <a:t>Policies are modeled as resource at the SMF only.</a:t>
            </a:r>
          </a:p>
          <a:p>
            <a:pPr marL="0" indent="0">
              <a:buNone/>
            </a:pPr>
            <a:r>
              <a:rPr lang="en-US" sz="3100" dirty="0"/>
              <a:t>Within the </a:t>
            </a:r>
            <a:r>
              <a:rPr lang="en-US" sz="3100" dirty="0" err="1"/>
              <a:t>Npcf_SMPolicyControl_Get</a:t>
            </a:r>
            <a:r>
              <a:rPr lang="en-US" sz="3100" dirty="0"/>
              <a:t> (HTTP PUT or POST), the SMF provides the root URL for the policy resource.</a:t>
            </a:r>
          </a:p>
          <a:p>
            <a:pPr marL="0" indent="0">
              <a:buNone/>
            </a:pPr>
            <a:r>
              <a:rPr lang="en-US" sz="3100" dirty="0"/>
              <a:t>The PCF does not return policies in the HTTP response to the </a:t>
            </a:r>
            <a:r>
              <a:rPr lang="en-US" sz="3100" dirty="0" err="1"/>
              <a:t>Npcf_SMPolicyControl_Get</a:t>
            </a:r>
            <a:r>
              <a:rPr lang="en-US" sz="3100" dirty="0"/>
              <a:t>. The PCF rather immediately executes an </a:t>
            </a:r>
            <a:r>
              <a:rPr lang="en-US" sz="3100" dirty="0" err="1"/>
              <a:t>UpateNotify</a:t>
            </a:r>
            <a:r>
              <a:rPr lang="en-US" sz="3100" dirty="0"/>
              <a:t> (i.e. sends an HTTP PUT or POST to the designated URL at the SMF), to create or update the policy resource at the SMF (see next slide for resource model and service operations.</a:t>
            </a:r>
          </a:p>
          <a:p>
            <a:endParaRPr lang="de-DE" dirty="0"/>
          </a:p>
        </p:txBody>
      </p:sp>
      <p:pic>
        <p:nvPicPr>
          <p:cNvPr id="5" name="Picture 4">
            <a:extLst>
              <a:ext uri="{FF2B5EF4-FFF2-40B4-BE49-F238E27FC236}">
                <a16:creationId xmlns:a16="http://schemas.microsoft.com/office/drawing/2014/main" id="{7114FE1E-3DE2-44D0-A120-A9930305F12F}"/>
              </a:ext>
            </a:extLst>
          </p:cNvPr>
          <p:cNvPicPr>
            <a:picLocks noChangeAspect="1"/>
          </p:cNvPicPr>
          <p:nvPr/>
        </p:nvPicPr>
        <p:blipFill>
          <a:blip r:embed="rId2"/>
          <a:stretch>
            <a:fillRect/>
          </a:stretch>
        </p:blipFill>
        <p:spPr>
          <a:xfrm>
            <a:off x="417599" y="3147934"/>
            <a:ext cx="3002586" cy="1423845"/>
          </a:xfrm>
          <a:prstGeom prst="rect">
            <a:avLst/>
          </a:prstGeom>
        </p:spPr>
      </p:pic>
    </p:spTree>
    <p:extLst>
      <p:ext uri="{BB962C8B-B14F-4D97-AF65-F5344CB8AC3E}">
        <p14:creationId xmlns:p14="http://schemas.microsoft.com/office/powerpoint/2010/main" val="1529254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en-US" dirty="0"/>
              <a:t>Proposal 2 (2/2):</a:t>
            </a:r>
            <a:r>
              <a:rPr lang="de-DE" dirty="0"/>
              <a:t> Policy resources at the SMF</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pic>
        <p:nvPicPr>
          <p:cNvPr id="2" name="Picture 1">
            <a:extLst>
              <a:ext uri="{FF2B5EF4-FFF2-40B4-BE49-F238E27FC236}">
                <a16:creationId xmlns:a16="http://schemas.microsoft.com/office/drawing/2014/main" id="{9F8310F0-33B5-46A1-8E93-AF52628AB32E}"/>
              </a:ext>
            </a:extLst>
          </p:cNvPr>
          <p:cNvPicPr>
            <a:picLocks noChangeAspect="1"/>
          </p:cNvPicPr>
          <p:nvPr/>
        </p:nvPicPr>
        <p:blipFill>
          <a:blip r:embed="rId2"/>
          <a:stretch>
            <a:fillRect/>
          </a:stretch>
        </p:blipFill>
        <p:spPr>
          <a:xfrm>
            <a:off x="417600" y="1787571"/>
            <a:ext cx="3067361" cy="1446615"/>
          </a:xfrm>
          <a:prstGeom prst="rect">
            <a:avLst/>
          </a:prstGeom>
        </p:spPr>
      </p:pic>
      <p:graphicFrame>
        <p:nvGraphicFramePr>
          <p:cNvPr id="4" name="Table 3">
            <a:extLst>
              <a:ext uri="{FF2B5EF4-FFF2-40B4-BE49-F238E27FC236}">
                <a16:creationId xmlns:a16="http://schemas.microsoft.com/office/drawing/2014/main" id="{A8EC4371-B679-4E75-A941-04ED1BA666CC}"/>
              </a:ext>
            </a:extLst>
          </p:cNvPr>
          <p:cNvGraphicFramePr>
            <a:graphicFrameLocks noGrp="1"/>
          </p:cNvGraphicFramePr>
          <p:nvPr>
            <p:extLst/>
          </p:nvPr>
        </p:nvGraphicFramePr>
        <p:xfrm>
          <a:off x="3634685" y="1013749"/>
          <a:ext cx="5229397" cy="3464808"/>
        </p:xfrm>
        <a:graphic>
          <a:graphicData uri="http://schemas.openxmlformats.org/drawingml/2006/table">
            <a:tbl>
              <a:tblPr firstRow="1" firstCol="1" lastRow="1" lastCol="1" bandRow="1" bandCol="1"/>
              <a:tblGrid>
                <a:gridCol w="853339">
                  <a:extLst>
                    <a:ext uri="{9D8B030D-6E8A-4147-A177-3AD203B41FA5}">
                      <a16:colId xmlns:a16="http://schemas.microsoft.com/office/drawing/2014/main" val="670517816"/>
                    </a:ext>
                  </a:extLst>
                </a:gridCol>
                <a:gridCol w="905070">
                  <a:extLst>
                    <a:ext uri="{9D8B030D-6E8A-4147-A177-3AD203B41FA5}">
                      <a16:colId xmlns:a16="http://schemas.microsoft.com/office/drawing/2014/main" val="3998647737"/>
                    </a:ext>
                  </a:extLst>
                </a:gridCol>
                <a:gridCol w="1287624">
                  <a:extLst>
                    <a:ext uri="{9D8B030D-6E8A-4147-A177-3AD203B41FA5}">
                      <a16:colId xmlns:a16="http://schemas.microsoft.com/office/drawing/2014/main" val="786555864"/>
                    </a:ext>
                  </a:extLst>
                </a:gridCol>
                <a:gridCol w="2183364">
                  <a:extLst>
                    <a:ext uri="{9D8B030D-6E8A-4147-A177-3AD203B41FA5}">
                      <a16:colId xmlns:a16="http://schemas.microsoft.com/office/drawing/2014/main" val="1304431526"/>
                    </a:ext>
                  </a:extLst>
                </a:gridCol>
              </a:tblGrid>
              <a:tr h="176341">
                <a:tc>
                  <a:txBody>
                    <a:bodyPr/>
                    <a:lstStyle/>
                    <a:p>
                      <a:pPr algn="ctr">
                        <a:spcAft>
                          <a:spcPts val="0"/>
                        </a:spcAft>
                      </a:pPr>
                      <a:r>
                        <a:rPr lang="en-GB" sz="8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63837049"/>
                  </a:ext>
                </a:extLst>
              </a:tr>
              <a:tr h="35268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SM Policies </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policies or replace existing SM policies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9833999"/>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SM policies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1212128"/>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SM policies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4861844"/>
                  </a:ext>
                </a:extLst>
              </a:tr>
              <a:tr h="529024">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SM policies at the service consumer and request termination of corresponding PDU session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8576336"/>
                  </a:ext>
                </a:extLst>
              </a:tr>
              <a:tr h="35268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PCC 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PCC Rules or replace existing PCC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2693880"/>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PCC rules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0868168"/>
                  </a:ext>
                </a:extLst>
              </a:tr>
              <a:tr h="8817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PCC rules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6118756"/>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PCC rules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4783940"/>
                  </a:ext>
                </a:extLst>
              </a:tr>
              <a:tr h="35268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PCC Rule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{PCCruleId}</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Install new PCC rule or replace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3875266"/>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7633871"/>
                  </a:ext>
                </a:extLst>
              </a:tr>
              <a:tr h="8817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PCC rule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4078973"/>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2516058"/>
                  </a:ext>
                </a:extLst>
              </a:tr>
            </a:tbl>
          </a:graphicData>
        </a:graphic>
      </p:graphicFrame>
    </p:spTree>
    <p:extLst>
      <p:ext uri="{BB962C8B-B14F-4D97-AF65-F5344CB8AC3E}">
        <p14:creationId xmlns:p14="http://schemas.microsoft.com/office/powerpoint/2010/main" val="615080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CC82F1-87A2-42CA-A532-4637981B551E}"/>
              </a:ext>
            </a:extLst>
          </p:cNvPr>
          <p:cNvSpPr>
            <a:spLocks noGrp="1"/>
          </p:cNvSpPr>
          <p:nvPr>
            <p:ph type="body" sz="quarter" idx="11"/>
          </p:nvPr>
        </p:nvSpPr>
        <p:spPr/>
        <p:txBody>
          <a:bodyPr/>
          <a:lstStyle/>
          <a:p>
            <a:r>
              <a:rPr lang="en-GB" dirty="0"/>
              <a:t>Raised Concerns against Proposal 2 and replies</a:t>
            </a:r>
          </a:p>
        </p:txBody>
      </p:sp>
      <p:sp>
        <p:nvSpPr>
          <p:cNvPr id="4" name="Text Placeholder 3">
            <a:extLst>
              <a:ext uri="{FF2B5EF4-FFF2-40B4-BE49-F238E27FC236}">
                <a16:creationId xmlns:a16="http://schemas.microsoft.com/office/drawing/2014/main" id="{0A229B61-E57F-42D5-8685-98BE18F7069F}"/>
              </a:ext>
            </a:extLst>
          </p:cNvPr>
          <p:cNvSpPr>
            <a:spLocks noGrp="1"/>
          </p:cNvSpPr>
          <p:nvPr>
            <p:ph type="body" sz="quarter" idx="12"/>
          </p:nvPr>
        </p:nvSpPr>
        <p:spPr/>
        <p:txBody>
          <a:bodyPr>
            <a:normAutofit fontScale="92500" lnSpcReduction="20000"/>
          </a:bodyPr>
          <a:lstStyle/>
          <a:p>
            <a:r>
              <a:rPr lang="en-GB" dirty="0"/>
              <a:t>In previous discussions and CT3 </a:t>
            </a:r>
            <a:r>
              <a:rPr lang="en-GB" dirty="0" err="1"/>
              <a:t>Telcos</a:t>
            </a:r>
            <a:r>
              <a:rPr lang="en-GB" dirty="0"/>
              <a:t>, the following concerns were raised:</a:t>
            </a:r>
          </a:p>
          <a:p>
            <a:pPr marL="342900" indent="-342900">
              <a:buAutoNum type="arabicPeriod"/>
            </a:pPr>
            <a:r>
              <a:rPr lang="en-GB" dirty="0"/>
              <a:t>PCF looses control over policies</a:t>
            </a:r>
          </a:p>
          <a:p>
            <a:r>
              <a:rPr lang="en-GB" dirty="0"/>
              <a:t>Reply: This is a misunderstanding: It is a frequent practise for restful interfaces that the client decides the contents of resources and the server merely stores the resources or acts based on their contents.</a:t>
            </a:r>
          </a:p>
          <a:p>
            <a:r>
              <a:rPr lang="en-GB" dirty="0"/>
              <a:t>In proposal 1, the policy resource at the PCF is a mixture of information provided by the client and information selected by the server. Proposal 2 uses a more consistent and clearer model where the client selects the contents of resources.</a:t>
            </a:r>
          </a:p>
          <a:p>
            <a:endParaRPr lang="en-GB" dirty="0"/>
          </a:p>
          <a:p>
            <a:r>
              <a:rPr lang="en-GB" dirty="0"/>
              <a:t>2. Restoration procedures do not work</a:t>
            </a:r>
          </a:p>
          <a:p>
            <a:r>
              <a:rPr lang="en-GB" dirty="0"/>
              <a:t>Reply: At least in 4G, restoration focused on the continuation of ongoing user plane connections for cases where the PCF was not reachable (due to connection loss, reboot etc).</a:t>
            </a:r>
          </a:p>
          <a:p>
            <a:r>
              <a:rPr lang="en-GB" dirty="0"/>
              <a:t>For such cases it is decisive that the SMF has knowledge of the policies.</a:t>
            </a:r>
          </a:p>
          <a:p>
            <a:r>
              <a:rPr lang="en-GB" dirty="0"/>
              <a:t>For PCF restoration, proposal 2 is even superior to proposal 1, as it allows the PCF to read out the installed policies of ongoing sessions in order to take over control.</a:t>
            </a:r>
          </a:p>
          <a:p>
            <a:endParaRPr lang="de-DE" dirty="0"/>
          </a:p>
        </p:txBody>
      </p:sp>
      <p:sp>
        <p:nvSpPr>
          <p:cNvPr id="5" name="Footer Placeholder 4">
            <a:extLst>
              <a:ext uri="{FF2B5EF4-FFF2-40B4-BE49-F238E27FC236}">
                <a16:creationId xmlns:a16="http://schemas.microsoft.com/office/drawing/2014/main" id="{C897ED0B-77DF-49A0-A51E-5ADF9A57F8F8}"/>
              </a:ext>
            </a:extLst>
          </p:cNvPr>
          <p:cNvSpPr>
            <a:spLocks noGrp="1"/>
          </p:cNvSpPr>
          <p:nvPr>
            <p:ph type="ftr" sz="quarter" idx="3"/>
          </p:nvPr>
        </p:nvSpPr>
        <p:spPr/>
        <p:txBody>
          <a:bodyPr/>
          <a:lstStyle/>
          <a:p>
            <a:r>
              <a:rPr lang="en-US"/>
              <a:t>&lt;Document ID: change ID in footer or remove&gt; &lt;Change information classification in footer&gt;</a:t>
            </a:r>
            <a:endParaRPr lang="en-US" dirty="0"/>
          </a:p>
        </p:txBody>
      </p:sp>
    </p:spTree>
    <p:extLst>
      <p:ext uri="{BB962C8B-B14F-4D97-AF65-F5344CB8AC3E}">
        <p14:creationId xmlns:p14="http://schemas.microsoft.com/office/powerpoint/2010/main" val="8880605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a:xfrm>
            <a:off x="417600" y="590400"/>
            <a:ext cx="8726400" cy="309600"/>
          </a:xfrm>
        </p:spPr>
        <p:txBody>
          <a:bodyPr/>
          <a:lstStyle/>
          <a:p>
            <a:r>
              <a:rPr lang="en-US" dirty="0"/>
              <a:t>Proposal 3 (policy resources at PCF only. Notifications only as triggers for new Get)</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graphicFrame>
        <p:nvGraphicFramePr>
          <p:cNvPr id="14" name="Table 13">
            <a:extLst>
              <a:ext uri="{FF2B5EF4-FFF2-40B4-BE49-F238E27FC236}">
                <a16:creationId xmlns:a16="http://schemas.microsoft.com/office/drawing/2014/main" id="{DD666E69-E8DC-4698-BF71-D3C04036E08E}"/>
              </a:ext>
            </a:extLst>
          </p:cNvPr>
          <p:cNvGraphicFramePr>
            <a:graphicFrameLocks noGrp="1"/>
          </p:cNvGraphicFramePr>
          <p:nvPr>
            <p:extLst/>
          </p:nvPr>
        </p:nvGraphicFramePr>
        <p:xfrm>
          <a:off x="4215161" y="948483"/>
          <a:ext cx="4235982" cy="3544317"/>
        </p:xfrm>
        <a:graphic>
          <a:graphicData uri="http://schemas.openxmlformats.org/drawingml/2006/table">
            <a:tbl>
              <a:tblPr firstRow="1" firstCol="1" bandRow="1"/>
              <a:tblGrid>
                <a:gridCol w="644181">
                  <a:extLst>
                    <a:ext uri="{9D8B030D-6E8A-4147-A177-3AD203B41FA5}">
                      <a16:colId xmlns:a16="http://schemas.microsoft.com/office/drawing/2014/main" val="3212133733"/>
                    </a:ext>
                  </a:extLst>
                </a:gridCol>
                <a:gridCol w="1220041">
                  <a:extLst>
                    <a:ext uri="{9D8B030D-6E8A-4147-A177-3AD203B41FA5}">
                      <a16:colId xmlns:a16="http://schemas.microsoft.com/office/drawing/2014/main" val="3632889424"/>
                    </a:ext>
                  </a:extLst>
                </a:gridCol>
                <a:gridCol w="655953">
                  <a:extLst>
                    <a:ext uri="{9D8B030D-6E8A-4147-A177-3AD203B41FA5}">
                      <a16:colId xmlns:a16="http://schemas.microsoft.com/office/drawing/2014/main" val="2432071342"/>
                    </a:ext>
                  </a:extLst>
                </a:gridCol>
                <a:gridCol w="1715807">
                  <a:extLst>
                    <a:ext uri="{9D8B030D-6E8A-4147-A177-3AD203B41FA5}">
                      <a16:colId xmlns:a16="http://schemas.microsoft.com/office/drawing/2014/main" val="3883492354"/>
                    </a:ext>
                  </a:extLst>
                </a:gridCol>
              </a:tblGrid>
              <a:tr h="245065">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76080421"/>
                  </a:ext>
                </a:extLst>
              </a:tr>
              <a:tr h="745849">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SM Policies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all SM Policies resources at an AS.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SMF).</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6744778"/>
                  </a:ext>
                </a:extLst>
              </a:tr>
              <a:tr h="319649">
                <a:tc rowSpan="2">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Individual SM Subscriber Policy</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the Individual SM Subscriber Policy resources.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47417"/>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Subscriber Policy resource for.</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3659029"/>
                  </a:ext>
                </a:extLst>
              </a:tr>
              <a:tr h="517432">
                <a:tc rowSpan="4">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Individual SM PDUSessioPolicy</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npcf_sm_policy_control/</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v1/</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policies/</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{supi}/</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{sessionID}</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PUT (FFS)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SM PDUSession Policy resource. </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2209733"/>
                  </a:ext>
                </a:extLst>
              </a:tr>
              <a:tr h="42619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PATCH</a:t>
                      </a:r>
                      <a:br>
                        <a:rPr lang="en-GB" sz="900" dirty="0">
                          <a:effectLst/>
                          <a:latin typeface="Arial" panose="020B0604020202020204" pitchFamily="34" charset="0"/>
                          <a:ea typeface="Times New Roman" panose="02020603050405020304" pitchFamily="18" charset="0"/>
                          <a:cs typeface="Times New Roman" panose="02020603050405020304" pitchFamily="18" charset="0"/>
                        </a:rPr>
                      </a:br>
                      <a:r>
                        <a:rPr lang="en-GB" sz="900" dirty="0">
                          <a:effectLst/>
                          <a:latin typeface="Arial" panose="020B0604020202020204" pitchFamily="34" charset="0"/>
                          <a:ea typeface="Times New Roman" panose="02020603050405020304" pitchFamily="18" charset="0"/>
                          <a:cs typeface="Times New Roman" panose="02020603050405020304" pitchFamily="18" charset="0"/>
                        </a:rPr>
                        <a:t>(FFS)</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Update an existing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0358871"/>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Read the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7704195"/>
                  </a:ext>
                </a:extLst>
              </a:tr>
              <a:tr h="319649">
                <a:tc vMerge="1">
                  <a:txBody>
                    <a:bodyPr/>
                    <a:lstStyle/>
                    <a:p>
                      <a:endParaRPr lang="de-DE"/>
                    </a:p>
                  </a:txBody>
                  <a:tcPr/>
                </a:tc>
                <a:tc vMerge="1">
                  <a:txBody>
                    <a:bodyPr/>
                    <a:lstStyle/>
                    <a:p>
                      <a:endParaRPr lang="de-DE"/>
                    </a:p>
                  </a:txBody>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PDUSession Policy resource.</a:t>
                      </a:r>
                      <a:endParaRPr lang="de-DE"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5375193"/>
                  </a:ext>
                </a:extLst>
              </a:tr>
            </a:tbl>
          </a:graphicData>
        </a:graphic>
      </p:graphicFrame>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pic>
        <p:nvPicPr>
          <p:cNvPr id="17" name="Picture 16">
            <a:extLst>
              <a:ext uri="{FF2B5EF4-FFF2-40B4-BE49-F238E27FC236}">
                <a16:creationId xmlns:a16="http://schemas.microsoft.com/office/drawing/2014/main" id="{DD7A4823-5FD7-4893-B2E1-0AEB39B6AB77}"/>
              </a:ext>
            </a:extLst>
          </p:cNvPr>
          <p:cNvPicPr>
            <a:picLocks noChangeAspect="1"/>
          </p:cNvPicPr>
          <p:nvPr/>
        </p:nvPicPr>
        <p:blipFill>
          <a:blip r:embed="rId2"/>
          <a:stretch>
            <a:fillRect/>
          </a:stretch>
        </p:blipFill>
        <p:spPr>
          <a:xfrm>
            <a:off x="258111" y="2720641"/>
            <a:ext cx="3957050" cy="1984917"/>
          </a:xfrm>
          <a:prstGeom prst="rect">
            <a:avLst/>
          </a:prstGeom>
        </p:spPr>
      </p:pic>
      <p:sp>
        <p:nvSpPr>
          <p:cNvPr id="8" name="Text Placeholder 3">
            <a:extLst>
              <a:ext uri="{FF2B5EF4-FFF2-40B4-BE49-F238E27FC236}">
                <a16:creationId xmlns:a16="http://schemas.microsoft.com/office/drawing/2014/main" id="{3799C7F3-B81C-4714-9EA4-A167C6FE57F6}"/>
              </a:ext>
            </a:extLst>
          </p:cNvPr>
          <p:cNvSpPr txBox="1">
            <a:spLocks/>
          </p:cNvSpPr>
          <p:nvPr/>
        </p:nvSpPr>
        <p:spPr>
          <a:xfrm>
            <a:off x="258111" y="1134362"/>
            <a:ext cx="3495181" cy="1459172"/>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t>Policies are modeled at resource at the PCF only, as in proposal 1</a:t>
            </a:r>
          </a:p>
          <a:p>
            <a:pPr marL="0" indent="0">
              <a:buNone/>
            </a:pPr>
            <a:r>
              <a:rPr lang="en-US" dirty="0"/>
              <a:t>Notifications are done in RPC like fashion, providing only triggers for new Get</a:t>
            </a:r>
          </a:p>
        </p:txBody>
      </p:sp>
    </p:spTree>
    <p:extLst>
      <p:ext uri="{BB962C8B-B14F-4D97-AF65-F5344CB8AC3E}">
        <p14:creationId xmlns:p14="http://schemas.microsoft.com/office/powerpoint/2010/main" val="4261142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a:xfrm>
            <a:off x="417600" y="280800"/>
            <a:ext cx="8308800" cy="309600"/>
          </a:xfrm>
        </p:spPr>
        <p:txBody>
          <a:bodyPr/>
          <a:lstStyle/>
          <a:p>
            <a:r>
              <a:rPr lang="en-GB" dirty="0" err="1"/>
              <a:t>Npcf_SMPolicyControl</a:t>
            </a:r>
            <a:endParaRPr lang="de-DE" dirty="0"/>
          </a:p>
        </p:txBody>
      </p:sp>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p:txBody>
          <a:bodyPr/>
          <a:lstStyle/>
          <a:p>
            <a:r>
              <a:rPr lang="en-US" dirty="0"/>
              <a:t>Proposal 4 (1/2):</a:t>
            </a:r>
            <a:r>
              <a:rPr lang="de-DE" dirty="0"/>
              <a:t> </a:t>
            </a:r>
            <a:r>
              <a:rPr lang="de-DE" dirty="0" err="1"/>
              <a:t>Subscription</a:t>
            </a:r>
            <a:r>
              <a:rPr lang="de-DE" dirty="0"/>
              <a:t> resources at </a:t>
            </a:r>
            <a:r>
              <a:rPr lang="de-DE" dirty="0" err="1"/>
              <a:t>the</a:t>
            </a:r>
            <a:r>
              <a:rPr lang="de-DE" dirty="0"/>
              <a:t> PCF, </a:t>
            </a:r>
            <a:r>
              <a:rPr lang="de-DE" dirty="0" err="1"/>
              <a:t>Policy</a:t>
            </a:r>
            <a:r>
              <a:rPr lang="de-DE" dirty="0"/>
              <a:t> </a:t>
            </a:r>
            <a:r>
              <a:rPr lang="de-DE" dirty="0" err="1"/>
              <a:t>resources</a:t>
            </a:r>
            <a:r>
              <a:rPr lang="de-DE" dirty="0"/>
              <a:t> at PCF </a:t>
            </a:r>
            <a:r>
              <a:rPr lang="de-DE" dirty="0" err="1"/>
              <a:t>and</a:t>
            </a:r>
            <a:r>
              <a:rPr lang="de-DE" dirty="0"/>
              <a:t> SMF</a:t>
            </a:r>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graphicFrame>
        <p:nvGraphicFramePr>
          <p:cNvPr id="3" name="Table 2">
            <a:extLst>
              <a:ext uri="{FF2B5EF4-FFF2-40B4-BE49-F238E27FC236}">
                <a16:creationId xmlns:a16="http://schemas.microsoft.com/office/drawing/2014/main" id="{DBB60C97-8654-4A0A-87F7-BC8973BF5C57}"/>
              </a:ext>
            </a:extLst>
          </p:cNvPr>
          <p:cNvGraphicFramePr>
            <a:graphicFrameLocks noGrp="1"/>
          </p:cNvGraphicFramePr>
          <p:nvPr>
            <p:extLst/>
          </p:nvPr>
        </p:nvGraphicFramePr>
        <p:xfrm>
          <a:off x="4051005" y="1209599"/>
          <a:ext cx="4910115" cy="3485680"/>
        </p:xfrm>
        <a:graphic>
          <a:graphicData uri="http://schemas.openxmlformats.org/drawingml/2006/table">
            <a:tbl>
              <a:tblPr firstRow="1" firstCol="1" bandRow="1"/>
              <a:tblGrid>
                <a:gridCol w="746699">
                  <a:extLst>
                    <a:ext uri="{9D8B030D-6E8A-4147-A177-3AD203B41FA5}">
                      <a16:colId xmlns:a16="http://schemas.microsoft.com/office/drawing/2014/main" val="1973285770"/>
                    </a:ext>
                  </a:extLst>
                </a:gridCol>
                <a:gridCol w="996619">
                  <a:extLst>
                    <a:ext uri="{9D8B030D-6E8A-4147-A177-3AD203B41FA5}">
                      <a16:colId xmlns:a16="http://schemas.microsoft.com/office/drawing/2014/main" val="4104797509"/>
                    </a:ext>
                  </a:extLst>
                </a:gridCol>
                <a:gridCol w="727646">
                  <a:extLst>
                    <a:ext uri="{9D8B030D-6E8A-4147-A177-3AD203B41FA5}">
                      <a16:colId xmlns:a16="http://schemas.microsoft.com/office/drawing/2014/main" val="3608069220"/>
                    </a:ext>
                  </a:extLst>
                </a:gridCol>
                <a:gridCol w="2439151">
                  <a:extLst>
                    <a:ext uri="{9D8B030D-6E8A-4147-A177-3AD203B41FA5}">
                      <a16:colId xmlns:a16="http://schemas.microsoft.com/office/drawing/2014/main" val="2595827179"/>
                    </a:ext>
                  </a:extLst>
                </a:gridCol>
              </a:tblGrid>
              <a:tr h="271940">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lnSpc>
                          <a:spcPct val="115000"/>
                        </a:lnSpc>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894002961"/>
                  </a:ext>
                </a:extLst>
              </a:tr>
              <a:tr h="686100">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Policie</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Subscriptions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all SM Policies resources at an AS.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Query parameters are FFS and can contain the NotificationURI (to identify all resources related to a given SMF).</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5985763"/>
                  </a:ext>
                </a:extLst>
              </a:tr>
              <a:tr h="294043">
                <a:tc rowSpan="2">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SM Subscriber Policy Subscription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{supi}</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the Individual SM Subscriber Policy resources.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4929337"/>
                  </a:ext>
                </a:extLst>
              </a:tr>
              <a:tr h="415365">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Subscriber Policy resource for.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9176428"/>
                  </a:ext>
                </a:extLst>
              </a:tr>
              <a:tr h="640161">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Individual SM PDUSessioPolicy Subscription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a:t>
                      </a:r>
                      <a:r>
                        <a:rPr lang="fr-FR" sz="800">
                          <a:effectLst/>
                          <a:latin typeface="Arial" panose="020B0604020202020204" pitchFamily="34" charset="0"/>
                          <a:ea typeface="Times New Roman" panose="02020603050405020304" pitchFamily="18" charset="0"/>
                          <a:cs typeface="Times New Roman" panose="02020603050405020304" pitchFamily="18" charset="0"/>
                        </a:rPr>
                        <a:t>apiRoot</a:t>
                      </a:r>
                      <a:r>
                        <a:rPr lang="en-GB" sz="800">
                          <a:effectLst/>
                          <a:latin typeface="Arial" panose="020B0604020202020204" pitchFamily="34" charset="0"/>
                          <a:ea typeface="Times New Roman" panose="02020603050405020304" pitchFamily="18" charset="0"/>
                          <a:cs typeface="Times New Roman" panose="02020603050405020304" pitchFamily="18" charset="0"/>
                        </a:rPr>
                        <a:t>}/</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npcf-sm-policy-control/</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v1/</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policy_subscriptions/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{supi}/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{sessionID}</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Create a new or update an existing Individual 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PDUSession</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resource for a SUPI and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sessionID</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supplied by the SMF. If an Individual SM Subscriber Policy Resource for the SUPI does not yet exist, it is also created.</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44954048"/>
                  </a:ext>
                </a:extLst>
              </a:tr>
              <a:tr h="392057">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an existing Individual SM PDUSession Policy resource.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6037298"/>
                  </a:ext>
                </a:extLst>
              </a:tr>
              <a:tr h="294043">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the Individual SM PDUSession Policy resource.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740434"/>
                  </a:ext>
                </a:extLst>
              </a:tr>
              <a:tr h="294043">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the Individual SM </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PDUSession</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 Policy resource.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6208" marR="462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2061483"/>
                  </a:ext>
                </a:extLst>
              </a:tr>
            </a:tbl>
          </a:graphicData>
        </a:graphic>
      </p:graphicFrame>
      <p:sp>
        <p:nvSpPr>
          <p:cNvPr id="7" name="Text Placeholder 3">
            <a:extLst>
              <a:ext uri="{FF2B5EF4-FFF2-40B4-BE49-F238E27FC236}">
                <a16:creationId xmlns:a16="http://schemas.microsoft.com/office/drawing/2014/main" id="{FC921141-41AD-4831-8D01-87F366630FA2}"/>
              </a:ext>
            </a:extLst>
          </p:cNvPr>
          <p:cNvSpPr txBox="1">
            <a:spLocks/>
          </p:cNvSpPr>
          <p:nvPr/>
        </p:nvSpPr>
        <p:spPr>
          <a:xfrm>
            <a:off x="417599" y="1383009"/>
            <a:ext cx="3495182" cy="2125175"/>
          </a:xfrm>
          <a:prstGeom prst="rect">
            <a:avLst/>
          </a:prstGeom>
        </p:spPr>
        <p:txBody>
          <a:bodyPr>
            <a:normAutofit fontScale="4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100" dirty="0"/>
              <a:t>Policies are modeled as resource at the PCF and SMF.</a:t>
            </a:r>
          </a:p>
          <a:p>
            <a:pPr marL="0" indent="0">
              <a:buNone/>
            </a:pPr>
            <a:r>
              <a:rPr lang="en-US" sz="3100" dirty="0"/>
              <a:t>Within the </a:t>
            </a:r>
            <a:r>
              <a:rPr lang="en-US" sz="3100" dirty="0" err="1"/>
              <a:t>Npcf_SMPolicyControl_Get</a:t>
            </a:r>
            <a:r>
              <a:rPr lang="en-US" sz="3100" dirty="0"/>
              <a:t> (HTTP PUT or POST), the SMF provides the root URL for the policy resource.</a:t>
            </a:r>
          </a:p>
          <a:p>
            <a:pPr marL="0" indent="0">
              <a:buNone/>
            </a:pPr>
            <a:r>
              <a:rPr lang="en-US" sz="3100" dirty="0"/>
              <a:t>The PCF does return policies in the HTTP response to the </a:t>
            </a:r>
            <a:r>
              <a:rPr lang="en-US" sz="3100" dirty="0" err="1"/>
              <a:t>Npcf_SMPolicyControl_Get</a:t>
            </a:r>
            <a:r>
              <a:rPr lang="en-US" sz="3100" dirty="0"/>
              <a:t>.</a:t>
            </a:r>
          </a:p>
          <a:p>
            <a:pPr marL="0" indent="0">
              <a:buNone/>
            </a:pPr>
            <a:r>
              <a:rPr lang="en-US" sz="3100" dirty="0"/>
              <a:t>To PUSH update policies, the PCF can use Restful methods (PATCH, PUT, addressing individual resources, rather than .Custom Operations)</a:t>
            </a:r>
          </a:p>
          <a:p>
            <a:endParaRPr lang="de-DE" dirty="0"/>
          </a:p>
        </p:txBody>
      </p:sp>
      <p:pic>
        <p:nvPicPr>
          <p:cNvPr id="5" name="Picture 4">
            <a:extLst>
              <a:ext uri="{FF2B5EF4-FFF2-40B4-BE49-F238E27FC236}">
                <a16:creationId xmlns:a16="http://schemas.microsoft.com/office/drawing/2014/main" id="{7114FE1E-3DE2-44D0-A120-A9930305F12F}"/>
              </a:ext>
            </a:extLst>
          </p:cNvPr>
          <p:cNvPicPr>
            <a:picLocks noChangeAspect="1"/>
          </p:cNvPicPr>
          <p:nvPr/>
        </p:nvPicPr>
        <p:blipFill>
          <a:blip r:embed="rId2"/>
          <a:stretch>
            <a:fillRect/>
          </a:stretch>
        </p:blipFill>
        <p:spPr>
          <a:xfrm>
            <a:off x="417599" y="3147934"/>
            <a:ext cx="3002586" cy="1423845"/>
          </a:xfrm>
          <a:prstGeom prst="rect">
            <a:avLst/>
          </a:prstGeom>
        </p:spPr>
      </p:pic>
    </p:spTree>
    <p:extLst>
      <p:ext uri="{BB962C8B-B14F-4D97-AF65-F5344CB8AC3E}">
        <p14:creationId xmlns:p14="http://schemas.microsoft.com/office/powerpoint/2010/main" val="3666757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E33BAA2-BB09-43FF-8C0A-70D921CFDAEC}"/>
              </a:ext>
            </a:extLst>
          </p:cNvPr>
          <p:cNvSpPr>
            <a:spLocks noGrp="1"/>
          </p:cNvSpPr>
          <p:nvPr>
            <p:ph type="body" sz="quarter" idx="10"/>
          </p:nvPr>
        </p:nvSpPr>
        <p:spPr>
          <a:xfrm>
            <a:off x="417600" y="590400"/>
            <a:ext cx="8308800" cy="309600"/>
          </a:xfrm>
        </p:spPr>
        <p:txBody>
          <a:bodyPr/>
          <a:lstStyle/>
          <a:p>
            <a:r>
              <a:rPr lang="en-US" dirty="0"/>
              <a:t>Proposal 4 (2/2):</a:t>
            </a:r>
            <a:r>
              <a:rPr lang="de-DE" dirty="0"/>
              <a:t> Policy resources at </a:t>
            </a:r>
            <a:r>
              <a:rPr lang="de-DE" dirty="0" err="1"/>
              <a:t>the</a:t>
            </a:r>
            <a:r>
              <a:rPr lang="de-DE" dirty="0"/>
              <a:t> PCF </a:t>
            </a:r>
            <a:r>
              <a:rPr lang="de-DE" dirty="0" err="1"/>
              <a:t>and</a:t>
            </a:r>
            <a:r>
              <a:rPr lang="de-DE" dirty="0"/>
              <a:t> SMF, </a:t>
            </a:r>
            <a:r>
              <a:rPr lang="de-DE" dirty="0" err="1"/>
              <a:t>Subscription</a:t>
            </a:r>
            <a:r>
              <a:rPr lang="de-DE" dirty="0"/>
              <a:t> </a:t>
            </a:r>
            <a:r>
              <a:rPr lang="de-DE" dirty="0" err="1"/>
              <a:t>resources</a:t>
            </a:r>
            <a:r>
              <a:rPr lang="de-DE" dirty="0"/>
              <a:t> at </a:t>
            </a:r>
            <a:r>
              <a:rPr lang="de-DE" dirty="0" err="1"/>
              <a:t>the</a:t>
            </a:r>
            <a:r>
              <a:rPr lang="de-DE" dirty="0"/>
              <a:t> SMF</a:t>
            </a:r>
          </a:p>
        </p:txBody>
      </p:sp>
      <p:sp>
        <p:nvSpPr>
          <p:cNvPr id="9" name="Text Placeholder 8">
            <a:extLst>
              <a:ext uri="{FF2B5EF4-FFF2-40B4-BE49-F238E27FC236}">
                <a16:creationId xmlns:a16="http://schemas.microsoft.com/office/drawing/2014/main" id="{176C7E19-CC02-45E1-B4C1-D877DA4F51BC}"/>
              </a:ext>
            </a:extLst>
          </p:cNvPr>
          <p:cNvSpPr>
            <a:spLocks noGrp="1"/>
          </p:cNvSpPr>
          <p:nvPr>
            <p:ph type="body" sz="quarter" idx="11"/>
          </p:nvPr>
        </p:nvSpPr>
        <p:spPr/>
        <p:txBody>
          <a:bodyPr/>
          <a:lstStyle/>
          <a:p>
            <a:r>
              <a:rPr lang="en-GB" dirty="0"/>
              <a:t>Npcf_SMPolicyControl</a:t>
            </a:r>
            <a:endParaRPr lang="en-US" dirty="0"/>
          </a:p>
          <a:p>
            <a:endParaRPr lang="de-DE" dirty="0"/>
          </a:p>
        </p:txBody>
      </p:sp>
      <p:sp>
        <p:nvSpPr>
          <p:cNvPr id="15" name="Rectangle 1">
            <a:extLst>
              <a:ext uri="{FF2B5EF4-FFF2-40B4-BE49-F238E27FC236}">
                <a16:creationId xmlns:a16="http://schemas.microsoft.com/office/drawing/2014/main" id="{1710B6D5-BB4A-472F-B142-213EB222DC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124191"/>
              </a:solidFill>
              <a:effectLst/>
              <a:uLnTx/>
              <a:uFillTx/>
              <a:latin typeface="Nokia Pure Text Light"/>
              <a:ea typeface="+mn-ea"/>
              <a:cs typeface="+mn-cs"/>
            </a:endParaRPr>
          </a:p>
        </p:txBody>
      </p:sp>
      <p:pic>
        <p:nvPicPr>
          <p:cNvPr id="2" name="Picture 1">
            <a:extLst>
              <a:ext uri="{FF2B5EF4-FFF2-40B4-BE49-F238E27FC236}">
                <a16:creationId xmlns:a16="http://schemas.microsoft.com/office/drawing/2014/main" id="{9F8310F0-33B5-46A1-8E93-AF52628AB32E}"/>
              </a:ext>
            </a:extLst>
          </p:cNvPr>
          <p:cNvPicPr>
            <a:picLocks noChangeAspect="1"/>
          </p:cNvPicPr>
          <p:nvPr/>
        </p:nvPicPr>
        <p:blipFill>
          <a:blip r:embed="rId2"/>
          <a:stretch>
            <a:fillRect/>
          </a:stretch>
        </p:blipFill>
        <p:spPr>
          <a:xfrm>
            <a:off x="417600" y="1787571"/>
            <a:ext cx="3067361" cy="1446615"/>
          </a:xfrm>
          <a:prstGeom prst="rect">
            <a:avLst/>
          </a:prstGeom>
        </p:spPr>
      </p:pic>
      <p:graphicFrame>
        <p:nvGraphicFramePr>
          <p:cNvPr id="4" name="Table 3">
            <a:extLst>
              <a:ext uri="{FF2B5EF4-FFF2-40B4-BE49-F238E27FC236}">
                <a16:creationId xmlns:a16="http://schemas.microsoft.com/office/drawing/2014/main" id="{A8EC4371-B679-4E75-A941-04ED1BA666CC}"/>
              </a:ext>
            </a:extLst>
          </p:cNvPr>
          <p:cNvGraphicFramePr>
            <a:graphicFrameLocks noGrp="1"/>
          </p:cNvGraphicFramePr>
          <p:nvPr>
            <p:extLst/>
          </p:nvPr>
        </p:nvGraphicFramePr>
        <p:xfrm>
          <a:off x="3634685" y="1013749"/>
          <a:ext cx="5229397" cy="3464808"/>
        </p:xfrm>
        <a:graphic>
          <a:graphicData uri="http://schemas.openxmlformats.org/drawingml/2006/table">
            <a:tbl>
              <a:tblPr firstRow="1" firstCol="1" lastRow="1" lastCol="1" bandRow="1" bandCol="1"/>
              <a:tblGrid>
                <a:gridCol w="853339">
                  <a:extLst>
                    <a:ext uri="{9D8B030D-6E8A-4147-A177-3AD203B41FA5}">
                      <a16:colId xmlns:a16="http://schemas.microsoft.com/office/drawing/2014/main" val="670517816"/>
                    </a:ext>
                  </a:extLst>
                </a:gridCol>
                <a:gridCol w="905070">
                  <a:extLst>
                    <a:ext uri="{9D8B030D-6E8A-4147-A177-3AD203B41FA5}">
                      <a16:colId xmlns:a16="http://schemas.microsoft.com/office/drawing/2014/main" val="3998647737"/>
                    </a:ext>
                  </a:extLst>
                </a:gridCol>
                <a:gridCol w="1287624">
                  <a:extLst>
                    <a:ext uri="{9D8B030D-6E8A-4147-A177-3AD203B41FA5}">
                      <a16:colId xmlns:a16="http://schemas.microsoft.com/office/drawing/2014/main" val="786555864"/>
                    </a:ext>
                  </a:extLst>
                </a:gridCol>
                <a:gridCol w="2183364">
                  <a:extLst>
                    <a:ext uri="{9D8B030D-6E8A-4147-A177-3AD203B41FA5}">
                      <a16:colId xmlns:a16="http://schemas.microsoft.com/office/drawing/2014/main" val="1304431526"/>
                    </a:ext>
                  </a:extLst>
                </a:gridCol>
              </a:tblGrid>
              <a:tr h="176341">
                <a:tc>
                  <a:txBody>
                    <a:bodyPr/>
                    <a:lstStyle/>
                    <a:p>
                      <a:pPr algn="ctr">
                        <a:spcAft>
                          <a:spcPts val="0"/>
                        </a:spcAft>
                      </a:pPr>
                      <a:r>
                        <a:rPr lang="en-GB" sz="800" b="1" dirty="0">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de-DE"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URI</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HTTP method</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GB" sz="800" b="1">
                          <a:effectLst/>
                          <a:latin typeface="Arial" panose="020B0604020202020204" pitchFamily="34" charset="0"/>
                          <a:ea typeface="Times New Roman" panose="02020603050405020304" pitchFamily="18" charset="0"/>
                          <a:cs typeface="Times New Roman" panose="02020603050405020304" pitchFamily="18" charset="0"/>
                        </a:rPr>
                        <a:t>Meaning</a:t>
                      </a:r>
                      <a:endParaRPr lang="de-DE"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2063837049"/>
                  </a:ext>
                </a:extLst>
              </a:tr>
              <a:tr h="35268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SM Policies </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r>
                        <a:rPr lang="en-GB" sz="800" dirty="0" err="1">
                          <a:effectLst/>
                          <a:latin typeface="Arial" panose="020B0604020202020204" pitchFamily="34" charset="0"/>
                          <a:ea typeface="Times New Roman" panose="02020603050405020304" pitchFamily="18" charset="0"/>
                          <a:cs typeface="Times New Roman" panose="02020603050405020304" pitchFamily="18" charset="0"/>
                        </a:rPr>
                        <a:t>notificationURI</a:t>
                      </a:r>
                      <a:r>
                        <a:rPr lang="en-GB" sz="800" dirty="0">
                          <a:effectLst/>
                          <a:latin typeface="Arial" panose="020B0604020202020204" pitchFamily="34" charset="0"/>
                          <a:ea typeface="Times New Roman" panose="02020603050405020304" pitchFamily="18" charset="0"/>
                          <a:cs typeface="Times New Roman" panose="02020603050405020304" pitchFamily="18" charset="0"/>
                        </a:rPr>
                        <a:t>}/</a:t>
                      </a:r>
                      <a:br>
                        <a:rPr lang="en-GB" sz="800" dirty="0">
                          <a:effectLst/>
                          <a:latin typeface="Arial" panose="020B0604020202020204" pitchFamily="34" charset="0"/>
                          <a:ea typeface="Times New Roman" panose="02020603050405020304" pitchFamily="18" charset="0"/>
                          <a:cs typeface="Times New Roman" panose="02020603050405020304" pitchFamily="18" charset="0"/>
                        </a:rPr>
                      </a:br>
                      <a:r>
                        <a:rPr lang="en-GB" sz="800" dirty="0">
                          <a:effectLst/>
                          <a:latin typeface="Arial" panose="020B0604020202020204" pitchFamily="34" charset="0"/>
                          <a:ea typeface="Times New Roman" panose="02020603050405020304" pitchFamily="18" charset="0"/>
                          <a:cs typeface="Times New Roman" panose="02020603050405020304" pitchFamily="18" charset="0"/>
                        </a:rPr>
                        <a:t>policy</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policies or replace existing SM policies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9833999"/>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update existing SM policies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1212128"/>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Read existing SM policies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4861844"/>
                  </a:ext>
                </a:extLst>
              </a:tr>
              <a:tr h="529024">
                <a:tc vMerge="1">
                  <a:txBody>
                    <a:bodyPr/>
                    <a:lstStyle/>
                    <a:p>
                      <a:endParaRPr lang="de-DE"/>
                    </a:p>
                  </a:txBody>
                  <a:tcPr/>
                </a:tc>
                <a:tc vMerge="1">
                  <a:txBody>
                    <a:bodyPr/>
                    <a:lstStyle/>
                    <a:p>
                      <a:endParaRPr lang="de-DE"/>
                    </a:p>
                  </a:txBody>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 existing SM policies at the service consumer and request termination of corresponding PDU session</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8576336"/>
                  </a:ext>
                </a:extLst>
              </a:tr>
              <a:tr h="352682">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PCC 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pcc-rules</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Install new PCC Rules or replace existing PCC Rules at the service consumer</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2693880"/>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PCC rules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0868168"/>
                  </a:ext>
                </a:extLst>
              </a:tr>
              <a:tr h="8817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PCC rules</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6118756"/>
                  </a:ext>
                </a:extLst>
              </a:tr>
              <a:tr h="264512">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PCC rules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4783940"/>
                  </a:ext>
                </a:extLst>
              </a:tr>
              <a:tr h="352682">
                <a:tc rowSpan="4">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Individual PCC Rule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{notificationURI}/</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policy/</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pcc-rules/</a:t>
                      </a:r>
                      <a:br>
                        <a:rPr lang="en-GB" sz="800">
                          <a:effectLst/>
                          <a:latin typeface="Arial" panose="020B0604020202020204" pitchFamily="34" charset="0"/>
                          <a:ea typeface="Times New Roman" panose="02020603050405020304" pitchFamily="18" charset="0"/>
                          <a:cs typeface="Times New Roman" panose="02020603050405020304" pitchFamily="18" charset="0"/>
                        </a:rPr>
                      </a:br>
                      <a:r>
                        <a:rPr lang="en-GB" sz="800">
                          <a:effectLst/>
                          <a:latin typeface="Arial" panose="020B0604020202020204" pitchFamily="34" charset="0"/>
                          <a:ea typeface="Times New Roman" panose="02020603050405020304" pitchFamily="18" charset="0"/>
                          <a:cs typeface="Times New Roman" panose="02020603050405020304" pitchFamily="18" charset="0"/>
                        </a:rPr>
                        <a:t>{PCCruleId}</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PUT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Install new PCC rule or replace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3875266"/>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PATCH</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update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7633871"/>
                  </a:ext>
                </a:extLst>
              </a:tr>
              <a:tr h="8817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GET</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Read existing PCC rule</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4078973"/>
                  </a:ext>
                </a:extLst>
              </a:tr>
              <a:tr h="176341">
                <a:tc vMerge="1">
                  <a:txBody>
                    <a:bodyPr/>
                    <a:lstStyle/>
                    <a:p>
                      <a:endParaRPr lang="de-DE"/>
                    </a:p>
                  </a:txBody>
                  <a:tcPr/>
                </a:tc>
                <a:tc vMerge="1">
                  <a:txBody>
                    <a:bodyPr/>
                    <a:lstStyle/>
                    <a:p>
                      <a:endParaRPr lang="de-DE"/>
                    </a:p>
                  </a:txBody>
                  <a:tcPr/>
                </a:tc>
                <a:tc>
                  <a:txBody>
                    <a:bodyPr/>
                    <a:lstStyle/>
                    <a:p>
                      <a:pPr>
                        <a:spcAft>
                          <a:spcPts val="0"/>
                        </a:spcAft>
                      </a:pPr>
                      <a:r>
                        <a:rPr lang="en-GB" sz="800">
                          <a:effectLst/>
                          <a:latin typeface="Arial" panose="020B0604020202020204" pitchFamily="34" charset="0"/>
                          <a:ea typeface="Times New Roman" panose="02020603050405020304" pitchFamily="18" charset="0"/>
                          <a:cs typeface="Times New Roman" panose="02020603050405020304" pitchFamily="18" charset="0"/>
                        </a:rPr>
                        <a:t>DELETE</a:t>
                      </a:r>
                      <a:endParaRPr lang="de-DE" sz="80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Delete existing PCC rule at the service consumer</a:t>
                      </a:r>
                      <a:endParaRPr lang="de-DE"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1430" marR="4694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2516058"/>
                  </a:ext>
                </a:extLst>
              </a:tr>
            </a:tbl>
          </a:graphicData>
        </a:graphic>
      </p:graphicFrame>
    </p:spTree>
    <p:extLst>
      <p:ext uri="{BB962C8B-B14F-4D97-AF65-F5344CB8AC3E}">
        <p14:creationId xmlns:p14="http://schemas.microsoft.com/office/powerpoint/2010/main" val="777580480"/>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2.xml><?xml version="1.0" encoding="utf-8"?>
<a:theme xmlns:a="http://schemas.openxmlformats.org/drawingml/2006/main" name="2 Nokia INTERNAL Whit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3175">
          <a:no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Nokia Pure PowerPoint.potx" id="{6205CDBA-22D6-4D7B-AFCF-904B849D1A79}" vid="{1CFE43DD-CE53-4BBD-BE11-DF8B0CFE0B76}"/>
    </a:ext>
  </a:extLst>
</a:theme>
</file>

<file path=ppt/theme/theme3.xml><?xml version="1.0" encoding="utf-8"?>
<a:theme xmlns:a="http://schemas.openxmlformats.org/drawingml/2006/main" name="3 Nokia Blu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75B399B2-5A7A-43DC-9DD1-5C9ED16601B4}"/>
    </a:ext>
  </a:extLst>
</a:theme>
</file>

<file path=ppt/theme/theme4.xml><?xml version="1.0" encoding="utf-8"?>
<a:theme xmlns:a="http://schemas.openxmlformats.org/drawingml/2006/main" name="4 Nokia Blue EX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A4E1D24F-B11F-401F-8541-918A5E6E2204}"/>
    </a:ext>
  </a:extLst>
</a:theme>
</file>

<file path=ppt/theme/theme5.xml><?xml version="1.0" encoding="utf-8"?>
<a:theme xmlns:a="http://schemas.openxmlformats.org/drawingml/2006/main" name="5 Nokia White IN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968E1E3B-EC9B-499F-A800-FCF3BF430A86}"/>
    </a:ext>
  </a:extLst>
</a:theme>
</file>

<file path=ppt/theme/theme6.xml><?xml version="1.0" encoding="utf-8"?>
<a:theme xmlns:a="http://schemas.openxmlformats.org/drawingml/2006/main" name="6 Nokia Divider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pril 2016">
      <a:majorFont>
        <a:latin typeface="Nokia Pure Headline Light"/>
        <a:ea typeface=""/>
        <a:cs typeface=""/>
      </a:majorFont>
      <a:minorFont>
        <a:latin typeface="Nokia Pure Tex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 Pure PowerPoint.potx" id="{6205CDBA-22D6-4D7B-AFCF-904B849D1A79}" vid="{3272F2CD-5E4F-4222-83CF-A427E34FC847}"/>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00CE50E52E7543470BBDD3827FE50C59CB" PreviousValue="false"/>
</file>

<file path=customXml/item3.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F28B616FD8C77D40956A924538277F24" ma:contentTypeVersion="17" ma:contentTypeDescription="Create Nokia Word Document" ma:contentTypeScope="" ma:versionID="e917420bb35604710597c6c8907ec4fb">
  <xsd:schema xmlns:xsd="http://www.w3.org/2001/XMLSchema" xmlns:xs="http://www.w3.org/2001/XMLSchema" xmlns:p="http://schemas.microsoft.com/office/2006/metadata/properties" xmlns:ns2="71c5aaf6-e6ce-465b-b873-5148d2a4c105" targetNamespace="http://schemas.microsoft.com/office/2006/metadata/properties" ma:root="true" ma:fieldsID="3e7494b1ffaef5ce8914c2d34915702b" ns2:_="">
    <xsd:import namespace="71c5aaf6-e6ce-465b-b873-5148d2a4c105"/>
    <xsd:element name="properties">
      <xsd:complexType>
        <xsd:sequence>
          <xsd:element name="documentManagement">
            <xsd:complexType>
              <xsd:all>
                <xsd:element ref="ns2:DocumentType" minOccurs="0"/>
                <xsd:element ref="ns2:NokiaConfidentiality"/>
                <xsd:element ref="ns2:Own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customXsn xmlns="http://schemas.microsoft.com/office/2006/metadata/customXsn">
  <xsnLocation/>
  <cached>True</cached>
  <openByDefault>True</openByDefault>
  <xsnScope/>
</customXsn>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1 6 " ? > < A r r a y O f O b j e c t L i n k   x m l n s : x s i = " h t t p : / / w w w . w 3 . o r g / 2 0 0 1 / X M L S c h e m a - i n s t a n c e "   x m l n s : x s d = " h t t p : / / w w w . w 3 . o r g / 2 0 0 1 / X M L S c h e m a " / > 
</file>

<file path=customXml/item7.xml><?xml version="1.0" encoding="utf-8"?>
<p:properties xmlns:p="http://schemas.microsoft.com/office/2006/metadata/properties" xmlns:xsi="http://www.w3.org/2001/XMLSchema-instance" xmlns:pc="http://schemas.microsoft.com/office/infopath/2007/PartnerControls">
  <documentManagement>
    <Owner xmlns="71c5aaf6-e6ce-465b-b873-5148d2a4c105" xsi:nil="true"/>
    <DocumentType xmlns="71c5aaf6-e6ce-465b-b873-5148d2a4c105">Description</DocumentType>
    <NokiaConfidentiality xmlns="71c5aaf6-e6ce-465b-b873-5148d2a4c105">Nokia Internal Use</NokiaConfidentiality>
    <_dlc_DocId xmlns="71c5aaf6-e6ce-465b-b873-5148d2a4c105">SP-QBI5PMBIL2NS-1242730160-1049</_dlc_DocId>
    <_dlc_DocIdUrl xmlns="71c5aaf6-e6ce-465b-b873-5148d2a4c105">
      <Url>https://nokia.sharepoint.com/sites/brandstore/_layouts/15/DocIdRedir.aspx?ID=SP-QBI5PMBIL2NS-1242730160-1049</Url>
      <Description>SP-QBI5PMBIL2NS-1242730160-1049</Description>
    </_dlc_DocIdUrl>
  </documentManagement>
</p:properties>
</file>

<file path=customXml/itemProps1.xml><?xml version="1.0" encoding="utf-8"?>
<ds:datastoreItem xmlns:ds="http://schemas.openxmlformats.org/officeDocument/2006/customXml" ds:itemID="{CCD1C75D-7451-4442-911D-F0683B449B0E}">
  <ds:schemaRefs>
    <ds:schemaRef ds:uri="http://schemas.microsoft.com/sharepoint/events"/>
  </ds:schemaRefs>
</ds:datastoreItem>
</file>

<file path=customXml/itemProps2.xml><?xml version="1.0" encoding="utf-8"?>
<ds:datastoreItem xmlns:ds="http://schemas.openxmlformats.org/officeDocument/2006/customXml" ds:itemID="{60838AB3-3569-43A8-A1B7-66A59C253CDB}">
  <ds:schemaRefs>
    <ds:schemaRef ds:uri="Microsoft.SharePoint.Taxonomy.ContentTypeSync"/>
  </ds:schemaRefs>
</ds:datastoreItem>
</file>

<file path=customXml/itemProps3.xml><?xml version="1.0" encoding="utf-8"?>
<ds:datastoreItem xmlns:ds="http://schemas.openxmlformats.org/officeDocument/2006/customXml" ds:itemID="{3B900A15-D743-49B6-A288-CEDFD65B29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B73E67E-CE45-41BF-8156-35E0B04FB826}">
  <ds:schemaRefs>
    <ds:schemaRef ds:uri="http://schemas.microsoft.com/office/2006/metadata/customXsn"/>
  </ds:schemaRefs>
</ds:datastoreItem>
</file>

<file path=customXml/itemProps5.xml><?xml version="1.0" encoding="utf-8"?>
<ds:datastoreItem xmlns:ds="http://schemas.openxmlformats.org/officeDocument/2006/customXml" ds:itemID="{BAA92545-884A-47E5-AF3C-E6C942758229}">
  <ds:schemaRefs>
    <ds:schemaRef ds:uri="http://schemas.microsoft.com/sharepoint/v3/contenttype/forms"/>
  </ds:schemaRefs>
</ds:datastoreItem>
</file>

<file path=customXml/itemProps6.xml><?xml version="1.0" encoding="utf-8"?>
<ds:datastoreItem xmlns:ds="http://schemas.openxmlformats.org/officeDocument/2006/customXml" ds:itemID="{826FA07C-A199-43B1-A30A-67E7BC569876}">
  <ds:schemaRefs>
    <ds:schemaRef ds:uri="http://www.w3.org/2001/XMLSchema"/>
  </ds:schemaRefs>
</ds:datastoreItem>
</file>

<file path=customXml/itemProps7.xml><?xml version="1.0" encoding="utf-8"?>
<ds:datastoreItem xmlns:ds="http://schemas.openxmlformats.org/officeDocument/2006/customXml" ds:itemID="{F5775688-44B2-46AA-8B85-D736D26671C9}">
  <ds:schemaRefs>
    <ds:schemaRef ds:uri="http://schemas.microsoft.com/office/2006/documentManagement/types"/>
    <ds:schemaRef ds:uri="71c5aaf6-e6ce-465b-b873-5148d2a4c105"/>
    <ds:schemaRef ds:uri="http://schemas.microsoft.com/office/infopath/2007/PartnerControls"/>
    <ds:schemaRef ds:uri="http://www.w3.org/XML/1998/namespace"/>
    <ds:schemaRef ds:uri="http://purl.org/dc/terms/"/>
    <ds:schemaRef ds:uri="http://purl.org/dc/elements/1.1/"/>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Nokia Pure PowerPoint</Template>
  <TotalTime>0</TotalTime>
  <Words>2463</Words>
  <Application>Microsoft Office PowerPoint</Application>
  <PresentationFormat>On-screen Show (16:9)</PresentationFormat>
  <Paragraphs>318</Paragraphs>
  <Slides>16</Slides>
  <Notes>0</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16</vt:i4>
      </vt:variant>
    </vt:vector>
  </HeadingPairs>
  <TitlesOfParts>
    <vt:vector size="31" baseType="lpstr">
      <vt:lpstr>Arial</vt:lpstr>
      <vt:lpstr>Calibri</vt:lpstr>
      <vt:lpstr>Calibri Light</vt:lpstr>
      <vt:lpstr>Nokia Pure Headline Light</vt:lpstr>
      <vt:lpstr>Nokia Pure Headline Ultra Light</vt:lpstr>
      <vt:lpstr>Nokia Pure Text</vt:lpstr>
      <vt:lpstr>Nokia Pure Text Light</vt:lpstr>
      <vt:lpstr>Times New Roman</vt:lpstr>
      <vt:lpstr>Nokia White Master with headline</vt:lpstr>
      <vt:lpstr>2 Nokia INTERNAL White Master plain</vt:lpstr>
      <vt:lpstr>3 Nokia Blue Master plain</vt:lpstr>
      <vt:lpstr>4 Nokia Blue EXTERNAL Master end slide</vt:lpstr>
      <vt:lpstr>5 Nokia White INTERNAL Master end slide</vt:lpstr>
      <vt:lpstr>6 Nokia Divider Master plain</vt:lpstr>
      <vt:lpstr>Office Theme</vt:lpstr>
      <vt:lpstr>Comparison of Encoding Proposals for Npcf_SMPolicyControl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2017-11-09T17:05:47Z</dcterms:created>
  <dcterms:modified xsi:type="dcterms:W3CDTF">2018-01-15T21:04:08Z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bjectLinks">
    <vt:lpwstr>{826FA07C-A199-43B1-A30A-67E7BC569876}</vt:lpwstr>
  </property>
  <property fmtid="{D5CDD505-2E9C-101B-9397-08002B2CF9AE}" pid="3" name="ContentTypeId">
    <vt:lpwstr>0x010100CE50E52E7543470BBDD3827FE50C59CB00F28B616FD8C77D40956A924538277F24</vt:lpwstr>
  </property>
  <property fmtid="{D5CDD505-2E9C-101B-9397-08002B2CF9AE}" pid="4" name="_dlc_DocIdItemGuid">
    <vt:lpwstr>5f07d5ea-a984-460a-b880-c329492a8172</vt:lpwstr>
  </property>
  <property fmtid="{D5CDD505-2E9C-101B-9397-08002B2CF9AE}" pid="5" name="SharedWithUsers">
    <vt:lpwstr>1152;#Collins, Jason (Nokia - US/Plano)</vt:lpwstr>
  </property>
</Properties>
</file>