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8"/>
    <p:sldMasterId id="2147483660" r:id="rId9"/>
    <p:sldMasterId id="2147483662" r:id="rId10"/>
    <p:sldMasterId id="2147483667" r:id="rId11"/>
    <p:sldMasterId id="2147483669" r:id="rId12"/>
    <p:sldMasterId id="2147483675" r:id="rId13"/>
  </p:sldMasterIdLst>
  <p:notesMasterIdLst>
    <p:notesMasterId r:id="rId21"/>
  </p:notesMasterIdLst>
  <p:handoutMasterIdLst>
    <p:handoutMasterId r:id="rId22"/>
  </p:handoutMasterIdLst>
  <p:sldIdLst>
    <p:sldId id="339" r:id="rId14"/>
    <p:sldId id="314" r:id="rId15"/>
    <p:sldId id="315" r:id="rId16"/>
    <p:sldId id="297" r:id="rId17"/>
    <p:sldId id="331" r:id="rId18"/>
    <p:sldId id="332" r:id="rId19"/>
    <p:sldId id="335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6" orient="horz" pos="2935" userDrawn="1">
          <p15:clr>
            <a:srgbClr val="A4A3A4"/>
          </p15:clr>
        </p15:guide>
        <p15:guide id="7" orient="horz" pos="577" userDrawn="1">
          <p15:clr>
            <a:srgbClr val="A4A3A4"/>
          </p15:clr>
        </p15:guide>
        <p15:guide id="8" orient="horz" pos="169" userDrawn="1">
          <p15:clr>
            <a:srgbClr val="A4A3A4"/>
          </p15:clr>
        </p15:guide>
        <p15:guide id="9" orient="horz" pos="667" userDrawn="1">
          <p15:clr>
            <a:srgbClr val="A4A3A4"/>
          </p15:clr>
        </p15:guide>
        <p15:guide id="10" pos="249" userDrawn="1">
          <p15:clr>
            <a:srgbClr val="A4A3A4"/>
          </p15:clr>
        </p15:guide>
        <p15:guide id="11" pos="55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3142"/>
    <a:srgbClr val="EDF2F5"/>
    <a:srgbClr val="4D5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6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1062"/>
      </p:cViewPr>
      <p:guideLst>
        <p:guide orient="horz" pos="1620"/>
        <p:guide pos="2880"/>
        <p:guide orient="horz" pos="2935"/>
        <p:guide orient="horz" pos="577"/>
        <p:guide orient="horz" pos="169"/>
        <p:guide orient="horz" pos="667"/>
        <p:guide pos="249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35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1.xml"/><Relationship Id="rId13" Type="http://schemas.openxmlformats.org/officeDocument/2006/relationships/slideMaster" Target="slideMasters/slideMaster6.xml"/><Relationship Id="rId18" Type="http://schemas.openxmlformats.org/officeDocument/2006/relationships/slide" Target="slides/slide5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5.xml"/><Relationship Id="rId17" Type="http://schemas.openxmlformats.org/officeDocument/2006/relationships/slide" Target="slides/slide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4.xml"/><Relationship Id="rId24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2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3.xml"/><Relationship Id="rId19" Type="http://schemas.openxmlformats.org/officeDocument/2006/relationships/slide" Target="slides/slide6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2.xml"/><Relationship Id="rId14" Type="http://schemas.openxmlformats.org/officeDocument/2006/relationships/slide" Target="slides/slide1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6B7A-D931-4D98-BBAC-7D170C3BA55E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E8580-4ED0-43D7-A417-589F97953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0AD93-8A3E-41E3-BA21-AD018BFEFF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2CE9A9-BBDF-4754-BB25-99DA53EDCB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ED768-BF55-4FD1-92A8-ECF6623E5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44F74-2194-45C2-9DFA-FB04CBCC523D}" type="datetimeFigureOut">
              <a:rPr lang="de-DE" smtClean="0"/>
              <a:t>15.01.2018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9FF1F-3A61-4C27-9EA8-17A0A4C6E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F9668-7238-43C2-869D-34482B906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B79E1-5003-4AAC-A0A4-3D9AF5BEEDF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0080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8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619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836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21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IN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81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66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2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32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701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0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217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1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80" r:id="rId3"/>
    <p:sldLayoutId id="2147483681" r:id="rId4"/>
    <p:sldLayoutId id="2147483654" r:id="rId5"/>
    <p:sldLayoutId id="2147483678" r:id="rId6"/>
    <p:sldLayoutId id="2147483673" r:id="rId7"/>
    <p:sldLayoutId id="2147483679" r:id="rId8"/>
    <p:sldLayoutId id="2147483674" r:id="rId9"/>
    <p:sldLayoutId id="2147483695" r:id="rId10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2F37-3044-4BD9-AF0E-D27B571DCD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629760"/>
            <a:ext cx="6858000" cy="1531226"/>
          </a:xfrm>
        </p:spPr>
        <p:txBody>
          <a:bodyPr>
            <a:normAutofit fontScale="90000"/>
          </a:bodyPr>
          <a:lstStyle/>
          <a:p>
            <a:r>
              <a:rPr lang="en-US" dirty="0"/>
              <a:t>Comparison of Encoding Proposals for </a:t>
            </a:r>
            <a:r>
              <a:rPr lang="en-GB" dirty="0" err="1"/>
              <a:t>Npcf_PolicyAuthorization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C09D66-770B-4E15-B156-FAC55DFB6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4987" y="3901679"/>
            <a:ext cx="7370379" cy="501129"/>
          </a:xfrm>
        </p:spPr>
        <p:txBody>
          <a:bodyPr/>
          <a:lstStyle/>
          <a:p>
            <a:r>
              <a:rPr lang="de-DE" dirty="0"/>
              <a:t>Source: Nokia, Nokia Shanghai-Bell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1F9E976-275B-4E09-B06B-C0FAEF414215}"/>
              </a:ext>
            </a:extLst>
          </p:cNvPr>
          <p:cNvSpPr txBox="1">
            <a:spLocks/>
          </p:cNvSpPr>
          <p:nvPr/>
        </p:nvSpPr>
        <p:spPr>
          <a:xfrm>
            <a:off x="1143000" y="387939"/>
            <a:ext cx="6858000" cy="124182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spcBef>
                <a:spcPts val="750"/>
              </a:spcBef>
            </a:pPr>
            <a:r>
              <a:rPr lang="en-GB" sz="18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 CT3 Meeting #94				C3-18</a:t>
            </a:r>
            <a:r>
              <a:rPr lang="de-DE" sz="18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0050</a:t>
            </a:r>
            <a:endParaRPr lang="de-DE" sz="210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685800">
              <a:spcBef>
                <a:spcPts val="750"/>
              </a:spcBef>
            </a:pPr>
            <a:r>
              <a:rPr lang="en-US" sz="1800" b="1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Gothenburg, Sweden, 22 - 26 January 2018</a:t>
            </a:r>
            <a:endParaRPr lang="de-DE" sz="18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495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Stage 2 requirements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248531C-3363-4AF2-82B5-4DC5510831A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19253" y="992297"/>
          <a:ext cx="7705493" cy="3735805"/>
        </p:xfrm>
        <a:graphic>
          <a:graphicData uri="http://schemas.openxmlformats.org/drawingml/2006/table">
            <a:tbl>
              <a:tblPr firstRow="1" firstCol="1" bandRow="1"/>
              <a:tblGrid>
                <a:gridCol w="2782746">
                  <a:extLst>
                    <a:ext uri="{9D8B030D-6E8A-4147-A177-3AD203B41FA5}">
                      <a16:colId xmlns:a16="http://schemas.microsoft.com/office/drawing/2014/main" val="4061085974"/>
                    </a:ext>
                  </a:extLst>
                </a:gridCol>
                <a:gridCol w="3495391">
                  <a:extLst>
                    <a:ext uri="{9D8B030D-6E8A-4147-A177-3AD203B41FA5}">
                      <a16:colId xmlns:a16="http://schemas.microsoft.com/office/drawing/2014/main" val="3656696391"/>
                    </a:ext>
                  </a:extLst>
                </a:gridCol>
                <a:gridCol w="1427356">
                  <a:extLst>
                    <a:ext uri="{9D8B030D-6E8A-4147-A177-3AD203B41FA5}">
                      <a16:colId xmlns:a16="http://schemas.microsoft.com/office/drawing/2014/main" val="946078229"/>
                    </a:ext>
                  </a:extLst>
                </a:gridCol>
              </a:tblGrid>
              <a:tr h="4588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ervice</a:t>
                      </a: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Operation Name</a:t>
                      </a:r>
                      <a:endParaRPr lang="de-DE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de-DE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Initiated by</a:t>
                      </a:r>
                      <a:endParaRPr lang="de-DE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622100"/>
                  </a:ext>
                </a:extLst>
              </a:tr>
              <a:tr h="7710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Npcf_PolicyAuthorization_Create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Determines and installs the policy according to the service information provided by an authorized NF service consumer.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AF, NEF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225939"/>
                  </a:ext>
                </a:extLst>
              </a:tr>
              <a:tr h="7710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Npcf_PolicyAuthorization_Update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Determines and updates the policy according to the modified service information provided by an authorized NF service consumer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AF, NEF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782452"/>
                  </a:ext>
                </a:extLst>
              </a:tr>
              <a:tr h="5782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Npcf_PolicyAuthorization_Delete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Provides means to delete the application session context of the NF service consumer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AF, NEF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894451"/>
                  </a:ext>
                </a:extLst>
              </a:tr>
              <a:tr h="3855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Npcf_PolicyAuthorization_Notify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Notifies NF service consumer of the subscribed events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PCF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858291"/>
                  </a:ext>
                </a:extLst>
              </a:tr>
              <a:tr h="3855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Npcf_PolicyAuthorization_Subscribe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Allows NF service consumers to subscribe to the notification of events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AF, NEF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512120"/>
                  </a:ext>
                </a:extLst>
              </a:tr>
              <a:tr h="3855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Npcf_PolicyAuthorization_Unsubscribe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Allows NF service consumers to unsubscribe to the notification of events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AF, NEF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396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602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67A0FB-0AE6-4EDB-9DCC-E8FB07A385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Issue</a:t>
            </a:r>
            <a:r>
              <a:rPr lang="de-DE" dirty="0"/>
              <a:t>: Are </a:t>
            </a:r>
            <a:r>
              <a:rPr lang="de-DE" dirty="0" err="1"/>
              <a:t>event</a:t>
            </a:r>
            <a:r>
              <a:rPr lang="de-DE" dirty="0"/>
              <a:t> </a:t>
            </a:r>
            <a:r>
              <a:rPr lang="de-DE" dirty="0" err="1"/>
              <a:t>exposure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provisioning</a:t>
            </a:r>
            <a:r>
              <a:rPr lang="de-DE" dirty="0"/>
              <a:t> </a:t>
            </a:r>
            <a:r>
              <a:rPr lang="de-DE" dirty="0" err="1"/>
              <a:t>related</a:t>
            </a:r>
            <a:r>
              <a:rPr lang="de-DE" dirty="0"/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D8822A-82E2-41BF-A784-518268D250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Npcf_PolicyAuthorization</a:t>
            </a:r>
            <a:r>
              <a:rPr lang="en-GB" dirty="0"/>
              <a:t> service</a:t>
            </a:r>
            <a:endParaRPr lang="en-US" dirty="0"/>
          </a:p>
          <a:p>
            <a:endParaRPr lang="de-D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B077CA-CA18-4948-A98A-8A7F011DAA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31847"/>
            <a:ext cx="8308800" cy="847288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Related considerations: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Desire to be able to use only event exposure or only service information provisioning, or both in combination.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Some events may be related to an application (e.g. start and stop of application traffic, requested QoS not available)</a:t>
            </a:r>
          </a:p>
          <a:p>
            <a:r>
              <a:rPr lang="en-GB" dirty="0"/>
              <a:t> Stage 2 indicates that Subscribe depends on Create, but service information within Create is optional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83847B-4713-4224-BA4B-C6905D1F551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17600" y="2103259"/>
          <a:ext cx="8323728" cy="251160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407640">
                  <a:extLst>
                    <a:ext uri="{9D8B030D-6E8A-4147-A177-3AD203B41FA5}">
                      <a16:colId xmlns:a16="http://schemas.microsoft.com/office/drawing/2014/main" val="4179529818"/>
                    </a:ext>
                  </a:extLst>
                </a:gridCol>
                <a:gridCol w="1971413">
                  <a:extLst>
                    <a:ext uri="{9D8B030D-6E8A-4147-A177-3AD203B41FA5}">
                      <a16:colId xmlns:a16="http://schemas.microsoft.com/office/drawing/2014/main" val="3734843225"/>
                    </a:ext>
                  </a:extLst>
                </a:gridCol>
                <a:gridCol w="3944675">
                  <a:extLst>
                    <a:ext uri="{9D8B030D-6E8A-4147-A177-3AD203B41FA5}">
                      <a16:colId xmlns:a16="http://schemas.microsoft.com/office/drawing/2014/main" val="2548135009"/>
                    </a:ext>
                  </a:extLst>
                </a:gridCol>
              </a:tblGrid>
              <a:tr h="353230">
                <a:tc>
                  <a:txBody>
                    <a:bodyPr/>
                    <a:lstStyle/>
                    <a:p>
                      <a:r>
                        <a:rPr lang="de-DE" sz="1100" dirty="0" err="1"/>
                        <a:t>Procedures</a:t>
                      </a:r>
                      <a:r>
                        <a:rPr lang="de-DE" sz="1100" dirty="0"/>
                        <a:t>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Input (</a:t>
                      </a:r>
                      <a:r>
                        <a:rPr lang="de-DE" sz="1100" dirty="0" err="1"/>
                        <a:t>required</a:t>
                      </a:r>
                      <a:r>
                        <a:rPr lang="de-DE" sz="11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Input (optional)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4385098"/>
                  </a:ext>
                </a:extLst>
              </a:tr>
              <a:tr h="1364530">
                <a:tc>
                  <a:txBody>
                    <a:bodyPr/>
                    <a:lstStyle/>
                    <a:p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Npcf_PolicyAuthorization_Create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IP address of the UE</a:t>
                      </a:r>
                      <a:r>
                        <a:rPr lang="en-US" sz="1100" dirty="0"/>
                        <a:t>,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application session context identifier</a:t>
                      </a:r>
                      <a:endParaRPr lang="de-DE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SUPI </a:t>
                      </a:r>
                      <a:r>
                        <a:rPr lang="de-DE" sz="1100" dirty="0" err="1"/>
                        <a:t>if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available</a:t>
                      </a:r>
                      <a:r>
                        <a:rPr lang="de-DE" sz="1100" dirty="0"/>
                        <a:t>,</a:t>
                      </a:r>
                    </a:p>
                    <a:p>
                      <a:r>
                        <a:rPr lang="de-DE" sz="1100" dirty="0"/>
                        <a:t>DNN </a:t>
                      </a:r>
                      <a:r>
                        <a:rPr lang="de-DE" sz="1100" dirty="0" err="1"/>
                        <a:t>if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available</a:t>
                      </a:r>
                      <a:r>
                        <a:rPr lang="de-DE" sz="1100" dirty="0"/>
                        <a:t>,</a:t>
                      </a:r>
                    </a:p>
                    <a:p>
                      <a:r>
                        <a:rPr lang="de-DE" sz="1100" dirty="0"/>
                        <a:t>Media type, Media </a:t>
                      </a:r>
                      <a:r>
                        <a:rPr lang="de-DE" sz="1100" dirty="0" err="1"/>
                        <a:t>format</a:t>
                      </a:r>
                      <a:r>
                        <a:rPr lang="de-DE" sz="1100" dirty="0"/>
                        <a:t>, </a:t>
                      </a:r>
                      <a:r>
                        <a:rPr lang="de-DE" sz="1100" dirty="0" err="1"/>
                        <a:t>bandwidth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requirements</a:t>
                      </a:r>
                      <a:r>
                        <a:rPr lang="de-DE" sz="1100" dirty="0"/>
                        <a:t>,</a:t>
                      </a:r>
                    </a:p>
                    <a:p>
                      <a:r>
                        <a:rPr lang="de-DE" sz="1100" dirty="0" err="1"/>
                        <a:t>sponsored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data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connectivity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if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applicable</a:t>
                      </a:r>
                      <a:r>
                        <a:rPr lang="de-DE" sz="1100" dirty="0"/>
                        <a:t>,</a:t>
                      </a:r>
                    </a:p>
                    <a:p>
                      <a:r>
                        <a:rPr lang="de-DE" sz="1100" dirty="0" err="1"/>
                        <a:t>flow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description</a:t>
                      </a:r>
                      <a:r>
                        <a:rPr lang="de-DE" sz="1100" dirty="0"/>
                        <a:t>, AF </a:t>
                      </a:r>
                      <a:r>
                        <a:rPr lang="de-DE" sz="1100" dirty="0" err="1"/>
                        <a:t>application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identifier</a:t>
                      </a:r>
                      <a:r>
                        <a:rPr lang="de-DE" sz="1100" dirty="0"/>
                        <a:t>, AF Communication Service Identifier, AF </a:t>
                      </a:r>
                      <a:r>
                        <a:rPr lang="de-DE" sz="1100" dirty="0" err="1"/>
                        <a:t>Record</a:t>
                      </a:r>
                      <a:r>
                        <a:rPr lang="de-DE" sz="1100" dirty="0"/>
                        <a:t> Identifier, Flow </a:t>
                      </a:r>
                      <a:r>
                        <a:rPr lang="de-DE" sz="1100" dirty="0" err="1"/>
                        <a:t>status</a:t>
                      </a:r>
                      <a:r>
                        <a:rPr lang="de-DE" sz="1100" dirty="0"/>
                        <a:t>, </a:t>
                      </a:r>
                      <a:r>
                        <a:rPr lang="de-DE" sz="1100" dirty="0" err="1"/>
                        <a:t>Priority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indicator</a:t>
                      </a:r>
                      <a:r>
                        <a:rPr lang="de-DE" sz="1100" dirty="0"/>
                        <a:t>, </a:t>
                      </a:r>
                      <a:r>
                        <a:rPr lang="de-DE" sz="1100" dirty="0" err="1"/>
                        <a:t>emergency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indicator</a:t>
                      </a:r>
                      <a:r>
                        <a:rPr lang="de-DE" sz="1100" dirty="0"/>
                        <a:t>, </a:t>
                      </a:r>
                      <a:r>
                        <a:rPr lang="de-DE" sz="1100" dirty="0" err="1"/>
                        <a:t>Application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service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provider</a:t>
                      </a:r>
                      <a:r>
                        <a:rPr lang="de-DE" sz="1100" dirty="0"/>
                        <a:t>, </a:t>
                      </a:r>
                      <a:r>
                        <a:rPr lang="de-DE" sz="1100" dirty="0" err="1"/>
                        <a:t>resource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allocation</a:t>
                      </a:r>
                      <a:r>
                        <a:rPr lang="de-DE" sz="1100" dirty="0"/>
                        <a:t> </a:t>
                      </a:r>
                      <a:r>
                        <a:rPr lang="de-DE" sz="1100" dirty="0" err="1"/>
                        <a:t>outcome</a:t>
                      </a:r>
                      <a:endParaRPr lang="de-DE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2383520"/>
                  </a:ext>
                </a:extLst>
              </a:tr>
              <a:tr h="725814">
                <a:tc>
                  <a:txBody>
                    <a:bodyPr/>
                    <a:lstStyle/>
                    <a:p>
                      <a:r>
                        <a:rPr lang="de-DE" sz="1100" dirty="0" err="1"/>
                        <a:t>Npcf_PolicyAuthorization_Subscribe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List of events,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application session context identifier</a:t>
                      </a:r>
                      <a:r>
                        <a:rPr lang="en-US" sz="1100" dirty="0"/>
                        <a:t>,</a:t>
                      </a:r>
                    </a:p>
                    <a:p>
                      <a:r>
                        <a:rPr lang="en-US" sz="1100" dirty="0"/>
                        <a:t>Notification URI</a:t>
                      </a:r>
                      <a:endParaRPr lang="de-DE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 err="1"/>
                        <a:t>none</a:t>
                      </a:r>
                      <a:endParaRPr lang="de-DE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5847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937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33BAA2-BB09-43FF-8C0A-70D921CFDA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671254"/>
            <a:ext cx="8308800" cy="399889"/>
          </a:xfrm>
        </p:spPr>
        <p:txBody>
          <a:bodyPr/>
          <a:lstStyle/>
          <a:p>
            <a:r>
              <a:rPr lang="de-DE" dirty="0"/>
              <a:t>Encoding </a:t>
            </a:r>
            <a:r>
              <a:rPr lang="de-DE" dirty="0" err="1"/>
              <a:t>Proposal</a:t>
            </a:r>
            <a:r>
              <a:rPr lang="de-DE" dirty="0"/>
              <a:t> 1 (</a:t>
            </a:r>
            <a:r>
              <a:rPr lang="de-DE" dirty="0" err="1">
                <a:solidFill>
                  <a:srgbClr val="FF0000"/>
                </a:solidFill>
              </a:rPr>
              <a:t>recommended</a:t>
            </a:r>
            <a:r>
              <a:rPr lang="de-DE" dirty="0"/>
              <a:t>):</a:t>
            </a:r>
            <a:br>
              <a:rPr lang="de-DE" dirty="0"/>
            </a:br>
            <a:r>
              <a:rPr lang="de-DE" dirty="0" err="1"/>
              <a:t>event</a:t>
            </a:r>
            <a:r>
              <a:rPr lang="de-DE" dirty="0"/>
              <a:t> </a:t>
            </a:r>
            <a:r>
              <a:rPr lang="de-DE" dirty="0" err="1"/>
              <a:t>subscriptions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sub-</a:t>
            </a:r>
            <a:r>
              <a:rPr lang="de-DE" dirty="0" err="1"/>
              <a:t>resource</a:t>
            </a:r>
            <a:endParaRPr lang="de-DE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6C7E19-CC02-45E1-B4C1-D877DA4F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Npcf_PolicyAuthorization service</a:t>
            </a:r>
            <a:endParaRPr lang="en-US" dirty="0"/>
          </a:p>
          <a:p>
            <a:endParaRPr lang="de-D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5C1C98-F2DD-43C6-8CBC-DC7BA0F734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1710B6D5-BB4A-472F-B142-213EB222D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BCAD68-3779-48E2-8ADD-FAFE7B3B7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46" y="1392865"/>
            <a:ext cx="4889518" cy="2636875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E771A3C-89FD-4887-A4BF-53EF6A9DBA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197869"/>
              </p:ext>
            </p:extLst>
          </p:nvPr>
        </p:nvGraphicFramePr>
        <p:xfrm>
          <a:off x="4361668" y="117588"/>
          <a:ext cx="4665373" cy="4635417"/>
        </p:xfrm>
        <a:graphic>
          <a:graphicData uri="http://schemas.openxmlformats.org/drawingml/2006/table">
            <a:tbl>
              <a:tblPr firstRow="1" firstCol="1" bandRow="1"/>
              <a:tblGrid>
                <a:gridCol w="752592">
                  <a:extLst>
                    <a:ext uri="{9D8B030D-6E8A-4147-A177-3AD203B41FA5}">
                      <a16:colId xmlns:a16="http://schemas.microsoft.com/office/drawing/2014/main" val="2633217324"/>
                    </a:ext>
                  </a:extLst>
                </a:gridCol>
                <a:gridCol w="1339703">
                  <a:extLst>
                    <a:ext uri="{9D8B030D-6E8A-4147-A177-3AD203B41FA5}">
                      <a16:colId xmlns:a16="http://schemas.microsoft.com/office/drawing/2014/main" val="3687688385"/>
                    </a:ext>
                  </a:extLst>
                </a:gridCol>
                <a:gridCol w="828956">
                  <a:extLst>
                    <a:ext uri="{9D8B030D-6E8A-4147-A177-3AD203B41FA5}">
                      <a16:colId xmlns:a16="http://schemas.microsoft.com/office/drawing/2014/main" val="1804421469"/>
                    </a:ext>
                  </a:extLst>
                </a:gridCol>
                <a:gridCol w="1744122">
                  <a:extLst>
                    <a:ext uri="{9D8B030D-6E8A-4147-A177-3AD203B41FA5}">
                      <a16:colId xmlns:a16="http://schemas.microsoft.com/office/drawing/2014/main" val="93730880"/>
                    </a:ext>
                  </a:extLst>
                </a:gridCol>
              </a:tblGrid>
              <a:tr h="2911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name</a:t>
                      </a:r>
                      <a:endParaRPr lang="de-D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URI</a:t>
                      </a:r>
                      <a:endParaRPr lang="de-D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HTTP method</a:t>
                      </a:r>
                      <a:endParaRPr lang="de-DE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de-D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810467"/>
                  </a:ext>
                </a:extLst>
              </a:tr>
              <a:tr h="582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 policy authorization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{apiRoot}/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npcf-policyauthorization/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v1/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sessions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 (FFS)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Requests that the PCF creates a new session for Npcf policy authorization.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381150"/>
                  </a:ext>
                </a:extLst>
              </a:tr>
              <a:tr h="19408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 Npcf policy authorization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npcf-policyauthorization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v1/</a:t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sessions/</a:t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Sessionid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(FFS) 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 that the PCF updates an existing session.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2061041"/>
                  </a:ext>
                </a:extLst>
              </a:tr>
              <a:tr h="194088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PATCH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(FFS)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Partially updates session for Npcf policy authorization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386811"/>
                  </a:ext>
                </a:extLst>
              </a:tr>
              <a:tr h="194088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Provides information about a session for Npcf policy authorization.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080248"/>
                  </a:ext>
                </a:extLst>
              </a:tr>
              <a:tr h="194088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DELETE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Instructs the PCF server to delete a session for Npcf policy authorization.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4298211"/>
                  </a:ext>
                </a:extLst>
              </a:tr>
              <a:tr h="291132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 Components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apiRoot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npcf-policyauthorization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v1/</a:t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sessions/</a:t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Sessionid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}/</a:t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media-components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(FFS)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Requests that the complete set of media components for a session is added or replaced.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305932"/>
                  </a:ext>
                </a:extLst>
              </a:tr>
              <a:tr h="378057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Gets information about the complete set of media components for a session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475931"/>
                  </a:ext>
                </a:extLst>
              </a:tr>
              <a:tr h="291132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 Media Component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{apiRoot}/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npcf-policyauthorization/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v1/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sessions/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{Sessionid}/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media-components/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{mcNbr}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(FFS) 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 that the server creates a new media component, if it does not exist or updates an existing media component.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825816"/>
                  </a:ext>
                </a:extLst>
              </a:tr>
              <a:tr h="194088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PATCH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(FFS)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Partially updates a media component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415999"/>
                  </a:ext>
                </a:extLst>
              </a:tr>
              <a:tr h="194088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Provides information about a media component.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4612813"/>
                  </a:ext>
                </a:extLst>
              </a:tr>
              <a:tr h="29113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DELETE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Instructs the PCF to delete a media component.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908259"/>
                  </a:ext>
                </a:extLst>
              </a:tr>
              <a:tr h="38469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 policy authorization event subscription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{apiRoot}/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npcf-policyauthorization/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v1/sessions/[Sessionid}/event-subscription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Allows the NF service consumers to subscribe to the notification of events or modify that subscription.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016373"/>
                  </a:ext>
                </a:extLst>
              </a:tr>
              <a:tr h="391658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DELETE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Allows the NF service consumers to unsubscribe to the notification of events.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072" marR="3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040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19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33BAA2-BB09-43FF-8C0A-70D921CFDA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671254"/>
            <a:ext cx="3750363" cy="1055279"/>
          </a:xfrm>
        </p:spPr>
        <p:txBody>
          <a:bodyPr/>
          <a:lstStyle/>
          <a:p>
            <a:r>
              <a:rPr lang="de-DE" dirty="0"/>
              <a:t>Encoding </a:t>
            </a:r>
            <a:r>
              <a:rPr lang="de-DE" dirty="0" err="1"/>
              <a:t>Proposal</a:t>
            </a:r>
            <a:r>
              <a:rPr lang="de-DE" dirty="0"/>
              <a:t> 2:</a:t>
            </a:r>
            <a:br>
              <a:rPr lang="de-DE" dirty="0"/>
            </a:br>
            <a:r>
              <a:rPr lang="de-DE" dirty="0" err="1"/>
              <a:t>event</a:t>
            </a:r>
            <a:r>
              <a:rPr lang="de-DE" dirty="0"/>
              <a:t> </a:t>
            </a:r>
            <a:r>
              <a:rPr lang="de-DE" dirty="0" err="1"/>
              <a:t>subscriptions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separate </a:t>
            </a:r>
            <a:br>
              <a:rPr lang="de-DE" dirty="0"/>
            </a:br>
            <a:r>
              <a:rPr lang="de-DE" dirty="0" err="1"/>
              <a:t>resource</a:t>
            </a:r>
            <a:endParaRPr lang="de-DE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6C7E19-CC02-45E1-B4C1-D877DA4F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Npcf_PolicyAuthorization service</a:t>
            </a:r>
            <a:endParaRPr lang="en-US" dirty="0"/>
          </a:p>
          <a:p>
            <a:endParaRPr lang="de-D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5C1C98-F2DD-43C6-8CBC-DC7BA0F734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1710B6D5-BB4A-472F-B142-213EB222D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1F43BC-8D0A-41CC-B88F-0D2DDA929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05" y="1726533"/>
            <a:ext cx="4076190" cy="2923809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73BF84C-AC39-46F8-831B-51952652EC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402712"/>
              </p:ext>
            </p:extLst>
          </p:nvPr>
        </p:nvGraphicFramePr>
        <p:xfrm>
          <a:off x="4493789" y="340200"/>
          <a:ext cx="4405662" cy="4366265"/>
        </p:xfrm>
        <a:graphic>
          <a:graphicData uri="http://schemas.openxmlformats.org/drawingml/2006/table">
            <a:tbl>
              <a:tblPr firstRow="1" firstCol="1" bandRow="1"/>
              <a:tblGrid>
                <a:gridCol w="716164">
                  <a:extLst>
                    <a:ext uri="{9D8B030D-6E8A-4147-A177-3AD203B41FA5}">
                      <a16:colId xmlns:a16="http://schemas.microsoft.com/office/drawing/2014/main" val="801438205"/>
                    </a:ext>
                  </a:extLst>
                </a:gridCol>
                <a:gridCol w="1097374">
                  <a:extLst>
                    <a:ext uri="{9D8B030D-6E8A-4147-A177-3AD203B41FA5}">
                      <a16:colId xmlns:a16="http://schemas.microsoft.com/office/drawing/2014/main" val="3845239002"/>
                    </a:ext>
                  </a:extLst>
                </a:gridCol>
                <a:gridCol w="710161">
                  <a:extLst>
                    <a:ext uri="{9D8B030D-6E8A-4147-A177-3AD203B41FA5}">
                      <a16:colId xmlns:a16="http://schemas.microsoft.com/office/drawing/2014/main" val="3744411524"/>
                    </a:ext>
                  </a:extLst>
                </a:gridCol>
                <a:gridCol w="1881963">
                  <a:extLst>
                    <a:ext uri="{9D8B030D-6E8A-4147-A177-3AD203B41FA5}">
                      <a16:colId xmlns:a16="http://schemas.microsoft.com/office/drawing/2014/main" val="1544054366"/>
                    </a:ext>
                  </a:extLst>
                </a:gridCol>
              </a:tblGrid>
              <a:tr h="1877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name</a:t>
                      </a:r>
                      <a:endParaRPr lang="de-D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 URI</a:t>
                      </a:r>
                      <a:endParaRPr lang="de-D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HTTP method</a:t>
                      </a:r>
                      <a:endParaRPr lang="de-D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de-DE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476488"/>
                  </a:ext>
                </a:extLst>
              </a:tr>
              <a:tr h="4692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 sessions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//{apiRoot}/npcf-policy-authorization/v1/application-sessions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Npcf_PolicyAuthorization_Create. Creates a new individual Application session context resource.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005544"/>
                  </a:ext>
                </a:extLst>
              </a:tr>
              <a:tr h="563156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 Application session context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//{apiRoot}/npcf-policy- authorization/v1/application-sessions/{appSessionContextId}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PUT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(FFS)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Npcf_PolicyAuthorization_Update. Creates a new or updates an existing individual Application session context resource.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9200082"/>
                  </a:ext>
                </a:extLst>
              </a:tr>
              <a:tr h="469297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PATCH</a:t>
                      </a:r>
                      <a:b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(FFS)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Npcf_PolicyAuthorization_Update. Updates an existing individual Application session context resource.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339937"/>
                  </a:ext>
                </a:extLst>
              </a:tr>
              <a:tr h="469297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DELETE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Npcf_PolicyAuthorization_Delete. Deletes an existing individual Application session context resource.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271718"/>
                  </a:ext>
                </a:extLst>
              </a:tr>
              <a:tr h="375437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Reads an existing individual Application session context resource.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545570"/>
                  </a:ext>
                </a:extLst>
              </a:tr>
              <a:tr h="657016">
                <a:tc>
                  <a:txBody>
                    <a:bodyPr/>
                    <a:lstStyle/>
                    <a:p>
                      <a:pPr>
                        <a:spcAft>
                          <a:spcPts val="42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Event Subscriptions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42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//{apiRoot}/npcf-policy-authorization/v1/event-subscriptions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Npcf_PolicyAuthorization_Subscribe.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Creates a new event subscription resource for a given Application session context identifier.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6868911"/>
                  </a:ext>
                </a:extLst>
              </a:tr>
              <a:tr h="469297">
                <a:tc rowSpan="3">
                  <a:txBody>
                    <a:bodyPr/>
                    <a:lstStyle/>
                    <a:p>
                      <a:pPr>
                        <a:spcAft>
                          <a:spcPts val="84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 Event Subscription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72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//{apiRoot}/npcf-policy-authorization/v1/event-subscriptions/{eventSubId}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PUT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Npcf_PolicyAuthorization_Subscribe. Modifies an existing event subscription resource.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642633"/>
                  </a:ext>
                </a:extLst>
              </a:tr>
              <a:tr h="375437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DELETE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Npcf_PolicyAuthorization_Unsubscribe.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Deletes an event subscription.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067782"/>
                  </a:ext>
                </a:extLst>
              </a:tr>
              <a:tr h="27419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Reads an event subscription resource.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21" marR="355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3562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6017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67A0FB-0AE6-4EDB-9DCC-E8FB07A385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599" y="590400"/>
            <a:ext cx="8726401" cy="309600"/>
          </a:xfrm>
        </p:spPr>
        <p:txBody>
          <a:bodyPr/>
          <a:lstStyle/>
          <a:p>
            <a:r>
              <a:rPr lang="en-US" dirty="0"/>
              <a:t>Comparison of Proposals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D8822A-82E2-41BF-A784-518268D250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Npcf_PolicyAuthorization</a:t>
            </a:r>
            <a:r>
              <a:rPr lang="en-GB" dirty="0"/>
              <a:t> service</a:t>
            </a:r>
            <a:endParaRPr lang="en-US" dirty="0"/>
          </a:p>
          <a:p>
            <a:endParaRPr lang="de-D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05B7D4-6FE0-407E-8FF5-34E5A455E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397976"/>
              </p:ext>
            </p:extLst>
          </p:nvPr>
        </p:nvGraphicFramePr>
        <p:xfrm>
          <a:off x="417599" y="950651"/>
          <a:ext cx="8045917" cy="3412394"/>
        </p:xfrm>
        <a:graphic>
          <a:graphicData uri="http://schemas.openxmlformats.org/drawingml/2006/table">
            <a:tbl>
              <a:tblPr firstRow="1" firstCol="1" bandRow="1"/>
              <a:tblGrid>
                <a:gridCol w="3473917">
                  <a:extLst>
                    <a:ext uri="{9D8B030D-6E8A-4147-A177-3AD203B41FA5}">
                      <a16:colId xmlns:a16="http://schemas.microsoft.com/office/drawing/2014/main" val="3489477151"/>
                    </a:ext>
                  </a:extLst>
                </a:gridCol>
                <a:gridCol w="2083982">
                  <a:extLst>
                    <a:ext uri="{9D8B030D-6E8A-4147-A177-3AD203B41FA5}">
                      <a16:colId xmlns:a16="http://schemas.microsoft.com/office/drawing/2014/main" val="2862000144"/>
                    </a:ext>
                  </a:extLst>
                </a:gridCol>
                <a:gridCol w="2488018">
                  <a:extLst>
                    <a:ext uri="{9D8B030D-6E8A-4147-A177-3AD203B41FA5}">
                      <a16:colId xmlns:a16="http://schemas.microsoft.com/office/drawing/2014/main" val="2224450000"/>
                    </a:ext>
                  </a:extLst>
                </a:gridCol>
              </a:tblGrid>
              <a:tr h="8759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Proposal 1</a:t>
                      </a:r>
                      <a:endParaRPr lang="de-DE" sz="105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Proposal 2</a:t>
                      </a:r>
                      <a:endParaRPr lang="de-DE" sz="105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353636"/>
                  </a:ext>
                </a:extLst>
              </a:tr>
              <a:tr h="31409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Separate usage of Event exposure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Yes: All service information related attributes are optional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737673"/>
                  </a:ext>
                </a:extLst>
              </a:tr>
              <a:tr h="48606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Seperate Evolution of event exposure to group communication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Possible as long as service information related attributes remain optional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399536"/>
                  </a:ext>
                </a:extLst>
              </a:tr>
              <a:tr h="648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Combined Evolution of event exposure and service information provisioning to group communication.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105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More complex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583720"/>
                  </a:ext>
                </a:extLst>
              </a:tr>
              <a:tr h="48606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Support of Events related to particular service media flows (e.g. QoS not available)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Complicated, e.g. via URL to related resource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lang="en-US" sz="105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413636"/>
                  </a:ext>
                </a:extLst>
              </a:tr>
              <a:tr h="6720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operations of event subscriptions and service information provisioning at start of application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No. Two HTTP interactions required,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771498"/>
                  </a:ext>
                </a:extLst>
              </a:tr>
              <a:tr h="2869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operations of event </a:t>
                      </a:r>
                      <a:r>
                        <a:rPr lang="en-US" sz="1050" kern="1200" noProof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unsubscriptions</a:t>
                      </a: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service information </a:t>
                      </a:r>
                      <a:r>
                        <a:rPr lang="en-US" sz="1050" kern="1200" noProof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revócation</a:t>
                      </a: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at stop of application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No. Two HTTP interactions required,</a:t>
                      </a: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121009"/>
                  </a:ext>
                </a:extLst>
              </a:tr>
              <a:tr h="16202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Multiple Event Subscriptions for the same Application session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de-DE" sz="105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820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7184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75214DD-2989-43CA-8D09-EC51C66F62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Any ideas and desire for new concepts to describe service information?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37E772-259C-4B5A-95BD-143F4B8A62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/>
              <a:t>Npcf_PolicyAuthorization</a:t>
            </a:r>
            <a:r>
              <a:rPr lang="en-GB" dirty="0"/>
              <a:t> service</a:t>
            </a:r>
            <a:endParaRPr lang="en-US" dirty="0"/>
          </a:p>
          <a:p>
            <a:endParaRPr lang="de-D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08B3A-11B8-4064-9B26-16BA8416A9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Stage 2 requirements are very high-level and open (also for Rx)</a:t>
            </a:r>
          </a:p>
          <a:p>
            <a:r>
              <a:rPr lang="en-US" dirty="0"/>
              <a:t>Rx was developed mainly with IMS and SDP service description in mind.</a:t>
            </a:r>
          </a:p>
          <a:p>
            <a:r>
              <a:rPr lang="en-US" dirty="0"/>
              <a:t>Early </a:t>
            </a:r>
            <a:r>
              <a:rPr lang="en-US" dirty="0" err="1"/>
              <a:t>Npcf_PolicyAuthorization</a:t>
            </a:r>
            <a:r>
              <a:rPr lang="en-US" dirty="0"/>
              <a:t> service applications might be in non-IMS areas:</a:t>
            </a:r>
          </a:p>
          <a:p>
            <a:pPr lvl="1"/>
            <a:r>
              <a:rPr lang="en-US" dirty="0"/>
              <a:t>IMS integration via Rx is allowed by stage 2 as alternative</a:t>
            </a:r>
          </a:p>
          <a:p>
            <a:pPr lvl="1"/>
            <a:r>
              <a:rPr lang="en-US" dirty="0"/>
              <a:t>But IMS support remains a requirement for </a:t>
            </a:r>
            <a:r>
              <a:rPr lang="en-US" dirty="0" err="1"/>
              <a:t>Npcf_PolicyAuthorization</a:t>
            </a:r>
            <a:endParaRPr lang="en-US" dirty="0"/>
          </a:p>
          <a:p>
            <a:r>
              <a:rPr lang="en-US" dirty="0"/>
              <a:t>Previous attempts in TS 29.201 to convert Rx to HTTP via protocol converter with strong alignment to Diameter encoding were not commercially successful.</a:t>
            </a:r>
          </a:p>
          <a:p>
            <a:r>
              <a:rPr lang="en-US" dirty="0"/>
              <a:t>But implementation complexity is likely to increase if service information description changes fundamentally.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51503E-1CAA-464E-8032-E37ABE68D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92283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2.xml><?xml version="1.0" encoding="utf-8"?>
<a:theme xmlns:a="http://schemas.openxmlformats.org/drawingml/2006/main" name="2 Nokia INTERNAL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">
          <a:noFill/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1CFE43DD-CE53-4BBD-BE11-DF8B0CFE0B76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6205CDBA-22D6-4D7B-AFCF-904B849D1A79}" vid="{75B399B2-5A7A-43DC-9DD1-5C9ED16601B4}"/>
    </a:ext>
  </a:extLst>
</a:theme>
</file>

<file path=ppt/theme/theme4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6205CDBA-22D6-4D7B-AFCF-904B849D1A79}" vid="{A4E1D24F-B11F-401F-8541-918A5E6E2204}"/>
    </a:ext>
  </a:extLst>
</a:theme>
</file>

<file path=ppt/theme/theme5.xml><?xml version="1.0" encoding="utf-8"?>
<a:theme xmlns:a="http://schemas.openxmlformats.org/drawingml/2006/main" name="5 Nokia White IN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6205CDBA-22D6-4D7B-AFCF-904B849D1A79}" vid="{968E1E3B-EC9B-499F-A800-FCF3BF430A86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6205CDBA-22D6-4D7B-AFCF-904B849D1A79}" vid="{3272F2CD-5E4F-4222-83CF-A427E34FC847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��< ? x m l   v e r s i o n = " 1 . 0 "   e n c o d i n g = " u t f - 1 6 " ? > < A r r a y O f O b j e c t L i n k   x m l n s : x s i = " h t t p : / / w w w . w 3 . o r g / 2 0 0 1 / X M L S c h e m a - i n s t a n c e "   x m l n s : x s d = " h t t p : / / w w w . w 3 . o r g / 2 0 0 1 / X M L S c h e m a " / > 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 xsi:nil="true"/>
    <DocumentType xmlns="71c5aaf6-e6ce-465b-b873-5148d2a4c105">Description</DocumentType>
    <NokiaConfidentiality xmlns="71c5aaf6-e6ce-465b-b873-5148d2a4c105">Nokia Internal Use</NokiaConfidentiality>
    <_dlc_DocId xmlns="71c5aaf6-e6ce-465b-b873-5148d2a4c105">SP-QBI5PMBIL2NS-1242730160-1049</_dlc_DocId>
    <_dlc_DocIdUrl xmlns="71c5aaf6-e6ce-465b-b873-5148d2a4c105">
      <Url>https://nokia.sharepoint.com/sites/brandstore/_layouts/15/DocIdRedir.aspx?ID=SP-QBI5PMBIL2NS-1242730160-1049</Url>
      <Description>SP-QBI5PMBIL2NS-1242730160-1049</Description>
    </_dlc_DocIdUrl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17" ma:contentTypeDescription="Create Nokia Word Document" ma:contentTypeScope="" ma:versionID="e917420bb35604710597c6c8907ec4fb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3e7494b1ffaef5ce8914c2d34915702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838AB3-3569-43A8-A1B7-66A59C253CD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826FA07C-A199-43B1-A30A-67E7BC569876}">
  <ds:schemaRefs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CD1C75D-7451-4442-911D-F0683B449B0E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5775688-44B2-46AA-8B85-D736D26671C9}">
  <ds:schemaRefs>
    <ds:schemaRef ds:uri="http://schemas.microsoft.com/office/2006/documentManagement/types"/>
    <ds:schemaRef ds:uri="71c5aaf6-e6ce-465b-b873-5148d2a4c10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BAA92545-884A-47E5-AF3C-E6C942758229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4B73E67E-CE45-41BF-8156-35E0B04FB826}">
  <ds:schemaRefs>
    <ds:schemaRef ds:uri="http://schemas.microsoft.com/office/2006/metadata/customXsn"/>
  </ds:schemaRefs>
</ds:datastoreItem>
</file>

<file path=customXml/itemProps7.xml><?xml version="1.0" encoding="utf-8"?>
<ds:datastoreItem xmlns:ds="http://schemas.openxmlformats.org/officeDocument/2006/customXml" ds:itemID="{3B900A15-D743-49B6-A288-CEDFD65B29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0</TotalTime>
  <Words>1066</Words>
  <Application>Microsoft Office PowerPoint</Application>
  <PresentationFormat>On-screen Show (16:9)</PresentationFormat>
  <Paragraphs>165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22" baseType="lpstr">
      <vt:lpstr>Malgun Gothic</vt:lpstr>
      <vt:lpstr>SimSun</vt:lpstr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Nokia White Master with headline</vt:lpstr>
      <vt:lpstr>2 Nokia INTERNAL White Master plain</vt:lpstr>
      <vt:lpstr>3 Nokia Blue Master plain</vt:lpstr>
      <vt:lpstr>4 Nokia Blue EXTERNAL Master end slide</vt:lpstr>
      <vt:lpstr>5 Nokia White INTERNAL Master end slide</vt:lpstr>
      <vt:lpstr>6 Nokia Divider Master plain</vt:lpstr>
      <vt:lpstr>Comparison of Encoding Proposals for Npcf_PolicyAuthorization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2017-11-09T17:05:47Z</dcterms:created>
  <dcterms:modified xsi:type="dcterms:W3CDTF">2018-01-15T12:27:06Z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{826FA07C-A199-43B1-A30A-67E7BC569876}</vt:lpwstr>
  </property>
  <property fmtid="{D5CDD505-2E9C-101B-9397-08002B2CF9AE}" pid="3" name="ContentTypeId">
    <vt:lpwstr>0x010100CE50E52E7543470BBDD3827FE50C59CB00F28B616FD8C77D40956A924538277F24</vt:lpwstr>
  </property>
  <property fmtid="{D5CDD505-2E9C-101B-9397-08002B2CF9AE}" pid="4" name="_dlc_DocIdItemGuid">
    <vt:lpwstr>5f07d5ea-a984-460a-b880-c329492a8172</vt:lpwstr>
  </property>
  <property fmtid="{D5CDD505-2E9C-101B-9397-08002B2CF9AE}" pid="5" name="SharedWithUsers">
    <vt:lpwstr>1152;#Collins, Jason (Nokia - US/Plano)</vt:lpwstr>
  </property>
</Properties>
</file>